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4872" r:id="rId5"/>
    <p:sldId id="4443" r:id="rId6"/>
    <p:sldId id="4880" r:id="rId7"/>
    <p:sldId id="4369" r:id="rId8"/>
    <p:sldId id="4376" r:id="rId9"/>
    <p:sldId id="4365" r:id="rId10"/>
    <p:sldId id="4876" r:id="rId11"/>
    <p:sldId id="4879" r:id="rId12"/>
    <p:sldId id="4877" r:id="rId13"/>
    <p:sldId id="4878" r:id="rId14"/>
    <p:sldId id="4875" r:id="rId15"/>
    <p:sldId id="4881" r:id="rId16"/>
    <p:sldId id="4592" r:id="rId17"/>
    <p:sldId id="4847" r:id="rId18"/>
    <p:sldId id="4870" r:id="rId19"/>
    <p:sldId id="260" r:id="rId20"/>
    <p:sldId id="4882" r:id="rId21"/>
    <p:sldId id="4364" r:id="rId22"/>
    <p:sldId id="1480" r:id="rId23"/>
    <p:sldId id="4883" r:id="rId24"/>
    <p:sldId id="4884" r:id="rId25"/>
    <p:sldId id="4885" r:id="rId26"/>
    <p:sldId id="4887" r:id="rId27"/>
    <p:sldId id="4873" r:id="rId28"/>
    <p:sldId id="4886" r:id="rId29"/>
    <p:sldId id="4375" r:id="rId30"/>
    <p:sldId id="4382" r:id="rId31"/>
    <p:sldId id="4888" r:id="rId32"/>
    <p:sldId id="4889" r:id="rId33"/>
    <p:sldId id="4890" r:id="rId34"/>
    <p:sldId id="4891" r:id="rId35"/>
    <p:sldId id="48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4FEB44-DAC2-4853-84B0-658C85EBCAEF}">
          <p14:sldIdLst>
            <p14:sldId id="4872"/>
            <p14:sldId id="4443"/>
          </p14:sldIdLst>
        </p14:section>
        <p14:section name="Implementation of AIF" id="{813F87F2-9C80-4D42-AE31-9A5F065F50C2}">
          <p14:sldIdLst>
            <p14:sldId id="4880"/>
            <p14:sldId id="4369"/>
            <p14:sldId id="4376"/>
            <p14:sldId id="4365"/>
            <p14:sldId id="4876"/>
            <p14:sldId id="4879"/>
            <p14:sldId id="4877"/>
            <p14:sldId id="4878"/>
            <p14:sldId id="4875"/>
          </p14:sldIdLst>
        </p14:section>
        <p14:section name="Links to Subject Renewal" id="{A51CC48D-238B-44F1-B492-9D432C6A3606}">
          <p14:sldIdLst>
            <p14:sldId id="4881"/>
            <p14:sldId id="4592"/>
            <p14:sldId id="4847"/>
            <p14:sldId id="4870"/>
            <p14:sldId id="260"/>
          </p14:sldIdLst>
        </p14:section>
        <p14:section name="Front Loaded Moderation" id="{64F0E1B7-09D3-404C-B03E-7D757BCD18F9}">
          <p14:sldIdLst>
            <p14:sldId id="4882"/>
            <p14:sldId id="4364"/>
            <p14:sldId id="1480"/>
            <p14:sldId id="4883"/>
            <p14:sldId id="4884"/>
            <p14:sldId id="4885"/>
            <p14:sldId id="4887"/>
            <p14:sldId id="4873"/>
            <p14:sldId id="4886"/>
            <p14:sldId id="4375"/>
            <p14:sldId id="4382"/>
            <p14:sldId id="4888"/>
            <p14:sldId id="4889"/>
            <p14:sldId id="4890"/>
            <p14:sldId id="4891"/>
            <p14:sldId id="48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3158"/>
    <a:srgbClr val="993366"/>
    <a:srgbClr val="E5B5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20784-A7DB-4339-BE50-522B4B2D3BC4}" v="161" dt="2026-02-13T11:30:07.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6340" autoAdjust="0"/>
  </p:normalViewPr>
  <p:slideViewPr>
    <p:cSldViewPr snapToGrid="0">
      <p:cViewPr varScale="1">
        <p:scale>
          <a:sx n="63" d="100"/>
          <a:sy n="63" d="100"/>
        </p:scale>
        <p:origin x="136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22DBE-E6E4-42A7-B754-348C071F0713}" type="doc">
      <dgm:prSet loTypeId="urn:microsoft.com/office/officeart/2005/8/layout/chart3" loCatId="cycle" qsTypeId="urn:microsoft.com/office/officeart/2005/8/quickstyle/simple2" qsCatId="simple" csTypeId="urn:microsoft.com/office/officeart/2005/8/colors/accent6_2" csCatId="accent6" phldr="1"/>
      <dgm:spPr/>
    </dgm:pt>
    <dgm:pt modelId="{220FB0CE-A31A-A34F-B69A-BE7F799213D5}">
      <dgm:prSet/>
      <dgm:spPr>
        <a:solidFill>
          <a:srgbClr val="8A3158"/>
        </a:solidFill>
      </dgm:spPr>
      <dgm:t>
        <a:bodyPr/>
        <a:lstStyle/>
        <a:p>
          <a:pPr>
            <a:tabLst>
              <a:tab pos="898525" algn="l"/>
            </a:tabLst>
          </a:pPr>
          <a:r>
            <a:rPr lang="en-GB">
              <a:latin typeface="Roboto Medium" pitchFamily="2" charset="0"/>
              <a:ea typeface="Roboto Medium" pitchFamily="2" charset="0"/>
            </a:rPr>
            <a:t>AT3 Appraisal 30%</a:t>
          </a:r>
        </a:p>
      </dgm:t>
    </dgm:pt>
    <dgm:pt modelId="{5165A7BF-628D-1F4E-8202-7930A9C06FDB}" type="parTrans" cxnId="{786EB8CA-421B-114D-B4D2-C234BD5573A9}">
      <dgm:prSet/>
      <dgm:spPr/>
      <dgm:t>
        <a:bodyPr/>
        <a:lstStyle/>
        <a:p>
          <a:endParaRPr lang="en-GB"/>
        </a:p>
      </dgm:t>
    </dgm:pt>
    <dgm:pt modelId="{62D75303-A1F0-AA44-BA78-4C750136A830}" type="sibTrans" cxnId="{786EB8CA-421B-114D-B4D2-C234BD5573A9}">
      <dgm:prSet/>
      <dgm:spPr/>
      <dgm:t>
        <a:bodyPr/>
        <a:lstStyle/>
        <a:p>
          <a:endParaRPr lang="en-GB"/>
        </a:p>
      </dgm:t>
    </dgm:pt>
    <dgm:pt modelId="{CAB8986B-157A-7346-85BC-58C48C96993D}">
      <dgm:prSet/>
      <dgm:spPr>
        <a:solidFill>
          <a:srgbClr val="8A3158"/>
        </a:solidFill>
      </dgm:spPr>
      <dgm:t>
        <a:bodyPr/>
        <a:lstStyle/>
        <a:p>
          <a:pPr marL="92075" indent="0">
            <a:tabLst/>
          </a:pPr>
          <a:r>
            <a:rPr lang="en-GB">
              <a:latin typeface="Roboto Medium" pitchFamily="2" charset="0"/>
              <a:ea typeface="Roboto Medium" pitchFamily="2" charset="0"/>
            </a:rPr>
            <a:t>AT1 Portfolio 35%</a:t>
          </a:r>
        </a:p>
      </dgm:t>
    </dgm:pt>
    <dgm:pt modelId="{2CFA9CE7-2EA6-DD48-91DD-1E290D8721BF}" type="parTrans" cxnId="{52CCD1E7-A3EF-404C-BD73-7C74F435E200}">
      <dgm:prSet/>
      <dgm:spPr/>
      <dgm:t>
        <a:bodyPr/>
        <a:lstStyle/>
        <a:p>
          <a:endParaRPr lang="en-GB"/>
        </a:p>
      </dgm:t>
    </dgm:pt>
    <dgm:pt modelId="{905AF8EF-4701-5E4E-AD8B-7A9CE8C9A593}" type="sibTrans" cxnId="{52CCD1E7-A3EF-404C-BD73-7C74F435E200}">
      <dgm:prSet/>
      <dgm:spPr/>
      <dgm:t>
        <a:bodyPr/>
        <a:lstStyle/>
        <a:p>
          <a:endParaRPr lang="en-GB"/>
        </a:p>
      </dgm:t>
    </dgm:pt>
    <dgm:pt modelId="{DE5F9B94-6541-4539-852B-9697A0B250F6}">
      <dgm:prSet/>
      <dgm:spPr>
        <a:solidFill>
          <a:srgbClr val="8A3158"/>
        </a:solidFill>
      </dgm:spPr>
      <dgm:t>
        <a:bodyPr/>
        <a:lstStyle/>
        <a:p>
          <a:pPr marL="92075" indent="0">
            <a:tabLst/>
          </a:pPr>
          <a:r>
            <a:rPr lang="en-GB">
              <a:latin typeface="Roboto Medium" pitchFamily="2" charset="0"/>
              <a:ea typeface="Roboto Medium" pitchFamily="2" charset="0"/>
            </a:rPr>
            <a:t>AT2 Progress Checks 35%</a:t>
          </a:r>
        </a:p>
      </dgm:t>
    </dgm:pt>
    <dgm:pt modelId="{745E69C4-9A98-4B0E-8BE2-00614D549EEB}" type="parTrans" cxnId="{09433ECA-9C7A-4C11-8D1F-1BC881A6795E}">
      <dgm:prSet/>
      <dgm:spPr/>
      <dgm:t>
        <a:bodyPr/>
        <a:lstStyle/>
        <a:p>
          <a:endParaRPr lang="en-AU"/>
        </a:p>
      </dgm:t>
    </dgm:pt>
    <dgm:pt modelId="{528DF08A-C7EB-4AAE-89E2-10AADDEB3DDD}" type="sibTrans" cxnId="{09433ECA-9C7A-4C11-8D1F-1BC881A6795E}">
      <dgm:prSet/>
      <dgm:spPr/>
      <dgm:t>
        <a:bodyPr/>
        <a:lstStyle/>
        <a:p>
          <a:endParaRPr lang="en-AU"/>
        </a:p>
      </dgm:t>
    </dgm:pt>
    <dgm:pt modelId="{4239F67A-DB68-485C-99A8-483439DC34F6}" type="pres">
      <dgm:prSet presAssocID="{7D722DBE-E6E4-42A7-B754-348C071F0713}" presName="compositeShape" presStyleCnt="0">
        <dgm:presLayoutVars>
          <dgm:chMax val="7"/>
          <dgm:dir/>
          <dgm:resizeHandles val="exact"/>
        </dgm:presLayoutVars>
      </dgm:prSet>
      <dgm:spPr/>
    </dgm:pt>
    <dgm:pt modelId="{1A257BD4-157C-6147-81AB-2BD35F4C94E9}" type="pres">
      <dgm:prSet presAssocID="{7D722DBE-E6E4-42A7-B754-348C071F0713}" presName="wedge1" presStyleLbl="node1" presStyleIdx="0" presStyleCnt="3" custLinFactNeighborX="-4286" custLinFactNeighborY="2830"/>
      <dgm:spPr/>
    </dgm:pt>
    <dgm:pt modelId="{1EF02420-ED1B-B744-8387-C6734F232AD2}" type="pres">
      <dgm:prSet presAssocID="{7D722DBE-E6E4-42A7-B754-348C071F0713}" presName="wedge1Tx" presStyleLbl="node1" presStyleIdx="0" presStyleCnt="3">
        <dgm:presLayoutVars>
          <dgm:chMax val="0"/>
          <dgm:chPref val="0"/>
          <dgm:bulletEnabled val="1"/>
        </dgm:presLayoutVars>
      </dgm:prSet>
      <dgm:spPr/>
    </dgm:pt>
    <dgm:pt modelId="{3113C7D4-69F5-AC48-B7C8-5BF9072EE157}" type="pres">
      <dgm:prSet presAssocID="{7D722DBE-E6E4-42A7-B754-348C071F0713}" presName="wedge2" presStyleLbl="node1" presStyleIdx="1" presStyleCnt="3"/>
      <dgm:spPr/>
    </dgm:pt>
    <dgm:pt modelId="{EF3676F5-4E3E-6B47-B2DE-BB0546A88A63}" type="pres">
      <dgm:prSet presAssocID="{7D722DBE-E6E4-42A7-B754-348C071F0713}" presName="wedge2Tx" presStyleLbl="node1" presStyleIdx="1" presStyleCnt="3">
        <dgm:presLayoutVars>
          <dgm:chMax val="0"/>
          <dgm:chPref val="0"/>
          <dgm:bulletEnabled val="1"/>
        </dgm:presLayoutVars>
      </dgm:prSet>
      <dgm:spPr/>
    </dgm:pt>
    <dgm:pt modelId="{FA4660E9-3FA0-42A9-9D84-175FD0505B6C}" type="pres">
      <dgm:prSet presAssocID="{7D722DBE-E6E4-42A7-B754-348C071F0713}" presName="wedge3" presStyleLbl="node1" presStyleIdx="2" presStyleCnt="3"/>
      <dgm:spPr/>
    </dgm:pt>
    <dgm:pt modelId="{B9C98961-1D93-4B81-B72D-05BC28F1F8F8}" type="pres">
      <dgm:prSet presAssocID="{7D722DBE-E6E4-42A7-B754-348C071F0713}" presName="wedge3Tx" presStyleLbl="node1" presStyleIdx="2" presStyleCnt="3">
        <dgm:presLayoutVars>
          <dgm:chMax val="0"/>
          <dgm:chPref val="0"/>
          <dgm:bulletEnabled val="1"/>
        </dgm:presLayoutVars>
      </dgm:prSet>
      <dgm:spPr/>
    </dgm:pt>
  </dgm:ptLst>
  <dgm:cxnLst>
    <dgm:cxn modelId="{89746B5B-A298-4724-9A91-3B687906D6E8}" type="presOf" srcId="{DE5F9B94-6541-4539-852B-9697A0B250F6}" destId="{3113C7D4-69F5-AC48-B7C8-5BF9072EE157}" srcOrd="0" destOrd="0" presId="urn:microsoft.com/office/officeart/2005/8/layout/chart3"/>
    <dgm:cxn modelId="{1CD09946-2F5F-49E2-B93F-619F72D78F76}" type="presOf" srcId="{220FB0CE-A31A-A34F-B69A-BE7F799213D5}" destId="{FA4660E9-3FA0-42A9-9D84-175FD0505B6C}" srcOrd="0" destOrd="0" presId="urn:microsoft.com/office/officeart/2005/8/layout/chart3"/>
    <dgm:cxn modelId="{3AEC274A-039D-4B97-B1DA-439428798334}" type="presOf" srcId="{220FB0CE-A31A-A34F-B69A-BE7F799213D5}" destId="{B9C98961-1D93-4B81-B72D-05BC28F1F8F8}" srcOrd="1" destOrd="0" presId="urn:microsoft.com/office/officeart/2005/8/layout/chart3"/>
    <dgm:cxn modelId="{BB04C56A-5B43-5040-B250-FEB83F390ABD}" type="presOf" srcId="{CAB8986B-157A-7346-85BC-58C48C96993D}" destId="{1A257BD4-157C-6147-81AB-2BD35F4C94E9}" srcOrd="0" destOrd="0" presId="urn:microsoft.com/office/officeart/2005/8/layout/chart3"/>
    <dgm:cxn modelId="{EE326C82-3C6D-4166-9137-F76B1A8718D5}" type="presOf" srcId="{7D722DBE-E6E4-42A7-B754-348C071F0713}" destId="{4239F67A-DB68-485C-99A8-483439DC34F6}" srcOrd="0" destOrd="0" presId="urn:microsoft.com/office/officeart/2005/8/layout/chart3"/>
    <dgm:cxn modelId="{B3C0858E-B8E6-F94F-BCEB-77447EC39659}" type="presOf" srcId="{CAB8986B-157A-7346-85BC-58C48C96993D}" destId="{1EF02420-ED1B-B744-8387-C6734F232AD2}" srcOrd="1" destOrd="0" presId="urn:microsoft.com/office/officeart/2005/8/layout/chart3"/>
    <dgm:cxn modelId="{09433ECA-9C7A-4C11-8D1F-1BC881A6795E}" srcId="{7D722DBE-E6E4-42A7-B754-348C071F0713}" destId="{DE5F9B94-6541-4539-852B-9697A0B250F6}" srcOrd="1" destOrd="0" parTransId="{745E69C4-9A98-4B0E-8BE2-00614D549EEB}" sibTransId="{528DF08A-C7EB-4AAE-89E2-10AADDEB3DDD}"/>
    <dgm:cxn modelId="{786EB8CA-421B-114D-B4D2-C234BD5573A9}" srcId="{7D722DBE-E6E4-42A7-B754-348C071F0713}" destId="{220FB0CE-A31A-A34F-B69A-BE7F799213D5}" srcOrd="2" destOrd="0" parTransId="{5165A7BF-628D-1F4E-8202-7930A9C06FDB}" sibTransId="{62D75303-A1F0-AA44-BA78-4C750136A830}"/>
    <dgm:cxn modelId="{52CCD1E7-A3EF-404C-BD73-7C74F435E200}" srcId="{7D722DBE-E6E4-42A7-B754-348C071F0713}" destId="{CAB8986B-157A-7346-85BC-58C48C96993D}" srcOrd="0" destOrd="0" parTransId="{2CFA9CE7-2EA6-DD48-91DD-1E290D8721BF}" sibTransId="{905AF8EF-4701-5E4E-AD8B-7A9CE8C9A593}"/>
    <dgm:cxn modelId="{5EB00DF1-F291-42EE-8C97-9E4DEB33C921}" type="presOf" srcId="{DE5F9B94-6541-4539-852B-9697A0B250F6}" destId="{EF3676F5-4E3E-6B47-B2DE-BB0546A88A63}" srcOrd="1" destOrd="0" presId="urn:microsoft.com/office/officeart/2005/8/layout/chart3"/>
    <dgm:cxn modelId="{54C3A266-4175-D34D-942C-DCDB3E63FD4B}" type="presParOf" srcId="{4239F67A-DB68-485C-99A8-483439DC34F6}" destId="{1A257BD4-157C-6147-81AB-2BD35F4C94E9}" srcOrd="0" destOrd="0" presId="urn:microsoft.com/office/officeart/2005/8/layout/chart3"/>
    <dgm:cxn modelId="{178025AF-383E-BA47-969A-38BEB153ACAD}" type="presParOf" srcId="{4239F67A-DB68-485C-99A8-483439DC34F6}" destId="{1EF02420-ED1B-B744-8387-C6734F232AD2}" srcOrd="1" destOrd="0" presId="urn:microsoft.com/office/officeart/2005/8/layout/chart3"/>
    <dgm:cxn modelId="{6BE00DCA-1053-7747-9272-D77B5250349E}" type="presParOf" srcId="{4239F67A-DB68-485C-99A8-483439DC34F6}" destId="{3113C7D4-69F5-AC48-B7C8-5BF9072EE157}" srcOrd="2" destOrd="0" presId="urn:microsoft.com/office/officeart/2005/8/layout/chart3"/>
    <dgm:cxn modelId="{8C0D0955-8324-5B48-8424-92D60A60B1D0}" type="presParOf" srcId="{4239F67A-DB68-485C-99A8-483439DC34F6}" destId="{EF3676F5-4E3E-6B47-B2DE-BB0546A88A63}" srcOrd="3" destOrd="0" presId="urn:microsoft.com/office/officeart/2005/8/layout/chart3"/>
    <dgm:cxn modelId="{F25C26CE-A392-4FF5-8DF6-B5799B37BE62}" type="presParOf" srcId="{4239F67A-DB68-485C-99A8-483439DC34F6}" destId="{FA4660E9-3FA0-42A9-9D84-175FD0505B6C}" srcOrd="4" destOrd="0" presId="urn:microsoft.com/office/officeart/2005/8/layout/chart3"/>
    <dgm:cxn modelId="{8071E072-40CB-49F2-BA05-9D80E584D436}" type="presParOf" srcId="{4239F67A-DB68-485C-99A8-483439DC34F6}" destId="{B9C98961-1D93-4B81-B72D-05BC28F1F8F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4FD199-E092-476F-8CAB-9D5B0D2AD97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AU"/>
        </a:p>
      </dgm:t>
    </dgm:pt>
    <dgm:pt modelId="{D15110D8-B086-4745-99E8-0C3ABB7A356A}">
      <dgm:prSet phldrT="[Text]"/>
      <dgm:spPr>
        <a:solidFill>
          <a:srgbClr val="E5B5CA"/>
        </a:solidFill>
      </dgm:spPr>
      <dgm:t>
        <a:bodyPr/>
        <a:lstStyle/>
        <a:p>
          <a:r>
            <a:rPr lang="en-AU" dirty="0">
              <a:solidFill>
                <a:schemeClr val="tx1"/>
              </a:solidFill>
            </a:rPr>
            <a:t>AIF Subject Website</a:t>
          </a:r>
        </a:p>
      </dgm:t>
    </dgm:pt>
    <dgm:pt modelId="{E86CDA55-B2FD-45CB-AC84-3D47A20C7309}" type="parTrans" cxnId="{35491AC2-3248-4543-85B5-146BEBF9E099}">
      <dgm:prSet/>
      <dgm:spPr/>
      <dgm:t>
        <a:bodyPr/>
        <a:lstStyle/>
        <a:p>
          <a:endParaRPr lang="en-AU">
            <a:solidFill>
              <a:schemeClr val="tx1"/>
            </a:solidFill>
          </a:endParaRPr>
        </a:p>
      </dgm:t>
    </dgm:pt>
    <dgm:pt modelId="{D74502D6-E580-4D0A-AB9B-438F51B01A75}" type="sibTrans" cxnId="{35491AC2-3248-4543-85B5-146BEBF9E099}">
      <dgm:prSet/>
      <dgm:spPr>
        <a:solidFill>
          <a:srgbClr val="8A3158"/>
        </a:solidFill>
      </dgm:spPr>
      <dgm:t>
        <a:bodyPr/>
        <a:lstStyle/>
        <a:p>
          <a:endParaRPr lang="en-AU">
            <a:solidFill>
              <a:schemeClr val="tx1"/>
            </a:solidFill>
          </a:endParaRPr>
        </a:p>
      </dgm:t>
    </dgm:pt>
    <dgm:pt modelId="{E38FA27B-7C3E-4D16-9AC2-4837B4175548}">
      <dgm:prSet phldrT="[Text]"/>
      <dgm:spPr>
        <a:solidFill>
          <a:srgbClr val="E5B5CA"/>
        </a:solidFill>
      </dgm:spPr>
      <dgm:t>
        <a:bodyPr/>
        <a:lstStyle/>
        <a:p>
          <a:r>
            <a:rPr lang="en-AU" dirty="0">
              <a:solidFill>
                <a:schemeClr val="tx1"/>
              </a:solidFill>
            </a:rPr>
            <a:t>PLATO Calibration Courses</a:t>
          </a:r>
        </a:p>
      </dgm:t>
    </dgm:pt>
    <dgm:pt modelId="{27706D8D-FD94-45DF-83D9-1D3E94619435}" type="parTrans" cxnId="{27F87D9C-569A-4E3C-BBE4-EA0982610EEC}">
      <dgm:prSet/>
      <dgm:spPr/>
      <dgm:t>
        <a:bodyPr/>
        <a:lstStyle/>
        <a:p>
          <a:endParaRPr lang="en-AU">
            <a:solidFill>
              <a:schemeClr val="tx1"/>
            </a:solidFill>
          </a:endParaRPr>
        </a:p>
      </dgm:t>
    </dgm:pt>
    <dgm:pt modelId="{06DBFD10-EF42-4CF7-A22A-4557415C98F6}" type="sibTrans" cxnId="{27F87D9C-569A-4E3C-BBE4-EA0982610EEC}">
      <dgm:prSet/>
      <dgm:spPr>
        <a:solidFill>
          <a:srgbClr val="8A3158"/>
        </a:solidFill>
      </dgm:spPr>
      <dgm:t>
        <a:bodyPr/>
        <a:lstStyle/>
        <a:p>
          <a:endParaRPr lang="en-AU">
            <a:solidFill>
              <a:schemeClr val="tx1"/>
            </a:solidFill>
          </a:endParaRPr>
        </a:p>
      </dgm:t>
    </dgm:pt>
    <dgm:pt modelId="{84BFE219-B842-45CB-A23F-E442E4B9E262}">
      <dgm:prSet phldrT="[Text]"/>
      <dgm:spPr>
        <a:solidFill>
          <a:srgbClr val="E5B5CA"/>
        </a:solidFill>
      </dgm:spPr>
      <dgm:t>
        <a:bodyPr/>
        <a:lstStyle/>
        <a:p>
          <a:r>
            <a:rPr lang="en-AU" dirty="0">
              <a:solidFill>
                <a:schemeClr val="tx1"/>
              </a:solidFill>
            </a:rPr>
            <a:t>PLATO Connect Community of Practice</a:t>
          </a:r>
        </a:p>
      </dgm:t>
    </dgm:pt>
    <dgm:pt modelId="{6F9F2639-6F01-4FEC-A841-F8C318716E88}" type="parTrans" cxnId="{11CF77AF-9B9F-47C0-BB19-501BBD08B6CC}">
      <dgm:prSet/>
      <dgm:spPr/>
      <dgm:t>
        <a:bodyPr/>
        <a:lstStyle/>
        <a:p>
          <a:endParaRPr lang="en-AU">
            <a:solidFill>
              <a:schemeClr val="tx1"/>
            </a:solidFill>
          </a:endParaRPr>
        </a:p>
      </dgm:t>
    </dgm:pt>
    <dgm:pt modelId="{3D95F099-BA02-4185-83D9-807F619E53E3}" type="sibTrans" cxnId="{11CF77AF-9B9F-47C0-BB19-501BBD08B6CC}">
      <dgm:prSet/>
      <dgm:spPr>
        <a:solidFill>
          <a:srgbClr val="8A3158"/>
        </a:solidFill>
      </dgm:spPr>
      <dgm:t>
        <a:bodyPr/>
        <a:lstStyle/>
        <a:p>
          <a:endParaRPr lang="en-AU">
            <a:solidFill>
              <a:schemeClr val="tx1"/>
            </a:solidFill>
          </a:endParaRPr>
        </a:p>
      </dgm:t>
    </dgm:pt>
    <dgm:pt modelId="{8C699C0F-E1EE-45BB-B7A8-14041D993713}" type="pres">
      <dgm:prSet presAssocID="{E14FD199-E092-476F-8CAB-9D5B0D2AD970}" presName="Name0" presStyleCnt="0">
        <dgm:presLayoutVars>
          <dgm:dir/>
          <dgm:resizeHandles val="exact"/>
        </dgm:presLayoutVars>
      </dgm:prSet>
      <dgm:spPr/>
    </dgm:pt>
    <dgm:pt modelId="{DC1C21CE-C6C3-4E58-B04D-961AF2CAEDF6}" type="pres">
      <dgm:prSet presAssocID="{D15110D8-B086-4745-99E8-0C3ABB7A356A}" presName="node" presStyleLbl="node1" presStyleIdx="0" presStyleCnt="3" custScaleX="125456" custScaleY="148419">
        <dgm:presLayoutVars>
          <dgm:bulletEnabled val="1"/>
        </dgm:presLayoutVars>
      </dgm:prSet>
      <dgm:spPr/>
    </dgm:pt>
    <dgm:pt modelId="{C90717FA-1774-43AF-9E53-7BA5CD87F38B}" type="pres">
      <dgm:prSet presAssocID="{D74502D6-E580-4D0A-AB9B-438F51B01A75}" presName="sibTrans" presStyleLbl="sibTrans2D1" presStyleIdx="0" presStyleCnt="3"/>
      <dgm:spPr/>
    </dgm:pt>
    <dgm:pt modelId="{BB875DC2-AAE3-41B3-BC92-B8D7A84659F9}" type="pres">
      <dgm:prSet presAssocID="{D74502D6-E580-4D0A-AB9B-438F51B01A75}" presName="connectorText" presStyleLbl="sibTrans2D1" presStyleIdx="0" presStyleCnt="3"/>
      <dgm:spPr/>
    </dgm:pt>
    <dgm:pt modelId="{CBBD1736-9F96-49C1-8FF1-07792DC3A305}" type="pres">
      <dgm:prSet presAssocID="{E38FA27B-7C3E-4D16-9AC2-4837B4175548}" presName="node" presStyleLbl="node1" presStyleIdx="1" presStyleCnt="3" custScaleX="118828" custScaleY="154195" custRadScaleRad="109836" custRadScaleInc="-8827">
        <dgm:presLayoutVars>
          <dgm:bulletEnabled val="1"/>
        </dgm:presLayoutVars>
      </dgm:prSet>
      <dgm:spPr/>
    </dgm:pt>
    <dgm:pt modelId="{06286488-76B6-44C3-82D4-C4B7BBD40843}" type="pres">
      <dgm:prSet presAssocID="{06DBFD10-EF42-4CF7-A22A-4557415C98F6}" presName="sibTrans" presStyleLbl="sibTrans2D1" presStyleIdx="1" presStyleCnt="3"/>
      <dgm:spPr/>
    </dgm:pt>
    <dgm:pt modelId="{4DECE47D-2B82-4066-A496-ED3682A783EC}" type="pres">
      <dgm:prSet presAssocID="{06DBFD10-EF42-4CF7-A22A-4557415C98F6}" presName="connectorText" presStyleLbl="sibTrans2D1" presStyleIdx="1" presStyleCnt="3"/>
      <dgm:spPr/>
    </dgm:pt>
    <dgm:pt modelId="{56F4EB85-0693-479F-AADC-EE127D666AF7}" type="pres">
      <dgm:prSet presAssocID="{84BFE219-B842-45CB-A23F-E442E4B9E262}" presName="node" presStyleLbl="node1" presStyleIdx="2" presStyleCnt="3" custScaleX="114235" custScaleY="152663" custRadScaleRad="112737" custRadScaleInc="4930">
        <dgm:presLayoutVars>
          <dgm:bulletEnabled val="1"/>
        </dgm:presLayoutVars>
      </dgm:prSet>
      <dgm:spPr/>
    </dgm:pt>
    <dgm:pt modelId="{A9262A3B-D462-4B2B-A7A8-615AEB90BE3A}" type="pres">
      <dgm:prSet presAssocID="{3D95F099-BA02-4185-83D9-807F619E53E3}" presName="sibTrans" presStyleLbl="sibTrans2D1" presStyleIdx="2" presStyleCnt="3"/>
      <dgm:spPr/>
    </dgm:pt>
    <dgm:pt modelId="{77D607BB-F6E5-4F3A-B403-1FCE441A514A}" type="pres">
      <dgm:prSet presAssocID="{3D95F099-BA02-4185-83D9-807F619E53E3}" presName="connectorText" presStyleLbl="sibTrans2D1" presStyleIdx="2" presStyleCnt="3"/>
      <dgm:spPr/>
    </dgm:pt>
  </dgm:ptLst>
  <dgm:cxnLst>
    <dgm:cxn modelId="{0B453938-62D0-4874-9D34-B7EDE3DD2E34}" type="presOf" srcId="{E38FA27B-7C3E-4D16-9AC2-4837B4175548}" destId="{CBBD1736-9F96-49C1-8FF1-07792DC3A305}" srcOrd="0" destOrd="0" presId="urn:microsoft.com/office/officeart/2005/8/layout/cycle7"/>
    <dgm:cxn modelId="{C189F14A-CBE2-4B48-93DE-811FA133BF49}" type="presOf" srcId="{D74502D6-E580-4D0A-AB9B-438F51B01A75}" destId="{C90717FA-1774-43AF-9E53-7BA5CD87F38B}" srcOrd="0" destOrd="0" presId="urn:microsoft.com/office/officeart/2005/8/layout/cycle7"/>
    <dgm:cxn modelId="{1253F858-EADA-4B80-9C49-B1B4FF94305D}" type="presOf" srcId="{3D95F099-BA02-4185-83D9-807F619E53E3}" destId="{77D607BB-F6E5-4F3A-B403-1FCE441A514A}" srcOrd="1" destOrd="0" presId="urn:microsoft.com/office/officeart/2005/8/layout/cycle7"/>
    <dgm:cxn modelId="{F72E0F8E-36F2-4693-BE3B-34489DF8DF82}" type="presOf" srcId="{84BFE219-B842-45CB-A23F-E442E4B9E262}" destId="{56F4EB85-0693-479F-AADC-EE127D666AF7}" srcOrd="0" destOrd="0" presId="urn:microsoft.com/office/officeart/2005/8/layout/cycle7"/>
    <dgm:cxn modelId="{27F87D9C-569A-4E3C-BBE4-EA0982610EEC}" srcId="{E14FD199-E092-476F-8CAB-9D5B0D2AD970}" destId="{E38FA27B-7C3E-4D16-9AC2-4837B4175548}" srcOrd="1" destOrd="0" parTransId="{27706D8D-FD94-45DF-83D9-1D3E94619435}" sibTransId="{06DBFD10-EF42-4CF7-A22A-4557415C98F6}"/>
    <dgm:cxn modelId="{11CF77AF-9B9F-47C0-BB19-501BBD08B6CC}" srcId="{E14FD199-E092-476F-8CAB-9D5B0D2AD970}" destId="{84BFE219-B842-45CB-A23F-E442E4B9E262}" srcOrd="2" destOrd="0" parTransId="{6F9F2639-6F01-4FEC-A841-F8C318716E88}" sibTransId="{3D95F099-BA02-4185-83D9-807F619E53E3}"/>
    <dgm:cxn modelId="{358160B4-8233-42B9-9D31-9FA7792C59E5}" type="presOf" srcId="{06DBFD10-EF42-4CF7-A22A-4557415C98F6}" destId="{4DECE47D-2B82-4066-A496-ED3682A783EC}" srcOrd="1" destOrd="0" presId="urn:microsoft.com/office/officeart/2005/8/layout/cycle7"/>
    <dgm:cxn modelId="{35491AC2-3248-4543-85B5-146BEBF9E099}" srcId="{E14FD199-E092-476F-8CAB-9D5B0D2AD970}" destId="{D15110D8-B086-4745-99E8-0C3ABB7A356A}" srcOrd="0" destOrd="0" parTransId="{E86CDA55-B2FD-45CB-AC84-3D47A20C7309}" sibTransId="{D74502D6-E580-4D0A-AB9B-438F51B01A75}"/>
    <dgm:cxn modelId="{ACCB84CC-C343-40E6-9353-4FF5E2433A0B}" type="presOf" srcId="{E14FD199-E092-476F-8CAB-9D5B0D2AD970}" destId="{8C699C0F-E1EE-45BB-B7A8-14041D993713}" srcOrd="0" destOrd="0" presId="urn:microsoft.com/office/officeart/2005/8/layout/cycle7"/>
    <dgm:cxn modelId="{C60708E7-6D72-42AD-9B8B-4695F6B7FADB}" type="presOf" srcId="{3D95F099-BA02-4185-83D9-807F619E53E3}" destId="{A9262A3B-D462-4B2B-A7A8-615AEB90BE3A}" srcOrd="0" destOrd="0" presId="urn:microsoft.com/office/officeart/2005/8/layout/cycle7"/>
    <dgm:cxn modelId="{157A7FE8-4A33-457A-BE7B-73CC6B61F7E2}" type="presOf" srcId="{06DBFD10-EF42-4CF7-A22A-4557415C98F6}" destId="{06286488-76B6-44C3-82D4-C4B7BBD40843}" srcOrd="0" destOrd="0" presId="urn:microsoft.com/office/officeart/2005/8/layout/cycle7"/>
    <dgm:cxn modelId="{836011EF-FCFB-4EF4-A2FC-2AB1172702CF}" type="presOf" srcId="{D15110D8-B086-4745-99E8-0C3ABB7A356A}" destId="{DC1C21CE-C6C3-4E58-B04D-961AF2CAEDF6}" srcOrd="0" destOrd="0" presId="urn:microsoft.com/office/officeart/2005/8/layout/cycle7"/>
    <dgm:cxn modelId="{1296C6FA-9651-409C-847B-84100F6090CE}" type="presOf" srcId="{D74502D6-E580-4D0A-AB9B-438F51B01A75}" destId="{BB875DC2-AAE3-41B3-BC92-B8D7A84659F9}" srcOrd="1" destOrd="0" presId="urn:microsoft.com/office/officeart/2005/8/layout/cycle7"/>
    <dgm:cxn modelId="{3CE86E7B-5435-4AE0-8917-43181D280050}" type="presParOf" srcId="{8C699C0F-E1EE-45BB-B7A8-14041D993713}" destId="{DC1C21CE-C6C3-4E58-B04D-961AF2CAEDF6}" srcOrd="0" destOrd="0" presId="urn:microsoft.com/office/officeart/2005/8/layout/cycle7"/>
    <dgm:cxn modelId="{5B552994-322B-4936-AF5B-FA7D663A5D1E}" type="presParOf" srcId="{8C699C0F-E1EE-45BB-B7A8-14041D993713}" destId="{C90717FA-1774-43AF-9E53-7BA5CD87F38B}" srcOrd="1" destOrd="0" presId="urn:microsoft.com/office/officeart/2005/8/layout/cycle7"/>
    <dgm:cxn modelId="{A2BEEE81-B5E0-4A95-A885-0D7A7CC29F3A}" type="presParOf" srcId="{C90717FA-1774-43AF-9E53-7BA5CD87F38B}" destId="{BB875DC2-AAE3-41B3-BC92-B8D7A84659F9}" srcOrd="0" destOrd="0" presId="urn:microsoft.com/office/officeart/2005/8/layout/cycle7"/>
    <dgm:cxn modelId="{C632ACC1-D66A-4066-92B2-D39E165B5159}" type="presParOf" srcId="{8C699C0F-E1EE-45BB-B7A8-14041D993713}" destId="{CBBD1736-9F96-49C1-8FF1-07792DC3A305}" srcOrd="2" destOrd="0" presId="urn:microsoft.com/office/officeart/2005/8/layout/cycle7"/>
    <dgm:cxn modelId="{79A17DDF-B5FB-4D7A-8FFB-B9CEA8E117F3}" type="presParOf" srcId="{8C699C0F-E1EE-45BB-B7A8-14041D993713}" destId="{06286488-76B6-44C3-82D4-C4B7BBD40843}" srcOrd="3" destOrd="0" presId="urn:microsoft.com/office/officeart/2005/8/layout/cycle7"/>
    <dgm:cxn modelId="{9C402123-E893-4C36-A9ED-B875A654A67F}" type="presParOf" srcId="{06286488-76B6-44C3-82D4-C4B7BBD40843}" destId="{4DECE47D-2B82-4066-A496-ED3682A783EC}" srcOrd="0" destOrd="0" presId="urn:microsoft.com/office/officeart/2005/8/layout/cycle7"/>
    <dgm:cxn modelId="{97E84A05-A330-4B14-8D51-21B13D9CECB9}" type="presParOf" srcId="{8C699C0F-E1EE-45BB-B7A8-14041D993713}" destId="{56F4EB85-0693-479F-AADC-EE127D666AF7}" srcOrd="4" destOrd="0" presId="urn:microsoft.com/office/officeart/2005/8/layout/cycle7"/>
    <dgm:cxn modelId="{581262AB-DA08-4888-A504-D62B6ED58F85}" type="presParOf" srcId="{8C699C0F-E1EE-45BB-B7A8-14041D993713}" destId="{A9262A3B-D462-4B2B-A7A8-615AEB90BE3A}" srcOrd="5" destOrd="0" presId="urn:microsoft.com/office/officeart/2005/8/layout/cycle7"/>
    <dgm:cxn modelId="{2285503C-6303-4C09-B8F3-862D44A74D19}" type="presParOf" srcId="{A9262A3B-D462-4B2B-A7A8-615AEB90BE3A}" destId="{77D607BB-F6E5-4F3A-B403-1FCE441A514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7BD4-157C-6147-81AB-2BD35F4C94E9}">
      <dsp:nvSpPr>
        <dsp:cNvPr id="0" name=""/>
        <dsp:cNvSpPr/>
      </dsp:nvSpPr>
      <dsp:spPr>
        <a:xfrm>
          <a:off x="807355" y="464071"/>
          <a:ext cx="4270972" cy="4270972"/>
        </a:xfrm>
        <a:prstGeom prst="pie">
          <a:avLst>
            <a:gd name="adj1" fmla="val 16200000"/>
            <a:gd name="adj2" fmla="val 1800000"/>
          </a:avLst>
        </a:prstGeom>
        <a:solidFill>
          <a:srgbClr val="8A3158"/>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92075" lvl="0" indent="0" algn="ctr" defTabSz="1111250">
            <a:lnSpc>
              <a:spcPct val="90000"/>
            </a:lnSpc>
            <a:spcBef>
              <a:spcPct val="0"/>
            </a:spcBef>
            <a:spcAft>
              <a:spcPct val="35000"/>
            </a:spcAft>
            <a:buNone/>
            <a:tabLst/>
          </a:pPr>
          <a:r>
            <a:rPr lang="en-GB" sz="2500" kern="1200">
              <a:latin typeface="Roboto Medium" pitchFamily="2" charset="0"/>
              <a:ea typeface="Roboto Medium" pitchFamily="2" charset="0"/>
            </a:rPr>
            <a:t>AT1 Portfolio 35%</a:t>
          </a:r>
        </a:p>
      </dsp:txBody>
      <dsp:txXfrm>
        <a:off x="3129442" y="1252167"/>
        <a:ext cx="1449079" cy="1423657"/>
      </dsp:txXfrm>
    </dsp:sp>
    <dsp:sp modelId="{3113C7D4-69F5-AC48-B7C8-5BF9072EE157}">
      <dsp:nvSpPr>
        <dsp:cNvPr id="0" name=""/>
        <dsp:cNvSpPr/>
      </dsp:nvSpPr>
      <dsp:spPr>
        <a:xfrm>
          <a:off x="770250" y="470315"/>
          <a:ext cx="4270972" cy="4270972"/>
        </a:xfrm>
        <a:prstGeom prst="pie">
          <a:avLst>
            <a:gd name="adj1" fmla="val 1800000"/>
            <a:gd name="adj2" fmla="val 9000000"/>
          </a:avLst>
        </a:prstGeom>
        <a:solidFill>
          <a:srgbClr val="8A3158"/>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92075" lvl="0" indent="0" algn="ctr" defTabSz="1111250">
            <a:lnSpc>
              <a:spcPct val="90000"/>
            </a:lnSpc>
            <a:spcBef>
              <a:spcPct val="0"/>
            </a:spcBef>
            <a:spcAft>
              <a:spcPct val="35000"/>
            </a:spcAft>
            <a:buNone/>
            <a:tabLst/>
          </a:pPr>
          <a:r>
            <a:rPr lang="en-GB" sz="2500" kern="1200">
              <a:latin typeface="Roboto Medium" pitchFamily="2" charset="0"/>
              <a:ea typeface="Roboto Medium" pitchFamily="2" charset="0"/>
            </a:rPr>
            <a:t>AT2 Progress Checks 35%</a:t>
          </a:r>
        </a:p>
      </dsp:txBody>
      <dsp:txXfrm>
        <a:off x="1939683" y="3165095"/>
        <a:ext cx="1932106" cy="1321967"/>
      </dsp:txXfrm>
    </dsp:sp>
    <dsp:sp modelId="{FA4660E9-3FA0-42A9-9D84-175FD0505B6C}">
      <dsp:nvSpPr>
        <dsp:cNvPr id="0" name=""/>
        <dsp:cNvSpPr/>
      </dsp:nvSpPr>
      <dsp:spPr>
        <a:xfrm>
          <a:off x="770250" y="470315"/>
          <a:ext cx="4270972" cy="4270972"/>
        </a:xfrm>
        <a:prstGeom prst="pie">
          <a:avLst>
            <a:gd name="adj1" fmla="val 9000000"/>
            <a:gd name="adj2" fmla="val 16200000"/>
          </a:avLst>
        </a:prstGeom>
        <a:solidFill>
          <a:srgbClr val="8A3158"/>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tabLst>
              <a:tab pos="898525" algn="l"/>
            </a:tabLst>
          </a:pPr>
          <a:r>
            <a:rPr lang="en-GB" sz="2500" kern="1200">
              <a:latin typeface="Roboto Medium" pitchFamily="2" charset="0"/>
              <a:ea typeface="Roboto Medium" pitchFamily="2" charset="0"/>
            </a:rPr>
            <a:t>AT3 Appraisal 30%</a:t>
          </a:r>
        </a:p>
      </dsp:txBody>
      <dsp:txXfrm>
        <a:off x="1227854" y="1309256"/>
        <a:ext cx="1449079" cy="1423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C21CE-C6C3-4E58-B04D-961AF2CAEDF6}">
      <dsp:nvSpPr>
        <dsp:cNvPr id="0" name=""/>
        <dsp:cNvSpPr/>
      </dsp:nvSpPr>
      <dsp:spPr>
        <a:xfrm>
          <a:off x="2786811" y="-315327"/>
          <a:ext cx="3086180" cy="1825531"/>
        </a:xfrm>
        <a:prstGeom prst="roundRect">
          <a:avLst>
            <a:gd name="adj" fmla="val 10000"/>
          </a:avLst>
        </a:prstGeom>
        <a:solidFill>
          <a:srgbClr val="E5B5C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chemeClr val="tx1"/>
              </a:solidFill>
            </a:rPr>
            <a:t>AIF Subject Website</a:t>
          </a:r>
        </a:p>
      </dsp:txBody>
      <dsp:txXfrm>
        <a:off x="2840279" y="-261859"/>
        <a:ext cx="2979244" cy="1718595"/>
      </dsp:txXfrm>
    </dsp:sp>
    <dsp:sp modelId="{C90717FA-1774-43AF-9E53-7BA5CD87F38B}">
      <dsp:nvSpPr>
        <dsp:cNvPr id="0" name=""/>
        <dsp:cNvSpPr/>
      </dsp:nvSpPr>
      <dsp:spPr>
        <a:xfrm rot="3337899">
          <a:off x="4755014" y="2078467"/>
          <a:ext cx="1469952" cy="430494"/>
        </a:xfrm>
        <a:prstGeom prst="leftRightArrow">
          <a:avLst>
            <a:gd name="adj1" fmla="val 60000"/>
            <a:gd name="adj2" fmla="val 50000"/>
          </a:avLst>
        </a:prstGeom>
        <a:solidFill>
          <a:srgbClr val="8A315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solidFill>
              <a:schemeClr val="tx1"/>
            </a:solidFill>
          </a:endParaRPr>
        </a:p>
      </dsp:txBody>
      <dsp:txXfrm>
        <a:off x="4884162" y="2164566"/>
        <a:ext cx="1211656" cy="258296"/>
      </dsp:txXfrm>
    </dsp:sp>
    <dsp:sp modelId="{CBBD1736-9F96-49C1-8FF1-07792DC3A305}">
      <dsp:nvSpPr>
        <dsp:cNvPr id="0" name=""/>
        <dsp:cNvSpPr/>
      </dsp:nvSpPr>
      <dsp:spPr>
        <a:xfrm>
          <a:off x="5212806" y="3077224"/>
          <a:ext cx="2923133" cy="1896575"/>
        </a:xfrm>
        <a:prstGeom prst="roundRect">
          <a:avLst>
            <a:gd name="adj" fmla="val 10000"/>
          </a:avLst>
        </a:prstGeom>
        <a:solidFill>
          <a:srgbClr val="E5B5C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solidFill>
                <a:schemeClr val="tx1"/>
              </a:solidFill>
            </a:rPr>
            <a:t>PLATO Calibration Courses</a:t>
          </a:r>
        </a:p>
      </dsp:txBody>
      <dsp:txXfrm>
        <a:off x="5268355" y="3132773"/>
        <a:ext cx="2812035" cy="1785477"/>
      </dsp:txXfrm>
    </dsp:sp>
    <dsp:sp modelId="{06286488-76B6-44C3-82D4-C4B7BBD40843}">
      <dsp:nvSpPr>
        <dsp:cNvPr id="0" name=""/>
        <dsp:cNvSpPr/>
      </dsp:nvSpPr>
      <dsp:spPr>
        <a:xfrm rot="10729664">
          <a:off x="3559301" y="3858968"/>
          <a:ext cx="1469952" cy="430494"/>
        </a:xfrm>
        <a:prstGeom prst="leftRightArrow">
          <a:avLst>
            <a:gd name="adj1" fmla="val 60000"/>
            <a:gd name="adj2" fmla="val 50000"/>
          </a:avLst>
        </a:prstGeom>
        <a:solidFill>
          <a:srgbClr val="8A315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solidFill>
              <a:schemeClr val="tx1"/>
            </a:solidFill>
          </a:endParaRPr>
        </a:p>
      </dsp:txBody>
      <dsp:txXfrm rot="10800000">
        <a:off x="3688449" y="3945067"/>
        <a:ext cx="1211656" cy="258296"/>
      </dsp:txXfrm>
    </dsp:sp>
    <dsp:sp modelId="{56F4EB85-0693-479F-AADC-EE127D666AF7}">
      <dsp:nvSpPr>
        <dsp:cNvPr id="0" name=""/>
        <dsp:cNvSpPr/>
      </dsp:nvSpPr>
      <dsp:spPr>
        <a:xfrm>
          <a:off x="565602" y="3182896"/>
          <a:ext cx="2810147" cy="1877732"/>
        </a:xfrm>
        <a:prstGeom prst="roundRect">
          <a:avLst>
            <a:gd name="adj" fmla="val 10000"/>
          </a:avLst>
        </a:prstGeom>
        <a:solidFill>
          <a:srgbClr val="E5B5C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solidFill>
                <a:schemeClr val="tx1"/>
              </a:solidFill>
            </a:rPr>
            <a:t>PLATO Connect Community of Practice</a:t>
          </a:r>
        </a:p>
      </dsp:txBody>
      <dsp:txXfrm>
        <a:off x="620599" y="3237893"/>
        <a:ext cx="2700153" cy="1767738"/>
      </dsp:txXfrm>
    </dsp:sp>
    <dsp:sp modelId="{A9262A3B-D462-4B2B-A7A8-615AEB90BE3A}">
      <dsp:nvSpPr>
        <dsp:cNvPr id="0" name=""/>
        <dsp:cNvSpPr/>
      </dsp:nvSpPr>
      <dsp:spPr>
        <a:xfrm rot="18227931">
          <a:off x="2424048" y="2131302"/>
          <a:ext cx="1469952" cy="430494"/>
        </a:xfrm>
        <a:prstGeom prst="leftRightArrow">
          <a:avLst>
            <a:gd name="adj1" fmla="val 60000"/>
            <a:gd name="adj2" fmla="val 50000"/>
          </a:avLst>
        </a:prstGeom>
        <a:solidFill>
          <a:srgbClr val="8A315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solidFill>
              <a:schemeClr val="tx1"/>
            </a:solidFill>
          </a:endParaRPr>
        </a:p>
      </dsp:txBody>
      <dsp:txXfrm>
        <a:off x="2553196" y="2217401"/>
        <a:ext cx="1211656" cy="25829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5DEAF-249F-43CC-A257-8674B2F0EFE8}" type="datetimeFigureOut">
              <a:rPr lang="en-AU" smtClean="0"/>
              <a:t>13/02/2026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087C5-A604-4F66-A03D-C57162DE41D3}" type="slidenum">
              <a:rPr lang="en-AU" smtClean="0"/>
              <a:t>‹#›</a:t>
            </a:fld>
            <a:endParaRPr lang="en-AU"/>
          </a:p>
        </p:txBody>
      </p:sp>
    </p:spTree>
    <p:extLst>
      <p:ext uri="{BB962C8B-B14F-4D97-AF65-F5344CB8AC3E}">
        <p14:creationId xmlns:p14="http://schemas.microsoft.com/office/powerpoint/2010/main" val="375613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671FCC8-5EEB-A145-8C8D-0E4D76929FE5}" type="slidenum">
              <a:rPr lang="en-US" smtClean="0"/>
              <a:t>1</a:t>
            </a:fld>
            <a:endParaRPr lang="en-US"/>
          </a:p>
        </p:txBody>
      </p:sp>
    </p:spTree>
    <p:extLst>
      <p:ext uri="{BB962C8B-B14F-4D97-AF65-F5344CB8AC3E}">
        <p14:creationId xmlns:p14="http://schemas.microsoft.com/office/powerpoint/2010/main" val="46152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are looking for additional support as your school implements AIF this year we have a number of tools that can support you. </a:t>
            </a:r>
          </a:p>
          <a:p>
            <a:endParaRPr lang="en-AU" dirty="0"/>
          </a:p>
          <a:p>
            <a:r>
              <a:rPr lang="en-AU" dirty="0"/>
              <a:t>The SACE website has all of the resources from our implementation workshops – for </a:t>
            </a:r>
            <a:r>
              <a:rPr lang="en-AU" b="1" dirty="0"/>
              <a:t>AIF and AIF Modified</a:t>
            </a:r>
            <a:r>
              <a:rPr lang="en-AU" dirty="0"/>
              <a:t>. This includes recordings of the workshops, slide decks and work samples discussed at these events. </a:t>
            </a:r>
          </a:p>
          <a:p>
            <a:endParaRPr lang="en-AU" dirty="0"/>
          </a:p>
          <a:p>
            <a:r>
              <a:rPr lang="en-AU" dirty="0"/>
              <a:t>Last year we launched 3 PLATO Calibration courses for AIF – one for each assessment type – that have annotated work samples across a range of grade bands to support understanding of the application of performance standards. There are 10 samples of AT1 and 6 each for the progress checks and the appraisal. </a:t>
            </a:r>
          </a:p>
          <a:p>
            <a:endParaRPr lang="en-AU" dirty="0"/>
          </a:p>
          <a:p>
            <a:r>
              <a:rPr lang="en-AU" dirty="0"/>
              <a:t>PLATO Connect has an AIF community of practice where over 1200 teachers are sharing knowledge, resources and advice with each other, and some of those teachers are presenting here today. </a:t>
            </a:r>
          </a:p>
          <a:p>
            <a:endParaRPr lang="en-AU" dirty="0"/>
          </a:p>
          <a:p>
            <a:r>
              <a:rPr lang="en-AU" dirty="0"/>
              <a:t>If all else fails, and you have further questions please contact askSACE via phone or email and you will be connected with one of the education consultants who can support you. </a:t>
            </a:r>
          </a:p>
        </p:txBody>
      </p:sp>
      <p:sp>
        <p:nvSpPr>
          <p:cNvPr id="4" name="Slide Number Placeholder 3"/>
          <p:cNvSpPr>
            <a:spLocks noGrp="1"/>
          </p:cNvSpPr>
          <p:nvPr>
            <p:ph type="sldNum" sz="quarter" idx="5"/>
          </p:nvPr>
        </p:nvSpPr>
        <p:spPr/>
        <p:txBody>
          <a:bodyPr/>
          <a:lstStyle/>
          <a:p>
            <a:fld id="{061087C5-A604-4F66-A03D-C57162DE41D3}" type="slidenum">
              <a:rPr lang="en-AU" smtClean="0"/>
              <a:t>11</a:t>
            </a:fld>
            <a:endParaRPr lang="en-AU"/>
          </a:p>
        </p:txBody>
      </p:sp>
    </p:spTree>
    <p:extLst>
      <p:ext uri="{BB962C8B-B14F-4D97-AF65-F5344CB8AC3E}">
        <p14:creationId xmlns:p14="http://schemas.microsoft.com/office/powerpoint/2010/main" val="168154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Moving on to subject renewal. You may have heard of it! As part of the Passport to Thrive, the SACE Board is aiming to renew all 58 subjects over the coming years. AIF is the flagship subject for this renewal.</a:t>
            </a:r>
          </a:p>
        </p:txBody>
      </p:sp>
      <p:sp>
        <p:nvSpPr>
          <p:cNvPr id="4" name="Slide Number Placeholder 3"/>
          <p:cNvSpPr>
            <a:spLocks noGrp="1"/>
          </p:cNvSpPr>
          <p:nvPr>
            <p:ph type="sldNum" sz="quarter" idx="5"/>
          </p:nvPr>
        </p:nvSpPr>
        <p:spPr/>
        <p:txBody>
          <a:bodyPr/>
          <a:lstStyle/>
          <a:p>
            <a:fld id="{061087C5-A604-4F66-A03D-C57162DE41D3}" type="slidenum">
              <a:rPr lang="en-AU" smtClean="0"/>
              <a:t>12</a:t>
            </a:fld>
            <a:endParaRPr lang="en-AU"/>
          </a:p>
        </p:txBody>
      </p:sp>
    </p:spTree>
    <p:extLst>
      <p:ext uri="{BB962C8B-B14F-4D97-AF65-F5344CB8AC3E}">
        <p14:creationId xmlns:p14="http://schemas.microsoft.com/office/powerpoint/2010/main" val="218700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rPr>
              <a:t>Subject renewal is a </a:t>
            </a:r>
            <a:r>
              <a:rPr kumimoji="0" lang="en-US" sz="1600" b="1" i="0" u="none" strike="noStrike" kern="1200" cap="none" spc="0" normalizeH="0" baseline="0" noProof="0" dirty="0">
                <a:ln>
                  <a:noFill/>
                </a:ln>
                <a:solidFill>
                  <a:srgbClr val="83B73D"/>
                </a:solidFill>
                <a:effectLst/>
                <a:uLnTx/>
                <a:uFillTx/>
                <a:latin typeface="Roboto Light"/>
                <a:ea typeface="Roboto Light"/>
                <a:cs typeface="Roboto Light"/>
              </a:rPr>
              <a:t>process </a:t>
            </a:r>
            <a:r>
              <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rPr>
              <a:t>to </a:t>
            </a:r>
            <a:r>
              <a:rPr kumimoji="0" lang="en-US" sz="1600" b="1" i="0" u="none" strike="noStrike" kern="1200" cap="none" spc="0" normalizeH="0" baseline="0" noProof="0" dirty="0">
                <a:ln>
                  <a:noFill/>
                </a:ln>
                <a:solidFill>
                  <a:srgbClr val="83B73D"/>
                </a:solidFill>
                <a:effectLst/>
                <a:uLnTx/>
                <a:uFillTx/>
                <a:latin typeface="Roboto Light"/>
                <a:ea typeface="Roboto Light"/>
                <a:cs typeface="Roboto Light"/>
              </a:rPr>
              <a:t>co-design</a:t>
            </a:r>
            <a:r>
              <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rPr>
              <a:t> subjects with the c</a:t>
            </a:r>
            <a:r>
              <a:rPr kumimoji="0" lang="en-US" sz="1600" b="1" i="0" u="none" strike="noStrike" kern="1200" cap="none" spc="0" normalizeH="0" baseline="0" noProof="0" dirty="0">
                <a:ln>
                  <a:noFill/>
                </a:ln>
                <a:solidFill>
                  <a:srgbClr val="83B73D"/>
                </a:solidFill>
                <a:effectLst/>
                <a:uLnTx/>
                <a:uFillTx/>
                <a:latin typeface="Roboto Light"/>
                <a:ea typeface="Roboto Light"/>
                <a:cs typeface="Roboto Light"/>
              </a:rPr>
              <a:t>ommunity</a:t>
            </a:r>
            <a:r>
              <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rPr>
              <a:t>; that will </a:t>
            </a:r>
            <a:r>
              <a:rPr kumimoji="0" lang="en-US" sz="1600" b="1" i="0" u="none" strike="noStrike" kern="1200" cap="none" spc="0" normalizeH="0" baseline="0" noProof="0" dirty="0">
                <a:ln>
                  <a:noFill/>
                </a:ln>
                <a:solidFill>
                  <a:srgbClr val="83B73D"/>
                </a:solidFill>
                <a:effectLst/>
                <a:uLnTx/>
                <a:uFillTx/>
                <a:latin typeface="Roboto Light"/>
                <a:ea typeface="Roboto Light"/>
                <a:cs typeface="Roboto Light"/>
              </a:rPr>
              <a:t>sharpen</a:t>
            </a:r>
            <a:r>
              <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rPr>
              <a:t> content and assessment and  </a:t>
            </a:r>
            <a:r>
              <a:rPr kumimoji="0" lang="en-US" sz="1600" b="1" i="0" u="none" strike="noStrike" kern="1200" cap="none" spc="0" normalizeH="0" baseline="0" noProof="0" dirty="0">
                <a:ln>
                  <a:noFill/>
                </a:ln>
                <a:solidFill>
                  <a:srgbClr val="83B73D"/>
                </a:solidFill>
                <a:effectLst/>
                <a:uLnTx/>
                <a:uFillTx/>
                <a:latin typeface="Roboto Light"/>
                <a:ea typeface="Roboto Light"/>
                <a:cs typeface="Roboto Light"/>
              </a:rPr>
              <a:t>intentionally develop </a:t>
            </a:r>
            <a:r>
              <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rPr>
              <a:t>capabilities.</a:t>
            </a: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boto Light"/>
                <a:ea typeface="Roboto Light"/>
                <a:cs typeface="Roboto Light"/>
              </a:rPr>
              <a:t>As we did with the change from RP to AIF, we are seeking to reduce content and assessment in order for students to go deeper with their learning and in doing so have the opportunity to develop the elements of our new SACE capabilities. </a:t>
            </a: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Roboto Light"/>
              <a:ea typeface="Roboto Light"/>
            </a:endParaRPr>
          </a:p>
          <a:p>
            <a:pPr>
              <a:lnSpc>
                <a:spcPct val="107000"/>
              </a:lnSpc>
              <a:spcAft>
                <a:spcPts val="800"/>
              </a:spcAft>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13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Roboto Light" panose="02000000000000000000" pitchFamily="2" charset="0"/>
                <a:ea typeface="Roboto Light" panose="02000000000000000000" pitchFamily="2" charset="0"/>
              </a:rPr>
              <a:t>As with the development of AIF, a key aspect of the </a:t>
            </a:r>
            <a:r>
              <a:rPr lang="en-US" sz="2800" dirty="0" err="1">
                <a:latin typeface="Roboto Light" panose="02000000000000000000" pitchFamily="2" charset="0"/>
                <a:ea typeface="Roboto Light" panose="02000000000000000000" pitchFamily="2" charset="0"/>
              </a:rPr>
              <a:t>The</a:t>
            </a:r>
            <a:r>
              <a:rPr lang="en-US" sz="1800" b="0" i="0" u="none" strike="noStrike" baseline="0" dirty="0">
                <a:latin typeface="Roboto-Light"/>
              </a:rPr>
              <a:t> </a:t>
            </a:r>
            <a:r>
              <a:rPr lang="en-US" sz="2800" dirty="0">
                <a:latin typeface="Roboto Light" panose="02000000000000000000" pitchFamily="2" charset="0"/>
                <a:ea typeface="Roboto Light" panose="02000000000000000000" pitchFamily="2" charset="0"/>
              </a:rPr>
              <a:t>SACE Board strategic plan is the identification of the key drivers of quality curriculum. These are what AIF has been designed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SACE Board is learning from the design and implementation of AIF over the past 5 years we have using these elements of thrive to reconceptualize curriculum, pedagogy, assessment, quality assurance, recognition and certification – and our Subject Renewal program is following the lead of AIF in designing subjects to live these drivers</a:t>
            </a:r>
            <a:r>
              <a:rPr lang="en-AU" sz="1800" dirty="0">
                <a:effectLst/>
                <a:latin typeface="Aptos" panose="020B0004020202020204" pitchFamily="34" charset="0"/>
                <a:ea typeface="Aptos" panose="020B0004020202020204" pitchFamily="34" charset="0"/>
                <a:cs typeface="Aptos" panose="020B0004020202020204" pitchFamily="34" charset="0"/>
              </a:rPr>
              <a:t>,</a:t>
            </a:r>
            <a:r>
              <a:rPr lang="en-AU" sz="1800" b="1" dirty="0">
                <a:effectLst/>
                <a:latin typeface="Aptos" panose="020B0004020202020204" pitchFamily="34" charset="0"/>
                <a:ea typeface="Aptos" panose="020B0004020202020204" pitchFamily="34" charset="0"/>
                <a:cs typeface="Aptos" panose="020B0004020202020204" pitchFamily="34" charset="0"/>
              </a:rPr>
              <a:t> including new style of performance standards, and that the change is coming soon to a subject near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effectLst/>
                <a:latin typeface="Aptos" panose="020B0004020202020204" pitchFamily="34" charset="0"/>
                <a:ea typeface="Aptos" panose="020B0004020202020204" pitchFamily="34" charset="0"/>
                <a:cs typeface="Aptos" panose="020B0004020202020204" pitchFamily="34" charset="0"/>
              </a:rPr>
              <a:t>Our first subjects are currently working on their new subject outlines which will go out for consultation later in the year. </a:t>
            </a:r>
          </a:p>
          <a:p>
            <a:endParaRPr lang="en-AU" dirty="0"/>
          </a:p>
          <a:p>
            <a:endParaRPr lang="en-AU" dirty="0"/>
          </a:p>
        </p:txBody>
      </p:sp>
      <p:sp>
        <p:nvSpPr>
          <p:cNvPr id="4" name="Slide Number Placeholder 3"/>
          <p:cNvSpPr>
            <a:spLocks noGrp="1"/>
          </p:cNvSpPr>
          <p:nvPr>
            <p:ph type="sldNum" sz="quarter" idx="5"/>
          </p:nvPr>
        </p:nvSpPr>
        <p:spPr/>
        <p:txBody>
          <a:bodyPr/>
          <a:lstStyle/>
          <a:p>
            <a:fld id="{09EE2E3F-1F05-4ED9-8B6E-B7C91407761D}" type="slidenum">
              <a:rPr lang="en-AU" smtClean="0"/>
              <a:t>14</a:t>
            </a:fld>
            <a:endParaRPr lang="en-AU"/>
          </a:p>
        </p:txBody>
      </p:sp>
    </p:spTree>
    <p:extLst>
      <p:ext uri="{BB962C8B-B14F-4D97-AF65-F5344CB8AC3E}">
        <p14:creationId xmlns:p14="http://schemas.microsoft.com/office/powerpoint/2010/main" val="58551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rPr>
              <a:t>Bringing these drivers to life we are working with a diversity of perspectives is key to subject renewal. Apologies if you are on one of our SRGs as you have likely heard me talk about this at our events last year. </a:t>
            </a:r>
            <a:endParaRPr lang="en-US" b="1" dirty="0"/>
          </a:p>
          <a:p>
            <a:endParaRPr lang="en-AU"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AU" sz="1800" b="1" i="1" dirty="0">
                <a:effectLst/>
                <a:latin typeface="Aptos" panose="020B0004020202020204" pitchFamily="34" charset="0"/>
                <a:ea typeface="Aptos" panose="020B0004020202020204" pitchFamily="34" charset="0"/>
                <a:cs typeface="Times New Roman" panose="02020603050405020304" pitchFamily="18" charset="0"/>
              </a:rPr>
              <a:t>Co-design is a collaborative approach to subject renewal where SACE Board works together with a wide range of stakeholders to create learning and assessment design solutions for each and every subject. These stakeholders each play an important role in the process as they all bring a different form of expertise to the table:</a:t>
            </a:r>
            <a:endParaRPr kumimoji="0" lang="en-US" sz="1600" b="1" i="1" u="none" strike="noStrike" kern="1200" cap="none" spc="0" normalizeH="0" baseline="0" noProof="0" dirty="0">
              <a:ln>
                <a:noFill/>
              </a:ln>
              <a:solidFill>
                <a:prstClr val="black"/>
              </a:solidFill>
              <a:effectLst/>
              <a:uLnTx/>
              <a:uFillTx/>
              <a:latin typeface="Roboto Light"/>
              <a:ea typeface="Roboto Light"/>
              <a:cs typeface="Roboto Light"/>
            </a:endParaRPr>
          </a:p>
          <a:p>
            <a:pPr>
              <a:lnSpc>
                <a:spcPct val="115000"/>
              </a:lnSpc>
              <a:spcAft>
                <a:spcPts val="800"/>
              </a:spcAft>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These stakeholders each play an important role in the process as they all bring a different form of expertise to the table: </a:t>
            </a:r>
          </a:p>
          <a:p>
            <a:pPr>
              <a:lnSpc>
                <a:spcPct val="115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SRG Teachers – you bring the experience in delivering the subject in your context</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 they bring the experience in undertaking the subject</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Lead Practitioners – they bring the expertise in the subject</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Subject Associations – they bring expertise in supporting teachers across contexts</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Industry – they bring the expertise in how subject knowledge transfers to practice</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University – they bring the expertise in the discipline</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Community – they bring the expertise in seeing the whole picture</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SACE Board – we bring the expertise in emerging practice (curriculum design)</a:t>
            </a:r>
          </a:p>
          <a:p>
            <a:pPr>
              <a:lnSpc>
                <a:spcPct val="115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This method emphasises the active involvement of all participants throughout the (subject renewal) design process to ensure that the final product or service (assessment types and learning design practices) meets the actual needs and preferences of those who will use it (teachers and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BD1A7-CCA1-4FD5-A928-47E2C2B3D0FC}"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042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These are the artefacts we will be developing throughout the subject renewal journey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Vision statement</a:t>
            </a:r>
            <a:r>
              <a:rPr lang="en-US" dirty="0"/>
              <a:t>: </a:t>
            </a:r>
            <a:r>
              <a:rPr lang="en-US" sz="1200" dirty="0">
                <a:latin typeface="Roboto Light" charset="0"/>
                <a:ea typeface="Roboto Light" charset="0"/>
                <a:cs typeface="Roboto Light" charset="0"/>
              </a:rPr>
              <a:t>A clear and inspiring description of what the subject aims to achieve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Subject Blueprint</a:t>
            </a:r>
            <a:r>
              <a:rPr lang="en-US" dirty="0"/>
              <a:t>: </a:t>
            </a:r>
            <a:r>
              <a:rPr lang="en-US" sz="1200" dirty="0">
                <a:latin typeface="Roboto Light" charset="0"/>
                <a:ea typeface="Roboto Light" charset="0"/>
                <a:cs typeface="Roboto Light" charset="0"/>
              </a:rPr>
              <a:t>A conceptual plan that shows how the key drivers will come to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Roboto Light" charset="0"/>
                <a:ea typeface="Roboto Light" charset="0"/>
                <a:cs typeface="Roboto Light" charset="0"/>
              </a:rPr>
              <a:t>Subject Prototypes</a:t>
            </a:r>
            <a:r>
              <a:rPr lang="en-US" sz="1200" dirty="0">
                <a:latin typeface="Roboto Light" charset="0"/>
                <a:ea typeface="Roboto Light" charset="0"/>
                <a:cs typeface="Roboto Light" charset="0"/>
              </a:rPr>
              <a:t>: A practical trial of key concepts, learning design, and assessment approaches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Roboto Light" charset="0"/>
                <a:ea typeface="Roboto Light" charset="0"/>
                <a:cs typeface="Roboto Light" charset="0"/>
              </a:rPr>
              <a:t>Subject Design Map</a:t>
            </a:r>
            <a:r>
              <a:rPr lang="en-US" sz="1200" dirty="0">
                <a:latin typeface="Roboto Light" charset="0"/>
                <a:ea typeface="Roboto Light" charset="0"/>
                <a:cs typeface="Roboto Light" charset="0"/>
              </a:rPr>
              <a:t>: A structured guide that consolidates insights from the vision, blueprint, and prototypes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Roboto Light" charset="0"/>
                <a:ea typeface="Roboto Light" charset="0"/>
                <a:cs typeface="Roboto Light" charset="0"/>
              </a:rPr>
              <a:t>Subject Outline</a:t>
            </a:r>
            <a:r>
              <a:rPr lang="en-US" sz="1200" dirty="0">
                <a:latin typeface="Roboto Light" charset="0"/>
                <a:ea typeface="Roboto Light" charset="0"/>
                <a:cs typeface="Roboto Light" charset="0"/>
              </a:rPr>
              <a:t>: The official policy document for the subject</a:t>
            </a:r>
          </a:p>
          <a:p>
            <a:endParaRPr lang="en-US" dirty="0"/>
          </a:p>
          <a:p>
            <a:r>
              <a:rPr lang="en-US" dirty="0"/>
              <a:t>If you have any questions about our subject renewal program and/or want to see what progress has been made in some of these subjects please see the SACE website. </a:t>
            </a:r>
          </a:p>
        </p:txBody>
      </p:sp>
      <p:sp>
        <p:nvSpPr>
          <p:cNvPr id="4" name="Slide Number Placeholder 3"/>
          <p:cNvSpPr>
            <a:spLocks noGrp="1"/>
          </p:cNvSpPr>
          <p:nvPr>
            <p:ph type="sldNum" sz="quarter" idx="10"/>
          </p:nvPr>
        </p:nvSpPr>
        <p:spPr/>
        <p:txBody>
          <a:bodyPr/>
          <a:lstStyle/>
          <a:p>
            <a:fld id="{DF9C6B3F-115A-0348-B149-408E611A95DA}" type="slidenum">
              <a:rPr lang="en-US" smtClean="0"/>
              <a:t>16</a:t>
            </a:fld>
            <a:endParaRPr lang="en-US"/>
          </a:p>
        </p:txBody>
      </p:sp>
    </p:spTree>
    <p:extLst>
      <p:ext uri="{BB962C8B-B14F-4D97-AF65-F5344CB8AC3E}">
        <p14:creationId xmlns:p14="http://schemas.microsoft.com/office/powerpoint/2010/main" val="185326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was asked to spend most of my time today talking through the process of Front Loaded Moderation. </a:t>
            </a:r>
          </a:p>
          <a:p>
            <a:endParaRPr lang="en-AU" dirty="0"/>
          </a:p>
          <a:p>
            <a:r>
              <a:rPr lang="en-AU" dirty="0"/>
              <a:t>FLM is a new quality assurance process, specific to EIF and AIF. Feedback from teachers has been that they wanted feedback from moderation that would support their understanding of how to apply performance standards that was actionable, rather than after the fact. And hence, FLM was born. Occurring at the mid point of the semester, it is an opportunity for a representative from each school to provide samples of work and seek constructive feedback. Feedback from our FLM events over the last few years have been exceedingly positive. </a:t>
            </a:r>
          </a:p>
        </p:txBody>
      </p:sp>
      <p:sp>
        <p:nvSpPr>
          <p:cNvPr id="4" name="Slide Number Placeholder 3"/>
          <p:cNvSpPr>
            <a:spLocks noGrp="1"/>
          </p:cNvSpPr>
          <p:nvPr>
            <p:ph type="sldNum" sz="quarter" idx="5"/>
          </p:nvPr>
        </p:nvSpPr>
        <p:spPr/>
        <p:txBody>
          <a:bodyPr/>
          <a:lstStyle/>
          <a:p>
            <a:fld id="{061087C5-A604-4F66-A03D-C57162DE41D3}" type="slidenum">
              <a:rPr lang="en-AU" smtClean="0"/>
              <a:t>17</a:t>
            </a:fld>
            <a:endParaRPr lang="en-AU"/>
          </a:p>
        </p:txBody>
      </p:sp>
    </p:spTree>
    <p:extLst>
      <p:ext uri="{BB962C8B-B14F-4D97-AF65-F5344CB8AC3E}">
        <p14:creationId xmlns:p14="http://schemas.microsoft.com/office/powerpoint/2010/main" val="372490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Roboto Light" panose="02000000000000000000" pitchFamily="2" charset="0"/>
                <a:ea typeface="Roboto Light" panose="02000000000000000000" pitchFamily="2" charset="0"/>
              </a:rPr>
              <a:t>The purpose of moderation is to ensure:</a:t>
            </a:r>
            <a:endParaRPr lang="en-AU">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AU">
                <a:latin typeface="Roboto Light" panose="02000000000000000000" pitchFamily="2" charset="0"/>
                <a:ea typeface="Roboto Light" panose="02000000000000000000" pitchFamily="2" charset="0"/>
              </a:rPr>
              <a:t>That the performance standards in a subject have been applied consistently by teachers to school assessment</a:t>
            </a:r>
          </a:p>
          <a:p>
            <a:pPr marL="171450" indent="-171450">
              <a:buFont typeface="Arial" panose="020B0604020202020204" pitchFamily="34" charset="0"/>
              <a:buChar char="•"/>
            </a:pPr>
            <a:r>
              <a:rPr lang="en-AU">
                <a:latin typeface="Roboto Light" panose="02000000000000000000" pitchFamily="2" charset="0"/>
                <a:ea typeface="Roboto Light" panose="02000000000000000000" pitchFamily="2" charset="0"/>
              </a:rPr>
              <a:t>That school assessed results awarded to students across schools are comparable and fair</a:t>
            </a:r>
          </a:p>
          <a:p>
            <a:pPr marL="171450" indent="-171450">
              <a:buFont typeface="Arial" panose="020B0604020202020204" pitchFamily="34" charset="0"/>
              <a:buChar char="•"/>
            </a:pPr>
            <a:r>
              <a:rPr lang="en-AU">
                <a:latin typeface="Roboto Light" panose="02000000000000000000" pitchFamily="2" charset="0"/>
                <a:ea typeface="Roboto Light" panose="02000000000000000000" pitchFamily="2" charset="0"/>
              </a:rPr>
              <a:t>That we provide valid school assessment results</a:t>
            </a:r>
            <a:endParaRPr lang="en-US">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187A38B0-0DA4-478A-94E4-A52892A2FDA3}" type="slidenum">
              <a:rPr lang="en-AU" smtClean="0"/>
              <a:t>18</a:t>
            </a:fld>
            <a:endParaRPr lang="en-AU"/>
          </a:p>
        </p:txBody>
      </p:sp>
    </p:spTree>
    <p:extLst>
      <p:ext uri="{BB962C8B-B14F-4D97-AF65-F5344CB8AC3E}">
        <p14:creationId xmlns:p14="http://schemas.microsoft.com/office/powerpoint/2010/main" val="427120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Roboto Light" panose="02000000000000000000" pitchFamily="2" charset="0"/>
                <a:ea typeface="Roboto Light" panose="02000000000000000000" pitchFamily="2" charset="0"/>
              </a:rPr>
              <a:t>Front loaded moderation has two purposes:</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For the system - to ensure consistency of the standard across all SACE schools</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For teachers &amp; schools -  to provide feedback on their alignment to the standard so they can recalibrate their interpretation and application of performance standards.     </a:t>
            </a:r>
            <a:endParaRPr lang="en-AU" b="1" dirty="0">
              <a:latin typeface="Roboto Light" panose="02000000000000000000" pitchFamily="2" charset="0"/>
              <a:ea typeface="Roboto Light" panose="02000000000000000000" pitchFamily="2" charset="0"/>
            </a:endParaRPr>
          </a:p>
          <a:p>
            <a:pPr marL="0" indent="0">
              <a:buFont typeface="Arial" panose="020B0604020202020204" pitchFamily="34" charset="0"/>
              <a:buNone/>
            </a:pPr>
            <a:endParaRPr lang="en-AU" dirty="0">
              <a:latin typeface="Roboto Light" panose="02000000000000000000" pitchFamily="2" charset="0"/>
              <a:ea typeface="Roboto Light" panose="02000000000000000000" pitchFamily="2" charset="0"/>
            </a:endParaRPr>
          </a:p>
          <a:p>
            <a:pPr marL="0" indent="0">
              <a:buFont typeface="Arial" panose="020B0604020202020204" pitchFamily="34" charset="0"/>
              <a:buNone/>
            </a:pPr>
            <a:r>
              <a:rPr lang="en-AU" dirty="0">
                <a:latin typeface="Roboto Light" panose="02000000000000000000" pitchFamily="2" charset="0"/>
                <a:ea typeface="Roboto Light" panose="02000000000000000000" pitchFamily="2" charset="0"/>
              </a:rPr>
              <a:t>This second purpose is only achieved if the teachers &amp; schools are able to see how and where evidence they have provided aligns to the standard they’ve been told to adjust to.</a:t>
            </a:r>
          </a:p>
          <a:p>
            <a:pPr marL="0" indent="0">
              <a:buFont typeface="Arial" panose="020B0604020202020204" pitchFamily="34" charset="0"/>
              <a:buNone/>
            </a:pPr>
            <a:endParaRPr lang="en-AU" dirty="0">
              <a:latin typeface="Roboto Light" panose="02000000000000000000" pitchFamily="2" charset="0"/>
              <a:ea typeface="Roboto Light" panose="02000000000000000000" pitchFamily="2" charset="0"/>
            </a:endParaRPr>
          </a:p>
          <a:p>
            <a:r>
              <a:rPr lang="en-AU" dirty="0">
                <a:latin typeface="Roboto Light" panose="02000000000000000000" pitchFamily="2" charset="0"/>
                <a:ea typeface="Roboto Light" panose="02000000000000000000" pitchFamily="2" charset="0"/>
              </a:rPr>
              <a:t>The benefit of FML is the feedback that teachers and schools receive as a result of their involvement in the process. Just like the feedback you provide students the feedback received at FLM is intended to bridge the gap between learning &amp; assessment, it is about improving student outcomes &amp; enhancing teacher practice. </a:t>
            </a:r>
          </a:p>
          <a:p>
            <a:endParaRPr lang="en-AU" b="1" dirty="0">
              <a:latin typeface="Roboto Light" panose="02000000000000000000" pitchFamily="2" charset="0"/>
              <a:ea typeface="Roboto Light" panose="02000000000000000000" pitchFamily="2" charset="0"/>
            </a:endParaRPr>
          </a:p>
          <a:p>
            <a:pPr marL="0" indent="0">
              <a:buFont typeface="Arial" panose="020B0604020202020204" pitchFamily="34" charset="0"/>
              <a:buNone/>
            </a:pPr>
            <a:endParaRPr lang="en-AU"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7A38B0-0DA4-478A-94E4-A52892A2FDA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60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order to prepare for FLM it is important to note the following:</a:t>
            </a:r>
          </a:p>
          <a:p>
            <a:pPr marL="228600" indent="-228600">
              <a:buFont typeface="+mj-lt"/>
              <a:buAutoNum type="arabicPeriod"/>
            </a:pPr>
            <a:r>
              <a:rPr lang="en-AU" dirty="0"/>
              <a:t>Schools must participate in FLM in the semester that students are resulted in. </a:t>
            </a:r>
          </a:p>
          <a:p>
            <a:pPr marL="228600" indent="-228600">
              <a:buFont typeface="+mj-lt"/>
              <a:buAutoNum type="arabicPeriod"/>
            </a:pPr>
            <a:r>
              <a:rPr lang="en-AU" dirty="0"/>
              <a:t>Schools must nominate 1 teacher to attend FLM. This teacher should have a sound understanding of the students, their context and the subject itself. At its heart, FLM is a quality assurance process, nor professional learning (although this is a side benefit of the process)</a:t>
            </a:r>
          </a:p>
          <a:p>
            <a:pPr marL="228600" indent="-228600">
              <a:buFont typeface="+mj-lt"/>
              <a:buAutoNum type="arabicPeriod"/>
            </a:pPr>
            <a:r>
              <a:rPr lang="en-AU" dirty="0"/>
              <a:t>Schools must submit between 3 and 5 samples of work from different grade bands for moderation</a:t>
            </a:r>
          </a:p>
          <a:p>
            <a:pPr marL="228600" indent="-228600">
              <a:buFont typeface="+mj-lt"/>
              <a:buAutoNum type="arabicPeriod"/>
            </a:pPr>
            <a:r>
              <a:rPr lang="en-AU" dirty="0"/>
              <a:t>Work submitted for FLM will be incomplete. Therefore the grades assigned to them are point in time only and likely will change by the end of the semester. We are asking for a point in time assessment of the student work only. </a:t>
            </a:r>
          </a:p>
          <a:p>
            <a:pPr marL="228600" indent="-228600">
              <a:buFont typeface="+mj-lt"/>
              <a:buAutoNum type="arabicPeriod"/>
            </a:pPr>
            <a:r>
              <a:rPr lang="en-AU" dirty="0"/>
              <a:t>As the work is incomplete, it is likely that some of the AT1 performance standards have not yet been addressed. This is OK. There is the option to indicate this on the PSR when work is being submitted in schools online. This does not necessarily mean the point in time grade would be significantly altered. </a:t>
            </a:r>
          </a:p>
        </p:txBody>
      </p:sp>
      <p:sp>
        <p:nvSpPr>
          <p:cNvPr id="4" name="Slide Number Placeholder 3"/>
          <p:cNvSpPr>
            <a:spLocks noGrp="1"/>
          </p:cNvSpPr>
          <p:nvPr>
            <p:ph type="sldNum" sz="quarter" idx="5"/>
          </p:nvPr>
        </p:nvSpPr>
        <p:spPr/>
        <p:txBody>
          <a:bodyPr/>
          <a:lstStyle/>
          <a:p>
            <a:fld id="{061087C5-A604-4F66-A03D-C57162DE41D3}" type="slidenum">
              <a:rPr lang="en-AU" smtClean="0"/>
              <a:t>20</a:t>
            </a:fld>
            <a:endParaRPr lang="en-AU"/>
          </a:p>
        </p:txBody>
      </p:sp>
    </p:spTree>
    <p:extLst>
      <p:ext uri="{BB962C8B-B14F-4D97-AF65-F5344CB8AC3E}">
        <p14:creationId xmlns:p14="http://schemas.microsoft.com/office/powerpoint/2010/main" val="220356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11111"/>
                </a:solidFill>
                <a:latin typeface="Roboto" panose="02000000000000000000" pitchFamily="2" charset="0"/>
                <a:ea typeface="Roboto" panose="02000000000000000000" pitchFamily="2" charset="0"/>
              </a:rPr>
              <a:t>Hello and welcome! Happy Valentine’s Day!</a:t>
            </a:r>
          </a:p>
          <a:p>
            <a:endParaRPr lang="en-US" dirty="0">
              <a:solidFill>
                <a:srgbClr val="111111"/>
              </a:solidFill>
              <a:latin typeface="Roboto" panose="02000000000000000000" pitchFamily="2" charset="0"/>
              <a:ea typeface="Roboto" panose="02000000000000000000" pitchFamily="2" charset="0"/>
            </a:endParaRPr>
          </a:p>
          <a:p>
            <a:r>
              <a:rPr lang="en-US" dirty="0">
                <a:solidFill>
                  <a:srgbClr val="111111"/>
                </a:solidFill>
                <a:latin typeface="Roboto" panose="02000000000000000000" pitchFamily="2" charset="0"/>
                <a:ea typeface="Roboto" panose="02000000000000000000" pitchFamily="2" charset="0"/>
              </a:rPr>
              <a:t>My name is Jane and I am a faculty manager at the SACE Board. I have been overseeing the implementation of AIF over the last 18 months and I am pleased to be here today to talk about how the implementation of AIF has gone, links to our Subject Renewal project and the new Quality Assurance process of Front Loaded Moderation.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73014-F7AC-441F-B93B-0F50C0CF3D9A}" type="slidenum">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67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 number of stages to preparing materials for FLM and different people at your site may be responsible for these steps:</a:t>
            </a:r>
          </a:p>
          <a:p>
            <a:endParaRPr lang="en-AU" dirty="0"/>
          </a:p>
          <a:p>
            <a:r>
              <a:rPr lang="en-AU" dirty="0"/>
              <a:t>SACE Coordinator is responsible for enrolling students and ensuring the classes are linked as 1 assessment group. </a:t>
            </a:r>
          </a:p>
          <a:p>
            <a:endParaRPr lang="en-AU" dirty="0"/>
          </a:p>
          <a:p>
            <a:r>
              <a:rPr lang="en-AU" dirty="0"/>
              <a:t>Individual teachers are responsible for marking the work of their students, identifying the performance standards that have been met and identifying which samples might be good for moderation. </a:t>
            </a:r>
          </a:p>
        </p:txBody>
      </p:sp>
      <p:sp>
        <p:nvSpPr>
          <p:cNvPr id="4" name="Slide Number Placeholder 3"/>
          <p:cNvSpPr>
            <a:spLocks noGrp="1"/>
          </p:cNvSpPr>
          <p:nvPr>
            <p:ph type="sldNum" sz="quarter" idx="5"/>
          </p:nvPr>
        </p:nvSpPr>
        <p:spPr/>
        <p:txBody>
          <a:bodyPr/>
          <a:lstStyle/>
          <a:p>
            <a:fld id="{061087C5-A604-4F66-A03D-C57162DE41D3}" type="slidenum">
              <a:rPr lang="en-AU" smtClean="0"/>
              <a:t>21</a:t>
            </a:fld>
            <a:endParaRPr lang="en-AU"/>
          </a:p>
        </p:txBody>
      </p:sp>
    </p:spTree>
    <p:extLst>
      <p:ext uri="{BB962C8B-B14F-4D97-AF65-F5344CB8AC3E}">
        <p14:creationId xmlns:p14="http://schemas.microsoft.com/office/powerpoint/2010/main" val="17954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highly recommend that schools provide teachers with the opportunity to undertake internal or collaborative moderation to ensure consistency across all classes within the school. It is through this process that final samples should be selected – although it is the responsibility of the teacher of these students to upload the work to Schools Online. </a:t>
            </a:r>
          </a:p>
          <a:p>
            <a:endParaRPr lang="en-AU" dirty="0"/>
          </a:p>
          <a:p>
            <a:r>
              <a:rPr lang="en-AU" dirty="0"/>
              <a:t>Once all samples have been uploaded one teacher from the assessment group submits the moderation submission to the Principal’s Delegate. </a:t>
            </a:r>
          </a:p>
          <a:p>
            <a:endParaRPr lang="en-AU" dirty="0"/>
          </a:p>
          <a:p>
            <a:r>
              <a:rPr lang="en-AU" dirty="0"/>
              <a:t>The Principal’s Delegate undertakes a final quality assurance check and submitting the samples to the SACE Board. </a:t>
            </a:r>
          </a:p>
          <a:p>
            <a:endParaRPr lang="en-AU" dirty="0"/>
          </a:p>
          <a:p>
            <a:r>
              <a:rPr lang="en-AU" dirty="0"/>
              <a:t>The Schools Online platform will indicate which samples are required and if too many or not enough have been identified. It is fairly foolproof (I should know as I was one of the guinea pigs it was tested on!).</a:t>
            </a:r>
          </a:p>
        </p:txBody>
      </p:sp>
      <p:sp>
        <p:nvSpPr>
          <p:cNvPr id="4" name="Slide Number Placeholder 3"/>
          <p:cNvSpPr>
            <a:spLocks noGrp="1"/>
          </p:cNvSpPr>
          <p:nvPr>
            <p:ph type="sldNum" sz="quarter" idx="5"/>
          </p:nvPr>
        </p:nvSpPr>
        <p:spPr/>
        <p:txBody>
          <a:bodyPr/>
          <a:lstStyle/>
          <a:p>
            <a:fld id="{061087C5-A604-4F66-A03D-C57162DE41D3}" type="slidenum">
              <a:rPr lang="en-AU" smtClean="0"/>
              <a:t>22</a:t>
            </a:fld>
            <a:endParaRPr lang="en-AU"/>
          </a:p>
        </p:txBody>
      </p:sp>
    </p:spTree>
    <p:extLst>
      <p:ext uri="{BB962C8B-B14F-4D97-AF65-F5344CB8AC3E}">
        <p14:creationId xmlns:p14="http://schemas.microsoft.com/office/powerpoint/2010/main" val="36457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Something that I have mentioned earlier will support teachers in making their own assessment decisions, and then undertaking internal moderation is completing our PLATO calibration course. </a:t>
            </a:r>
          </a:p>
          <a:p>
            <a:endParaRPr lang="en-AU" dirty="0"/>
          </a:p>
          <a:p>
            <a:r>
              <a:rPr lang="en-AU" dirty="0"/>
              <a:t>There are currently 10 Samples of Portfolios as part of the Calibration course for AT1 and it is advised that teachers have had a look at these samples to check their own understanding of the performance standards. This would support any in school moderation activities when selecting samples etc. </a:t>
            </a:r>
          </a:p>
        </p:txBody>
      </p:sp>
      <p:sp>
        <p:nvSpPr>
          <p:cNvPr id="4" name="Slide Number Placeholder 3"/>
          <p:cNvSpPr>
            <a:spLocks noGrp="1"/>
          </p:cNvSpPr>
          <p:nvPr>
            <p:ph type="sldNum" sz="quarter" idx="5"/>
          </p:nvPr>
        </p:nvSpPr>
        <p:spPr/>
        <p:txBody>
          <a:bodyPr/>
          <a:lstStyle/>
          <a:p>
            <a:fld id="{061087C5-A604-4F66-A03D-C57162DE41D3}" type="slidenum">
              <a:rPr lang="en-AU" smtClean="0"/>
              <a:t>23</a:t>
            </a:fld>
            <a:endParaRPr lang="en-AU"/>
          </a:p>
        </p:txBody>
      </p:sp>
    </p:spTree>
    <p:extLst>
      <p:ext uri="{BB962C8B-B14F-4D97-AF65-F5344CB8AC3E}">
        <p14:creationId xmlns:p14="http://schemas.microsoft.com/office/powerpoint/2010/main" val="3623779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two documents on the AIF website that support the process of uploading materials for FLM </a:t>
            </a:r>
          </a:p>
        </p:txBody>
      </p:sp>
      <p:sp>
        <p:nvSpPr>
          <p:cNvPr id="4" name="Slide Number Placeholder 3"/>
          <p:cNvSpPr>
            <a:spLocks noGrp="1"/>
          </p:cNvSpPr>
          <p:nvPr>
            <p:ph type="sldNum" sz="quarter" idx="5"/>
          </p:nvPr>
        </p:nvSpPr>
        <p:spPr/>
        <p:txBody>
          <a:bodyPr/>
          <a:lstStyle/>
          <a:p>
            <a:fld id="{061087C5-A604-4F66-A03D-C57162DE41D3}" type="slidenum">
              <a:rPr lang="en-AU" smtClean="0"/>
              <a:t>24</a:t>
            </a:fld>
            <a:endParaRPr lang="en-AU"/>
          </a:p>
        </p:txBody>
      </p:sp>
    </p:spTree>
    <p:extLst>
      <p:ext uri="{BB962C8B-B14F-4D97-AF65-F5344CB8AC3E}">
        <p14:creationId xmlns:p14="http://schemas.microsoft.com/office/powerpoint/2010/main" val="2370579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day </a:t>
            </a:r>
            <a:r>
              <a:rPr lang="en-AU" b="1" dirty="0"/>
              <a:t>(4</a:t>
            </a:r>
            <a:r>
              <a:rPr lang="en-AU" b="1" baseline="30000" dirty="0"/>
              <a:t>th</a:t>
            </a:r>
            <a:r>
              <a:rPr lang="en-AU" b="1" dirty="0"/>
              <a:t> May – Monday of Week 2, Term 2) </a:t>
            </a:r>
            <a:r>
              <a:rPr lang="en-AU" b="0" dirty="0"/>
              <a:t>FLM will follow these steps</a:t>
            </a:r>
            <a:endParaRPr lang="en-AU" b="1" dirty="0"/>
          </a:p>
        </p:txBody>
      </p:sp>
      <p:sp>
        <p:nvSpPr>
          <p:cNvPr id="4" name="Slide Number Placeholder 3"/>
          <p:cNvSpPr>
            <a:spLocks noGrp="1"/>
          </p:cNvSpPr>
          <p:nvPr>
            <p:ph type="sldNum" sz="quarter" idx="5"/>
          </p:nvPr>
        </p:nvSpPr>
        <p:spPr/>
        <p:txBody>
          <a:bodyPr/>
          <a:lstStyle/>
          <a:p>
            <a:fld id="{061087C5-A604-4F66-A03D-C57162DE41D3}" type="slidenum">
              <a:rPr lang="en-AU" smtClean="0"/>
              <a:t>25</a:t>
            </a:fld>
            <a:endParaRPr lang="en-AU"/>
          </a:p>
        </p:txBody>
      </p:sp>
    </p:spTree>
    <p:extLst>
      <p:ext uri="{BB962C8B-B14F-4D97-AF65-F5344CB8AC3E}">
        <p14:creationId xmlns:p14="http://schemas.microsoft.com/office/powerpoint/2010/main" val="4155031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Roboto Light" panose="02000000000000000000" pitchFamily="2" charset="0"/>
                <a:ea typeface="Roboto Light" panose="02000000000000000000" pitchFamily="2" charset="0"/>
              </a:rPr>
              <a:t>So, what will the process of undertaking moderation actually look like?</a:t>
            </a:r>
          </a:p>
          <a:p>
            <a:pPr marL="0" indent="0">
              <a:buFont typeface="Arial" panose="020B0604020202020204" pitchFamily="34" charset="0"/>
              <a:buNone/>
            </a:pPr>
            <a:endParaRPr lang="en-AU"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You’ll be working in groups of three, where one of your group will be a representative from the school  </a:t>
            </a:r>
            <a:r>
              <a:rPr lang="en-AU" sz="1400" b="1" dirty="0">
                <a:latin typeface="Roboto Light" panose="02000000000000000000" pitchFamily="2" charset="0"/>
                <a:ea typeface="Roboto Light" panose="02000000000000000000" pitchFamily="2" charset="0"/>
              </a:rPr>
              <a:t>CLICK</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You will work through the process one sample at a time</a:t>
            </a:r>
            <a:endParaRPr lang="en-AU" b="1"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AU" b="1" dirty="0">
                <a:latin typeface="Roboto Light" panose="02000000000000000000" pitchFamily="2" charset="0"/>
                <a:ea typeface="Roboto Light" panose="02000000000000000000" pitchFamily="2" charset="0"/>
              </a:rPr>
              <a:t>We recommend that you start from the lowest grade and work your way up. However, if there’s one grade that the teacher from the school wants to start from, start there. CLICK</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Review the sample for the grade together; work through if you think you can confirm the grade or not. If you can confirm, great! </a:t>
            </a:r>
            <a:r>
              <a:rPr lang="en-AU" b="1" dirty="0">
                <a:latin typeface="Roboto Light" panose="02000000000000000000" pitchFamily="2" charset="0"/>
                <a:ea typeface="Roboto Light" panose="02000000000000000000" pitchFamily="2" charset="0"/>
              </a:rPr>
              <a:t>CLICK</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Review the other samples and grades in the same way.</a:t>
            </a:r>
          </a:p>
          <a:p>
            <a:pPr marL="171450" indent="-171450">
              <a:buFont typeface="Arial" panose="020B0604020202020204" pitchFamily="34" charset="0"/>
              <a:buChar char="•"/>
            </a:pPr>
            <a:r>
              <a:rPr lang="en-AU" b="1" dirty="0">
                <a:latin typeface="Roboto Light" panose="02000000000000000000" pitchFamily="2" charset="0"/>
                <a:ea typeface="Roboto Light" panose="02000000000000000000" pitchFamily="2" charset="0"/>
              </a:rPr>
              <a:t>IF YOU CAN CONFIRM </a:t>
            </a:r>
            <a:r>
              <a:rPr lang="en-AU" dirty="0">
                <a:latin typeface="Roboto Light" panose="02000000000000000000" pitchFamily="2" charset="0"/>
                <a:ea typeface="Roboto Light" panose="02000000000000000000" pitchFamily="2" charset="0"/>
              </a:rPr>
              <a:t>all grades continue to fill out feedback section, complete the PSR record and move on to the next school.</a:t>
            </a:r>
          </a:p>
          <a:p>
            <a:pPr marL="171450" indent="-171450">
              <a:buFont typeface="Arial" panose="020B0604020202020204" pitchFamily="34" charset="0"/>
              <a:buChar char="•"/>
            </a:pPr>
            <a:r>
              <a:rPr lang="en-US" dirty="0">
                <a:latin typeface="Roboto Light" panose="02000000000000000000" pitchFamily="2" charset="0"/>
                <a:ea typeface="Roboto Light" panose="02000000000000000000" pitchFamily="2" charset="0"/>
              </a:rPr>
              <a:t>One aspect of FLM that some of you won’t have encountered is the teacher representative for the moderated school will also be entering comments from moderation to go back to the school. It is important to know that the accuracy of these comments is a shared responsibility for all moderators in the group </a:t>
            </a:r>
            <a:r>
              <a:rPr lang="en-US" b="1" dirty="0">
                <a:latin typeface="Roboto Light" panose="02000000000000000000" pitchFamily="2" charset="0"/>
                <a:ea typeface="Roboto Light" panose="02000000000000000000" pitchFamily="2" charset="0"/>
              </a:rPr>
              <a:t>CLICK</a:t>
            </a:r>
            <a:endParaRPr lang="en-US" dirty="0">
              <a:latin typeface="Roboto Light" panose="02000000000000000000" pitchFamily="2" charset="0"/>
              <a:ea typeface="Roboto Light" panose="02000000000000000000" pitchFamily="2" charset="0"/>
            </a:endParaRPr>
          </a:p>
          <a:p>
            <a:pPr marL="0" indent="0">
              <a:buFont typeface="Arial" panose="020B0604020202020204" pitchFamily="34" charset="0"/>
              <a:buNone/>
            </a:pPr>
            <a:endParaRPr lang="en-AU"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AU" b="1" dirty="0">
                <a:latin typeface="Roboto Light" panose="02000000000000000000" pitchFamily="2" charset="0"/>
                <a:ea typeface="Roboto Light" panose="02000000000000000000" pitchFamily="2" charset="0"/>
              </a:rPr>
              <a:t>IF YOU CANNOT CONFIRM – STOP. Call over a supervisor.     CLICK</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The supervisors role is to moderate your conversation, to check in about your discussion of the explicit evidence you can see in the sample to support your assessment decision against the performance standards. </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This conversation will go one of two ways: after the conversation, you can confirm, or you can’t confirm.    </a:t>
            </a:r>
            <a:r>
              <a:rPr lang="en-AU" b="1" dirty="0">
                <a:latin typeface="Roboto Light" panose="02000000000000000000" pitchFamily="2" charset="0"/>
                <a:ea typeface="Roboto Light" panose="02000000000000000000" pitchFamily="2" charset="0"/>
              </a:rPr>
              <a:t>CLICK</a:t>
            </a:r>
          </a:p>
          <a:p>
            <a:pPr marL="171450" indent="-171450">
              <a:buFont typeface="Arial" panose="020B0604020202020204" pitchFamily="34" charset="0"/>
              <a:buChar char="•"/>
            </a:pPr>
            <a:r>
              <a:rPr lang="en-AU" dirty="0">
                <a:latin typeface="Roboto Light" panose="02000000000000000000" pitchFamily="2" charset="0"/>
                <a:ea typeface="Roboto Light" panose="02000000000000000000" pitchFamily="2" charset="0"/>
              </a:rPr>
              <a:t>Either way, you select the decision, and then fill out the PSR record and complete the feedback. </a:t>
            </a:r>
          </a:p>
          <a:p>
            <a:pPr marL="171450" indent="-171450">
              <a:buFont typeface="Arial" panose="020B0604020202020204" pitchFamily="34" charset="0"/>
              <a:buChar char="•"/>
            </a:pPr>
            <a:endParaRPr lang="en-AU" dirty="0">
              <a:latin typeface="Roboto Light" panose="02000000000000000000" pitchFamily="2" charset="0"/>
              <a:ea typeface="Roboto Light" panose="02000000000000000000" pitchFamily="2" charset="0"/>
            </a:endParaRPr>
          </a:p>
          <a:p>
            <a:pPr marL="0" indent="0">
              <a:buFont typeface="Arial" panose="020B0604020202020204" pitchFamily="34" charset="0"/>
              <a:buNone/>
            </a:pPr>
            <a:r>
              <a:rPr lang="en-AU" dirty="0">
                <a:latin typeface="Roboto Light" panose="02000000000000000000" pitchFamily="2" charset="0"/>
                <a:ea typeface="Roboto Light" panose="02000000000000000000" pitchFamily="2" charset="0"/>
              </a:rPr>
              <a:t>The supervisors are experienced AIF teachers, generally who were part of the pilot, and who have a sound understanding of the subject and the application of the performance standards, in fact I believe that some of our 2025 supervisors are here today! They are there to support discussions and answer questions throughout the day. </a:t>
            </a:r>
          </a:p>
        </p:txBody>
      </p:sp>
      <p:sp>
        <p:nvSpPr>
          <p:cNvPr id="4" name="Slide Number Placeholder 3"/>
          <p:cNvSpPr>
            <a:spLocks noGrp="1"/>
          </p:cNvSpPr>
          <p:nvPr>
            <p:ph type="sldNum" sz="quarter" idx="5"/>
          </p:nvPr>
        </p:nvSpPr>
        <p:spPr/>
        <p:txBody>
          <a:bodyPr/>
          <a:lstStyle/>
          <a:p>
            <a:fld id="{187A38B0-0DA4-478A-94E4-A52892A2FDA3}" type="slidenum">
              <a:rPr lang="en-AU" smtClean="0"/>
              <a:t>26</a:t>
            </a:fld>
            <a:endParaRPr lang="en-AU"/>
          </a:p>
        </p:txBody>
      </p:sp>
    </p:spTree>
    <p:extLst>
      <p:ext uri="{BB962C8B-B14F-4D97-AF65-F5344CB8AC3E}">
        <p14:creationId xmlns:p14="http://schemas.microsoft.com/office/powerpoint/2010/main" val="3640447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Roboto Light" panose="02000000000000000000" pitchFamily="2" charset="0"/>
                <a:ea typeface="Roboto Light" panose="02000000000000000000" pitchFamily="2" charset="0"/>
              </a:rPr>
              <a:t>One piece of advice we give moderators on the day is that once the feedback is back in the school you won't be there to clarify or point out what it was you were looking at when you made the decision, so they need to ensure that the person reading the feedback knows explicitly what evidence you identified and what criteria you were referring to. </a:t>
            </a:r>
          </a:p>
          <a:p>
            <a:endParaRPr lang="en-AU" dirty="0">
              <a:latin typeface="Roboto Light" panose="02000000000000000000" pitchFamily="2" charset="0"/>
              <a:ea typeface="Roboto Light" panose="02000000000000000000" pitchFamily="2" charset="0"/>
            </a:endParaRPr>
          </a:p>
          <a:p>
            <a:r>
              <a:rPr lang="en-AU" dirty="0">
                <a:latin typeface="Roboto Light" panose="02000000000000000000" pitchFamily="2" charset="0"/>
                <a:ea typeface="Roboto Light" panose="02000000000000000000" pitchFamily="2" charset="0"/>
              </a:rPr>
              <a:t>Moderators are writing feedback on behalf of the SACE Board, and as such it needs to be professional and focus on the samples provided, not the teacher/s or school who marked the work. </a:t>
            </a:r>
          </a:p>
          <a:p>
            <a:endParaRPr lang="en-AU" dirty="0">
              <a:latin typeface="Roboto Light" panose="02000000000000000000" pitchFamily="2" charset="0"/>
              <a:ea typeface="Roboto Light" panose="02000000000000000000" pitchFamily="2" charset="0"/>
            </a:endParaRPr>
          </a:p>
          <a:p>
            <a:r>
              <a:rPr lang="en-AU" dirty="0">
                <a:latin typeface="Roboto Light" panose="02000000000000000000" pitchFamily="2" charset="0"/>
                <a:ea typeface="Roboto Light" panose="02000000000000000000" pitchFamily="2" charset="0"/>
              </a:rPr>
              <a:t>The </a:t>
            </a:r>
            <a:r>
              <a:rPr lang="en-AU" dirty="0" err="1">
                <a:latin typeface="Roboto Light" panose="02000000000000000000" pitchFamily="2" charset="0"/>
                <a:ea typeface="Roboto Light" panose="02000000000000000000" pitchFamily="2" charset="0"/>
              </a:rPr>
              <a:t>feecback</a:t>
            </a:r>
            <a:r>
              <a:rPr lang="en-AU" dirty="0">
                <a:latin typeface="Roboto Light" panose="02000000000000000000" pitchFamily="2" charset="0"/>
                <a:ea typeface="Roboto Light" panose="02000000000000000000" pitchFamily="2" charset="0"/>
              </a:rPr>
              <a:t> overall needs to be constructive and highlight where the correct decisions were made or point out where/how teachers can improve to support their students.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7A38B0-0DA4-478A-94E4-A52892A2FDA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2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Usually within 2 weeks of FLM occurring, schools are able to access their feedback. </a:t>
            </a:r>
          </a:p>
          <a:p>
            <a:endParaRPr lang="en-AU" dirty="0"/>
          </a:p>
          <a:p>
            <a:r>
              <a:rPr lang="en-AU" dirty="0"/>
              <a:t>SACE Coordinators and/or Principal’s Delegates will receive communication when the feedback is available through schools online, along with instructions on how to access the feedback.</a:t>
            </a:r>
          </a:p>
          <a:p>
            <a:endParaRPr lang="en-AU" dirty="0"/>
          </a:p>
          <a:p>
            <a:r>
              <a:rPr lang="en-AU" dirty="0"/>
              <a:t>At this time schools will receive confirmation of if they have been confirmed or not confirmed (although the teacher attending on the day will also be aware of this status through their moderation discussions)</a:t>
            </a:r>
          </a:p>
          <a:p>
            <a:endParaRPr lang="en-AU" dirty="0"/>
          </a:p>
          <a:p>
            <a:r>
              <a:rPr lang="en-AU" dirty="0"/>
              <a:t>When a school is confirmed, they will receive an Attestation Letter specific to that semester. </a:t>
            </a:r>
          </a:p>
        </p:txBody>
      </p:sp>
      <p:sp>
        <p:nvSpPr>
          <p:cNvPr id="4" name="Slide Number Placeholder 3"/>
          <p:cNvSpPr>
            <a:spLocks noGrp="1"/>
          </p:cNvSpPr>
          <p:nvPr>
            <p:ph type="sldNum" sz="quarter" idx="5"/>
          </p:nvPr>
        </p:nvSpPr>
        <p:spPr/>
        <p:txBody>
          <a:bodyPr/>
          <a:lstStyle/>
          <a:p>
            <a:fld id="{061087C5-A604-4F66-A03D-C57162DE41D3}" type="slidenum">
              <a:rPr lang="en-AU" smtClean="0"/>
              <a:t>28</a:t>
            </a:fld>
            <a:endParaRPr lang="en-AU"/>
          </a:p>
        </p:txBody>
      </p:sp>
    </p:spTree>
    <p:extLst>
      <p:ext uri="{BB962C8B-B14F-4D97-AF65-F5344CB8AC3E}">
        <p14:creationId xmlns:p14="http://schemas.microsoft.com/office/powerpoint/2010/main" val="284044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happens at the end of the semester if a school is confirmed at FLM?</a:t>
            </a:r>
          </a:p>
          <a:p>
            <a:endParaRPr lang="en-AU" dirty="0"/>
          </a:p>
          <a:p>
            <a:r>
              <a:rPr lang="en-AU" dirty="0"/>
              <a:t>Confirmation means that schools do not need to submit student samples for AT1, and this includes at the A+ level. Final results do need to be recorded in schools online, but in place of work samples, schools should upload the competed Attestation instead. </a:t>
            </a:r>
          </a:p>
          <a:p>
            <a:endParaRPr lang="en-AU" dirty="0"/>
          </a:p>
          <a:p>
            <a:r>
              <a:rPr lang="en-AU" dirty="0"/>
              <a:t>Confirmed schools still need to submit AT2 samples and grades as usual, and this also applies to AT3, the appraisal. Grades and work samples are still required. </a:t>
            </a:r>
          </a:p>
          <a:p>
            <a:endParaRPr lang="en-AU" dirty="0"/>
          </a:p>
          <a:p>
            <a:r>
              <a:rPr lang="en-AU" dirty="0"/>
              <a:t>End of semester moderation will occur as usual, however, where moderators see an attestation letter they confirm the grades provided. </a:t>
            </a:r>
          </a:p>
        </p:txBody>
      </p:sp>
      <p:sp>
        <p:nvSpPr>
          <p:cNvPr id="4" name="Slide Number Placeholder 3"/>
          <p:cNvSpPr>
            <a:spLocks noGrp="1"/>
          </p:cNvSpPr>
          <p:nvPr>
            <p:ph type="sldNum" sz="quarter" idx="5"/>
          </p:nvPr>
        </p:nvSpPr>
        <p:spPr/>
        <p:txBody>
          <a:bodyPr/>
          <a:lstStyle/>
          <a:p>
            <a:fld id="{061087C5-A604-4F66-A03D-C57162DE41D3}" type="slidenum">
              <a:rPr lang="en-AU" smtClean="0"/>
              <a:t>29</a:t>
            </a:fld>
            <a:endParaRPr lang="en-AU"/>
          </a:p>
        </p:txBody>
      </p:sp>
    </p:spTree>
    <p:extLst>
      <p:ext uri="{BB962C8B-B14F-4D97-AF65-F5344CB8AC3E}">
        <p14:creationId xmlns:p14="http://schemas.microsoft.com/office/powerpoint/2010/main" val="2127620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happens if a school is not confirmed at FLM?</a:t>
            </a:r>
          </a:p>
          <a:p>
            <a:endParaRPr lang="en-AU" dirty="0"/>
          </a:p>
          <a:p>
            <a:r>
              <a:rPr lang="en-AU" dirty="0"/>
              <a:t>End of year resulting occurs as normal. Student grades and work samples are required for AT1. These do not need to be the same students submitted for FLM. They should be the most representative of the grade band for that site, as is the regular process. </a:t>
            </a:r>
          </a:p>
          <a:p>
            <a:endParaRPr lang="en-AU" dirty="0"/>
          </a:p>
          <a:p>
            <a:r>
              <a:rPr lang="en-AU" dirty="0"/>
              <a:t>Grades and student samples are also required for AT2 as is usual, the same with AT3. </a:t>
            </a:r>
          </a:p>
        </p:txBody>
      </p:sp>
      <p:sp>
        <p:nvSpPr>
          <p:cNvPr id="4" name="Slide Number Placeholder 3"/>
          <p:cNvSpPr>
            <a:spLocks noGrp="1"/>
          </p:cNvSpPr>
          <p:nvPr>
            <p:ph type="sldNum" sz="quarter" idx="5"/>
          </p:nvPr>
        </p:nvSpPr>
        <p:spPr/>
        <p:txBody>
          <a:bodyPr/>
          <a:lstStyle/>
          <a:p>
            <a:fld id="{061087C5-A604-4F66-A03D-C57162DE41D3}" type="slidenum">
              <a:rPr lang="en-AU" smtClean="0"/>
              <a:t>30</a:t>
            </a:fld>
            <a:endParaRPr lang="en-AU"/>
          </a:p>
        </p:txBody>
      </p:sp>
    </p:spTree>
    <p:extLst>
      <p:ext uri="{BB962C8B-B14F-4D97-AF65-F5344CB8AC3E}">
        <p14:creationId xmlns:p14="http://schemas.microsoft.com/office/powerpoint/2010/main" val="44260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6"/>
            <a:ext cx="5445760" cy="4947547"/>
          </a:xfrm>
        </p:spPr>
        <p:txBody>
          <a:bodyPr/>
          <a:lstStyle/>
          <a:p>
            <a:r>
              <a:rPr lang="en-AU" sz="1100" dirty="0">
                <a:latin typeface="+mj-lt"/>
              </a:rPr>
              <a:t>If you attended any of our AIF Implementation workshops across 2024 and 2025 then you will be familiar with this slide. It is the journey that AIF took as a subject.</a:t>
            </a:r>
          </a:p>
          <a:p>
            <a:endParaRPr lang="en-AU" sz="1100" dirty="0">
              <a:latin typeface="+mj-lt"/>
            </a:endParaRPr>
          </a:p>
          <a:p>
            <a:r>
              <a:rPr lang="en-AU" sz="1100" dirty="0">
                <a:latin typeface="+mj-lt"/>
              </a:rPr>
              <a:t>It started in </a:t>
            </a:r>
            <a:r>
              <a:rPr lang="en-AU" sz="1100" b="1" dirty="0">
                <a:latin typeface="+mj-lt"/>
              </a:rPr>
              <a:t>2018</a:t>
            </a:r>
            <a:r>
              <a:rPr lang="en-AU" sz="1100" dirty="0">
                <a:latin typeface="+mj-lt"/>
              </a:rPr>
              <a:t> with a review undertaken by the SA government which provided strong direction about what senior secondary education should look like, and more importantly, how well compulsory aspects of the SACE (PLP and RP) prepared students for the life ahead of them. </a:t>
            </a:r>
          </a:p>
          <a:p>
            <a:endParaRPr lang="en-AU" sz="1100" dirty="0">
              <a:latin typeface="+mj-lt"/>
              <a:cs typeface="Calibri"/>
            </a:endParaRPr>
          </a:p>
          <a:p>
            <a:r>
              <a:rPr lang="en-AU" sz="1100" dirty="0">
                <a:latin typeface="+mj-lt"/>
                <a:cs typeface="Calibri"/>
              </a:rPr>
              <a:t>In response to this review, we launched a new strategic plan in 2020. This strategic plan </a:t>
            </a:r>
            <a:r>
              <a:rPr lang="en-US" sz="1100" dirty="0">
                <a:latin typeface="+mj-lt"/>
                <a:cs typeface="Calibri"/>
              </a:rPr>
              <a:t>built on research which showed</a:t>
            </a:r>
            <a:r>
              <a:rPr lang="en-US" sz="1100" dirty="0">
                <a:latin typeface="+mj-lt"/>
              </a:rPr>
              <a:t> creating space to deliberately support students to develop transferrable capabilities for </a:t>
            </a:r>
            <a:r>
              <a:rPr lang="en-AU" sz="1100" dirty="0">
                <a:latin typeface="+mj-lt"/>
                <a:cs typeface="Calibri"/>
              </a:rPr>
              <a:t>a world beyond school is what would best enable them to thrive.</a:t>
            </a:r>
          </a:p>
          <a:p>
            <a:endParaRPr lang="en-US" sz="1100" dirty="0">
              <a:effectLst/>
              <a:latin typeface="+mj-lt"/>
            </a:endParaRPr>
          </a:p>
          <a:p>
            <a:r>
              <a:rPr lang="en-US" sz="1100" dirty="0">
                <a:effectLst/>
                <a:latin typeface="+mj-lt"/>
              </a:rPr>
              <a:t>As a result, we established the EIF, AIF, Recognition of Aboriginal Cultural Knowledge and the Capabilities &amp; Learner Profile pilot projects.</a:t>
            </a:r>
          </a:p>
          <a:p>
            <a:endParaRPr lang="en-US" sz="1100" dirty="0">
              <a:effectLst/>
              <a:latin typeface="+mj-lt"/>
            </a:endParaRPr>
          </a:p>
          <a:p>
            <a:r>
              <a:rPr lang="en-US" sz="1100" dirty="0">
                <a:effectLst/>
                <a:latin typeface="+mj-lt"/>
              </a:rPr>
              <a:t>AIF went through its </a:t>
            </a:r>
            <a:r>
              <a:rPr lang="en-AU" sz="1100" b="0" dirty="0">
                <a:effectLst/>
                <a:latin typeface="+mj-lt"/>
              </a:rPr>
              <a:t>first pilot in </a:t>
            </a:r>
            <a:r>
              <a:rPr lang="en-AU" sz="1100" b="1" dirty="0">
                <a:latin typeface="+mj-lt"/>
              </a:rPr>
              <a:t>2022 </a:t>
            </a:r>
            <a:r>
              <a:rPr lang="en-AU" sz="1100" b="0" dirty="0">
                <a:latin typeface="+mj-lt"/>
              </a:rPr>
              <a:t>and involved more than 1000 students from 19 schools.</a:t>
            </a:r>
          </a:p>
          <a:p>
            <a:r>
              <a:rPr lang="en-US" sz="1100" b="0" i="1" dirty="0">
                <a:effectLst/>
                <a:latin typeface="+mj-lt"/>
              </a:rPr>
              <a:t>In </a:t>
            </a:r>
            <a:r>
              <a:rPr lang="en-US" sz="1100" b="1" i="1" dirty="0">
                <a:effectLst/>
                <a:latin typeface="+mj-lt"/>
              </a:rPr>
              <a:t>2023, </a:t>
            </a:r>
            <a:r>
              <a:rPr lang="en-US" sz="1100" b="0" i="0" dirty="0">
                <a:effectLst/>
                <a:latin typeface="+mj-lt"/>
              </a:rPr>
              <a:t>more than 7500 students, drawn from a wide cross-section of the SACE community, enrolled in AIF. These students have helped us test what would best allow this subject to deliver on its promise of enabling greater student agency as a vehicle to learn about learning.</a:t>
            </a:r>
          </a:p>
          <a:p>
            <a:endParaRPr lang="en-US" sz="1100" dirty="0">
              <a:effectLst/>
              <a:latin typeface="+mj-lt"/>
            </a:endParaRPr>
          </a:p>
          <a:p>
            <a:r>
              <a:rPr lang="en-US" sz="1100" b="1" dirty="0">
                <a:effectLst/>
                <a:latin typeface="+mj-lt"/>
              </a:rPr>
              <a:t>2024</a:t>
            </a:r>
            <a:r>
              <a:rPr lang="en-US" sz="1100" dirty="0">
                <a:effectLst/>
                <a:latin typeface="+mj-lt"/>
              </a:rPr>
              <a:t> heralded the </a:t>
            </a:r>
            <a:r>
              <a:rPr kumimoji="0" lang="en-US" sz="1100" b="0" i="0" u="none" strike="noStrike" kern="1200" cap="none" spc="0" normalizeH="0" baseline="0" noProof="0" dirty="0">
                <a:ln>
                  <a:noFill/>
                </a:ln>
                <a:effectLst/>
                <a:uLnTx/>
                <a:uFillTx/>
                <a:latin typeface="+mj-lt"/>
                <a:ea typeface="Roboto Light"/>
                <a:cs typeface="Roboto Light"/>
              </a:rPr>
              <a:t>SACE Board’s new strategic plan</a:t>
            </a:r>
            <a:r>
              <a:rPr kumimoji="0" lang="en-US" sz="1100" b="0" i="0" u="none" strike="noStrike" kern="1200" cap="none" spc="0" normalizeH="0" baseline="0" noProof="0" dirty="0">
                <a:ln>
                  <a:noFill/>
                </a:ln>
                <a:effectLst/>
                <a:uLnTx/>
                <a:uFillTx/>
                <a:latin typeface="+mj-lt"/>
                <a:ea typeface="Roboto Bold"/>
                <a:cs typeface="Roboto Light"/>
              </a:rPr>
              <a:t>, which builds upon our findings and seeks to deliver a passport to thrive. Our vision is that students who complete the SACE will develop the skills, qualities and confidence to be able to know what do when they don’t know what to do</a:t>
            </a:r>
            <a:r>
              <a:rPr lang="en-US" sz="1100" dirty="0">
                <a:latin typeface="+mj-lt"/>
              </a:rPr>
              <a:t>.</a:t>
            </a:r>
            <a:endParaRPr kumimoji="0" lang="en-US" sz="1100" b="0" i="0" u="none" strike="noStrike" kern="1200" cap="none" spc="0" normalizeH="0" baseline="0" noProof="0" dirty="0">
              <a:ln>
                <a:noFill/>
              </a:ln>
              <a:effectLst/>
              <a:uLnTx/>
              <a:uFillTx/>
              <a:latin typeface="+mj-lt"/>
              <a:ea typeface="Roboto Bold"/>
              <a:cs typeface="Roboto Bold"/>
            </a:endParaRPr>
          </a:p>
          <a:p>
            <a:endParaRPr lang="en-US" sz="110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j-lt"/>
              </a:rPr>
              <a:t>In </a:t>
            </a:r>
            <a:r>
              <a:rPr lang="en-US" sz="1100" b="1" dirty="0">
                <a:effectLst/>
                <a:latin typeface="+mj-lt"/>
              </a:rPr>
              <a:t>2025 </a:t>
            </a:r>
            <a:r>
              <a:rPr lang="en-US" sz="1100" dirty="0">
                <a:effectLst/>
                <a:latin typeface="+mj-lt"/>
              </a:rPr>
              <a:t>AIF became available to all schools to implement – of which over 80% of schools elected to do, resulting in either semester 1 or 2. </a:t>
            </a:r>
            <a:r>
              <a:rPr lang="en-US" sz="1100" b="1" dirty="0">
                <a:effectLst/>
                <a:latin typeface="+mj-lt"/>
              </a:rPr>
              <a:t>2025</a:t>
            </a:r>
            <a:r>
              <a:rPr lang="en-US" sz="1100" dirty="0">
                <a:effectLst/>
                <a:latin typeface="+mj-lt"/>
              </a:rPr>
              <a:t> also marked the final year of Research Project. As an RP teacher from the very beginning myself, this was a bitter sweet moment to experience. In </a:t>
            </a:r>
            <a:r>
              <a:rPr lang="en-US" sz="1100" b="1" dirty="0">
                <a:effectLst/>
                <a:latin typeface="+mj-lt"/>
              </a:rPr>
              <a:t>2026</a:t>
            </a:r>
            <a:r>
              <a:rPr lang="en-US" sz="1100" dirty="0">
                <a:effectLst/>
                <a:latin typeface="+mj-lt"/>
              </a:rPr>
              <a:t> AIF is now a compulsory subject for all schools, and Research Project is no more.  </a:t>
            </a:r>
          </a:p>
          <a:p>
            <a:endParaRPr lang="en-US" sz="1100" dirty="0">
              <a:effectLst/>
              <a:latin typeface="+mj-lt"/>
            </a:endParaRPr>
          </a:p>
          <a:p>
            <a:r>
              <a:rPr lang="en-US" sz="1100" dirty="0">
                <a:effectLst/>
                <a:latin typeface="+mj-lt"/>
              </a:rPr>
              <a:t>With the launch of the Passport to Thrive, the SACE Board also launched its ambitious subject renewal program where we are aiming to renew all SACE subjects over the next few years. EIF and AIF have become the flagship subjects of this new strategic plan and from the model that we are learning from. I will touch on more about subject renewal shortly. </a:t>
            </a:r>
          </a:p>
          <a:p>
            <a:endParaRPr lang="en-US" sz="1200" dirty="0">
              <a:effectLst/>
              <a:latin typeface="Segoe UI" panose="020B0502040204020203" pitchFamily="34" charset="0"/>
            </a:endParaRPr>
          </a:p>
          <a:p>
            <a:endParaRPr lang="en-US" sz="1200" dirty="0">
              <a:effectLst/>
              <a:latin typeface="Segoe UI" panose="020B0502040204020203" pitchFamily="34" charset="0"/>
            </a:endParaRPr>
          </a:p>
          <a:p>
            <a:endParaRPr lang="en-US" sz="1200" dirty="0">
              <a:effectLst/>
              <a:latin typeface="Segoe UI" panose="020B0502040204020203" pitchFamily="34" charset="0"/>
            </a:endParaRPr>
          </a:p>
          <a:p>
            <a:endParaRPr lang="en-US" sz="1200" dirty="0">
              <a:effectLst/>
              <a:latin typeface="Segoe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DC83EFBB-DB3A-4160-B5FE-43502A392246}" type="slidenum">
              <a:rPr lang="en-AU" smtClean="0"/>
              <a:t>4</a:t>
            </a:fld>
            <a:endParaRPr lang="en-AU"/>
          </a:p>
        </p:txBody>
      </p:sp>
    </p:spTree>
    <p:extLst>
      <p:ext uri="{BB962C8B-B14F-4D97-AF65-F5344CB8AC3E}">
        <p14:creationId xmlns:p14="http://schemas.microsoft.com/office/powerpoint/2010/main" val="906439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Hopefully this has been informative and I have not bored you to tears!</a:t>
            </a:r>
          </a:p>
          <a:p>
            <a:endParaRPr lang="en-AU" dirty="0"/>
          </a:p>
          <a:p>
            <a:r>
              <a:rPr lang="en-AU" dirty="0"/>
              <a:t>If you have any questions I will be here for a while if you have a specific question or for those 3am thoughts that may come to you later please reach out to our askSACE team who will direct you to me or a member of my team to support you. </a:t>
            </a:r>
          </a:p>
          <a:p>
            <a:endParaRPr lang="en-AU" dirty="0"/>
          </a:p>
          <a:p>
            <a:r>
              <a:rPr lang="en-AU" dirty="0"/>
              <a:t>Thank you for having me here today and I hope you all enjoy your day and have a happy Valentine’s day!</a:t>
            </a:r>
          </a:p>
        </p:txBody>
      </p:sp>
      <p:sp>
        <p:nvSpPr>
          <p:cNvPr id="4" name="Slide Number Placeholder 3"/>
          <p:cNvSpPr>
            <a:spLocks noGrp="1"/>
          </p:cNvSpPr>
          <p:nvPr>
            <p:ph type="sldNum" sz="quarter" idx="5"/>
          </p:nvPr>
        </p:nvSpPr>
        <p:spPr/>
        <p:txBody>
          <a:bodyPr/>
          <a:lstStyle/>
          <a:p>
            <a:fld id="{061087C5-A604-4F66-A03D-C57162DE41D3}" type="slidenum">
              <a:rPr lang="en-AU" smtClean="0"/>
              <a:t>31</a:t>
            </a:fld>
            <a:endParaRPr lang="en-AU"/>
          </a:p>
        </p:txBody>
      </p:sp>
    </p:spTree>
    <p:extLst>
      <p:ext uri="{BB962C8B-B14F-4D97-AF65-F5344CB8AC3E}">
        <p14:creationId xmlns:p14="http://schemas.microsoft.com/office/powerpoint/2010/main" val="4026377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Hopefully this has been informative and I have not bored you to tears!</a:t>
            </a:r>
          </a:p>
          <a:p>
            <a:endParaRPr lang="en-AU" dirty="0"/>
          </a:p>
          <a:p>
            <a:r>
              <a:rPr lang="en-AU" dirty="0"/>
              <a:t>If you have any questions I will be here for a while </a:t>
            </a:r>
          </a:p>
        </p:txBody>
      </p:sp>
      <p:sp>
        <p:nvSpPr>
          <p:cNvPr id="4" name="Slide Number Placeholder 3"/>
          <p:cNvSpPr>
            <a:spLocks noGrp="1"/>
          </p:cNvSpPr>
          <p:nvPr>
            <p:ph type="sldNum" sz="quarter" idx="5"/>
          </p:nvPr>
        </p:nvSpPr>
        <p:spPr/>
        <p:txBody>
          <a:bodyPr/>
          <a:lstStyle/>
          <a:p>
            <a:fld id="{061087C5-A604-4F66-A03D-C57162DE41D3}" type="slidenum">
              <a:rPr lang="en-AU" smtClean="0"/>
              <a:t>32</a:t>
            </a:fld>
            <a:endParaRPr lang="en-AU"/>
          </a:p>
        </p:txBody>
      </p:sp>
    </p:spTree>
    <p:extLst>
      <p:ext uri="{BB962C8B-B14F-4D97-AF65-F5344CB8AC3E}">
        <p14:creationId xmlns:p14="http://schemas.microsoft.com/office/powerpoint/2010/main" val="418631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j-lt"/>
                <a:cs typeface="Calibri"/>
              </a:rPr>
              <a:t>If you are new to AIF this may be some helpful information. Like RP, AIF is a 10 Credit subject commensurate with 1 semester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j-lt"/>
                <a:cs typeface="Calibri"/>
              </a:rPr>
              <a:t>One of the key findings of the 2018 review was that manageability of workload was a major issue for students. I think if you ever  taught or marked or moderated RP, you will know from experience that the investment of time &amp; effort by many students went well beyond that required of a 10 credit – 60 hour – subject.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j-lt"/>
                <a:cs typeface="Calibri"/>
              </a:rPr>
              <a:t>Keeping AIF to one semester will support students to manage their SACE workload. Feedback we have received during implementation is that 1 semester is an appropriate time commitment for AIF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j-lt"/>
                <a:cs typeface="Calibri"/>
              </a:rPr>
              <a:t>In AIF, there is a strong connection and interplay between the three different assessment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latin typeface="+mj-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mj-lt"/>
                <a:cs typeface="Calibri"/>
              </a:rPr>
              <a:t>When students begin AIF they will identify a learning goal that is meaningful to them &amp; start with developing a portfolio of natural evidence of learning as they progress towards that goal.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mj-lt"/>
                <a:cs typeface="Calibri"/>
              </a:rPr>
              <a:t>In the process of working towards their learning goal, they will check in with their teacher (you)  - this check in, or </a:t>
            </a:r>
            <a:r>
              <a:rPr lang="en-AU" b="1" dirty="0">
                <a:latin typeface="+mj-lt"/>
                <a:cs typeface="Calibri"/>
              </a:rPr>
              <a:t>progress check</a:t>
            </a:r>
            <a:r>
              <a:rPr lang="en-AU" b="0" dirty="0">
                <a:latin typeface="+mj-lt"/>
                <a:cs typeface="Calibri"/>
              </a:rPr>
              <a:t>, is an opportunity for them to demonstrate to you their decision making and metacognitive skills. This is also an opportunity for you to guide, mentor and support their development as they progress.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mj-lt"/>
                <a:cs typeface="Calibri"/>
              </a:rPr>
              <a:t>Finally, towards the end of their learning journey, students will </a:t>
            </a:r>
            <a:r>
              <a:rPr lang="en-AU" b="1" dirty="0">
                <a:latin typeface="+mj-lt"/>
                <a:cs typeface="Calibri"/>
              </a:rPr>
              <a:t>appraise </a:t>
            </a:r>
            <a:r>
              <a:rPr lang="en-AU" b="0" dirty="0">
                <a:latin typeface="+mj-lt"/>
                <a:cs typeface="Calibri"/>
              </a:rPr>
              <a:t>their learning and how they went in relation to developing an output of learning in the </a:t>
            </a:r>
            <a:r>
              <a:rPr lang="en-AU" b="1" dirty="0">
                <a:latin typeface="+mj-lt"/>
                <a:cs typeface="Calibri"/>
              </a:rPr>
              <a:t>AT3 Appraisal.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mj-lt"/>
                <a:cs typeface="Calibri"/>
              </a:rPr>
              <a:t>Please </a:t>
            </a:r>
            <a:r>
              <a:rPr lang="en-AU" b="0" dirty="0">
                <a:latin typeface="+mj-lt"/>
                <a:cs typeface="Calibri"/>
              </a:rPr>
              <a:t>Note – its great to include the learning output for context, and students should draw connections to it, but this output of learning </a:t>
            </a:r>
            <a:r>
              <a:rPr lang="en-AU" b="1" dirty="0">
                <a:latin typeface="+mj-lt"/>
                <a:cs typeface="Calibri"/>
              </a:rPr>
              <a:t>does not need to be ‘complete’</a:t>
            </a:r>
            <a:r>
              <a:rPr lang="en-AU" b="0" dirty="0">
                <a:latin typeface="+mj-lt"/>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j-lt"/>
                <a:cs typeface="Calibri"/>
              </a:rPr>
              <a:t>You will notice that the three assessment types have a fairly equal distribution; this reflects  the feedback from the pilots which indicated that the learning assessed in each assessment type should be valued equally.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latin typeface="+mj-lt"/>
              <a:cs typeface="Calibri"/>
            </a:endParaRPr>
          </a:p>
          <a:p>
            <a:r>
              <a:rPr lang="en-AU" dirty="0">
                <a:latin typeface="+mj-lt"/>
              </a:rPr>
              <a:t>I am not going to talk at length about what each of those assessment types requires as there are a number of experienced AIF teachers and leaders who are hear today to share their knowledge and experience with you throughout the day and I will leave the specific discussions to them..</a:t>
            </a:r>
            <a:endParaRPr lang="en-AU" dirty="0"/>
          </a:p>
        </p:txBody>
      </p:sp>
      <p:sp>
        <p:nvSpPr>
          <p:cNvPr id="4" name="Slide Number Placeholder 3"/>
          <p:cNvSpPr>
            <a:spLocks noGrp="1"/>
          </p:cNvSpPr>
          <p:nvPr>
            <p:ph type="sldNum" sz="quarter" idx="5"/>
          </p:nvPr>
        </p:nvSpPr>
        <p:spPr/>
        <p:txBody>
          <a:bodyPr/>
          <a:lstStyle/>
          <a:p>
            <a:fld id="{408BFF87-D691-4976-B3D1-79012C82B4BC}" type="slidenum">
              <a:rPr lang="en-AU" smtClean="0"/>
              <a:t>5</a:t>
            </a:fld>
            <a:endParaRPr lang="en-AU"/>
          </a:p>
        </p:txBody>
      </p:sp>
    </p:spTree>
    <p:extLst>
      <p:ext uri="{BB962C8B-B14F-4D97-AF65-F5344CB8AC3E}">
        <p14:creationId xmlns:p14="http://schemas.microsoft.com/office/powerpoint/2010/main" val="262123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mj-lt"/>
              </a:rPr>
              <a:t>These Key Drivers are the force behind AIF</a:t>
            </a:r>
          </a:p>
          <a:p>
            <a:pPr>
              <a:lnSpc>
                <a:spcPct val="107000"/>
              </a:lnSpc>
              <a:spcAft>
                <a:spcPts val="800"/>
              </a:spcAft>
            </a:pPr>
            <a:endParaRPr lang="en-US" b="1" dirty="0">
              <a:latin typeface="+mj-lt"/>
            </a:endParaRPr>
          </a:p>
          <a:p>
            <a:pPr>
              <a:lnSpc>
                <a:spcPct val="107000"/>
              </a:lnSpc>
              <a:spcAft>
                <a:spcPts val="800"/>
              </a:spcAft>
            </a:pPr>
            <a:r>
              <a:rPr lang="en-US" dirty="0">
                <a:latin typeface="+mj-lt"/>
              </a:rPr>
              <a:t>Central to AIF is allowing students to have the opportunity to take greater ownership and agency over their learning. </a:t>
            </a:r>
          </a:p>
          <a:p>
            <a:pPr>
              <a:lnSpc>
                <a:spcPct val="107000"/>
              </a:lnSpc>
              <a:spcAft>
                <a:spcPts val="800"/>
              </a:spcAft>
            </a:pPr>
            <a:endParaRPr lang="en-US" dirty="0">
              <a:latin typeface="+mj-lt"/>
            </a:endParaRPr>
          </a:p>
          <a:p>
            <a:pPr>
              <a:lnSpc>
                <a:spcPct val="107000"/>
              </a:lnSpc>
              <a:spcAft>
                <a:spcPts val="800"/>
              </a:spcAft>
            </a:pPr>
            <a:r>
              <a:rPr lang="en-US" dirty="0">
                <a:latin typeface="+mj-lt"/>
              </a:rPr>
              <a:t>Students must have the opportunity to </a:t>
            </a:r>
            <a:r>
              <a:rPr lang="en-US" sz="1200" dirty="0">
                <a:latin typeface="+mj-lt"/>
                <a:ea typeface="Roboto Light"/>
                <a:cs typeface="Roboto Light"/>
              </a:rPr>
              <a:t>develop greater awareness and understanding of their own thought processes, decision making, and </a:t>
            </a:r>
            <a:r>
              <a:rPr lang="en-US" sz="1200" dirty="0" err="1">
                <a:latin typeface="+mj-lt"/>
                <a:ea typeface="Roboto Light"/>
                <a:cs typeface="Roboto Light"/>
              </a:rPr>
              <a:t>organisation</a:t>
            </a:r>
            <a:r>
              <a:rPr lang="en-US" sz="1200" dirty="0">
                <a:latin typeface="+mj-lt"/>
                <a:ea typeface="Roboto Light"/>
                <a:cs typeface="Roboto Light"/>
              </a:rPr>
              <a:t> in relation to the learning process. </a:t>
            </a:r>
          </a:p>
          <a:p>
            <a:pPr>
              <a:lnSpc>
                <a:spcPct val="107000"/>
              </a:lnSpc>
              <a:spcAft>
                <a:spcPts val="800"/>
              </a:spcAft>
            </a:pPr>
            <a:r>
              <a:rPr lang="en-US" sz="1200" dirty="0">
                <a:latin typeface="+mj-lt"/>
                <a:ea typeface="Roboto Light"/>
                <a:cs typeface="Roboto Light"/>
              </a:rPr>
              <a:t>If they are to have this opportunity, we cannot prescribe or dictate the way that students must show their learning, or present their evidence.</a:t>
            </a:r>
          </a:p>
          <a:p>
            <a:pPr>
              <a:lnSpc>
                <a:spcPct val="107000"/>
              </a:lnSpc>
              <a:spcAft>
                <a:spcPts val="800"/>
              </a:spcAft>
            </a:pPr>
            <a:endParaRPr lang="en-US" sz="1200" dirty="0">
              <a:latin typeface="+mj-lt"/>
              <a:ea typeface="Roboto Light"/>
            </a:endParaRPr>
          </a:p>
          <a:p>
            <a:pPr>
              <a:lnSpc>
                <a:spcPct val="107000"/>
              </a:lnSpc>
              <a:spcAft>
                <a:spcPts val="800"/>
              </a:spcAft>
            </a:pPr>
            <a:r>
              <a:rPr lang="en-US" sz="1200" dirty="0">
                <a:latin typeface="+mj-lt"/>
                <a:ea typeface="Roboto Light"/>
              </a:rPr>
              <a:t>Their evidence should be relevant to the learning context &amp; authentic for the student’s way of learning; the evidence should be ‘curated for the self’, rather than ‘created for the SACE Board’. </a:t>
            </a:r>
          </a:p>
          <a:p>
            <a:pPr>
              <a:lnSpc>
                <a:spcPct val="107000"/>
              </a:lnSpc>
              <a:spcAft>
                <a:spcPts val="800"/>
              </a:spcAft>
            </a:pPr>
            <a:endParaRPr lang="en-US" sz="1200" dirty="0">
              <a:latin typeface="+mj-lt"/>
              <a:ea typeface="Roboto Light"/>
            </a:endParaRPr>
          </a:p>
          <a:p>
            <a:pPr>
              <a:lnSpc>
                <a:spcPct val="107000"/>
              </a:lnSpc>
              <a:spcAft>
                <a:spcPts val="800"/>
              </a:spcAft>
            </a:pPr>
            <a:r>
              <a:rPr lang="en-US" sz="1200" dirty="0">
                <a:latin typeface="+mj-lt"/>
                <a:ea typeface="Roboto Light"/>
              </a:rPr>
              <a:t>I thought now would be a good time to address the main questions we have received from teachers across the last 12 months of full implementation. </a:t>
            </a:r>
          </a:p>
          <a:p>
            <a:pPr>
              <a:lnSpc>
                <a:spcPct val="107000"/>
              </a:lnSpc>
              <a:spcAft>
                <a:spcPts val="800"/>
              </a:spcAft>
            </a:pPr>
            <a:endParaRPr lang="en-AU" b="0" dirty="0"/>
          </a:p>
        </p:txBody>
      </p:sp>
      <p:sp>
        <p:nvSpPr>
          <p:cNvPr id="4" name="Slide Number Placeholder 3"/>
          <p:cNvSpPr>
            <a:spLocks noGrp="1"/>
          </p:cNvSpPr>
          <p:nvPr>
            <p:ph type="sldNum" sz="quarter" idx="5"/>
          </p:nvPr>
        </p:nvSpPr>
        <p:spPr/>
        <p:txBody>
          <a:bodyPr/>
          <a:lstStyle/>
          <a:p>
            <a:fld id="{C7AA23B7-318B-4D8A-8C1D-86C2C594F9DD}" type="slidenum">
              <a:rPr lang="en-AU" smtClean="0"/>
              <a:t>6</a:t>
            </a:fld>
            <a:endParaRPr lang="en-AU"/>
          </a:p>
        </p:txBody>
      </p:sp>
    </p:spTree>
    <p:extLst>
      <p:ext uri="{BB962C8B-B14F-4D97-AF65-F5344CB8AC3E}">
        <p14:creationId xmlns:p14="http://schemas.microsoft.com/office/powerpoint/2010/main" val="235203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the most frequent </a:t>
            </a:r>
            <a:r>
              <a:rPr lang="en-AU" dirty="0" err="1"/>
              <a:t>quetestions</a:t>
            </a:r>
            <a:r>
              <a:rPr lang="en-AU" dirty="0"/>
              <a:t> we get are around Natural Evidence of Learning. </a:t>
            </a:r>
          </a:p>
          <a:p>
            <a:endParaRPr lang="en-AU" dirty="0"/>
          </a:p>
          <a:p>
            <a:r>
              <a:rPr lang="en-AU" dirty="0"/>
              <a:t>These are not easy questions to answer as it will be different for every student. This comes up throughout the year, at front loaded moderation events and also throughout final moderation at the end of each semester.</a:t>
            </a:r>
          </a:p>
          <a:p>
            <a:endParaRPr lang="en-AU" dirty="0"/>
          </a:p>
        </p:txBody>
      </p:sp>
      <p:sp>
        <p:nvSpPr>
          <p:cNvPr id="4" name="Slide Number Placeholder 3"/>
          <p:cNvSpPr>
            <a:spLocks noGrp="1"/>
          </p:cNvSpPr>
          <p:nvPr>
            <p:ph type="sldNum" sz="quarter" idx="5"/>
          </p:nvPr>
        </p:nvSpPr>
        <p:spPr/>
        <p:txBody>
          <a:bodyPr/>
          <a:lstStyle/>
          <a:p>
            <a:fld id="{061087C5-A604-4F66-A03D-C57162DE41D3}" type="slidenum">
              <a:rPr lang="en-AU" smtClean="0"/>
              <a:t>7</a:t>
            </a:fld>
            <a:endParaRPr lang="en-AU"/>
          </a:p>
        </p:txBody>
      </p:sp>
    </p:spTree>
    <p:extLst>
      <p:ext uri="{BB962C8B-B14F-4D97-AF65-F5344CB8AC3E}">
        <p14:creationId xmlns:p14="http://schemas.microsoft.com/office/powerpoint/2010/main" val="196934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of the Key indicators of success when it comes to </a:t>
            </a:r>
            <a:r>
              <a:rPr lang="en-AU" dirty="0" err="1"/>
              <a:t>NEoL</a:t>
            </a:r>
            <a:r>
              <a:rPr lang="en-AU" dirty="0"/>
              <a:t> can be seen on screen here. </a:t>
            </a:r>
          </a:p>
          <a:p>
            <a:endParaRPr lang="en-AU" dirty="0"/>
          </a:p>
          <a:p>
            <a:pPr marL="228600" indent="-228600">
              <a:buFont typeface="+mj-lt"/>
              <a:buAutoNum type="arabicPeriod"/>
            </a:pPr>
            <a:r>
              <a:rPr lang="en-AU" dirty="0" err="1"/>
              <a:t>NEoL</a:t>
            </a:r>
            <a:r>
              <a:rPr lang="en-AU" dirty="0"/>
              <a:t> means evidence determined by the student, not prescribed or templated by the teacher. </a:t>
            </a:r>
          </a:p>
          <a:p>
            <a:pPr marL="228600" indent="-228600">
              <a:buFont typeface="+mj-lt"/>
              <a:buAutoNum type="arabicPeriod"/>
            </a:pPr>
            <a:r>
              <a:rPr lang="en-AU" dirty="0" err="1"/>
              <a:t>NEoL</a:t>
            </a:r>
            <a:r>
              <a:rPr lang="en-AU" dirty="0"/>
              <a:t> is often (but not always) unstructured. As it is not prescribed, you will often see performance standards referenced throughout a portfolio rather than in prescribed locations</a:t>
            </a:r>
          </a:p>
          <a:p>
            <a:pPr marL="228600" indent="-228600">
              <a:buFont typeface="+mj-lt"/>
              <a:buAutoNum type="arabicPeriod"/>
            </a:pPr>
            <a:r>
              <a:rPr lang="en-AU" dirty="0" err="1"/>
              <a:t>NEoL</a:t>
            </a:r>
            <a:r>
              <a:rPr lang="en-AU" dirty="0"/>
              <a:t> shows where students have tried and failed. As a teacher I found this the hardest for students to show – particularly the perfectionists who change their mind and discard everything they did before! Trial and error gives students more to discuss in their progress checks and appraisals. This is a good thing.</a:t>
            </a:r>
          </a:p>
          <a:p>
            <a:pPr marL="228600" indent="-228600">
              <a:buFont typeface="+mj-lt"/>
              <a:buAutoNum type="arabicPeriod"/>
            </a:pPr>
            <a:r>
              <a:rPr lang="en-AU" dirty="0" err="1"/>
              <a:t>NEoL</a:t>
            </a:r>
            <a:r>
              <a:rPr lang="en-AU" dirty="0"/>
              <a:t> often includes different forms of evidence, including </a:t>
            </a:r>
            <a:r>
              <a:rPr lang="en-AU" dirty="0" err="1"/>
              <a:t>phontos</a:t>
            </a:r>
            <a:r>
              <a:rPr lang="en-AU" dirty="0"/>
              <a:t>, videos, annotations, brainstorms etc</a:t>
            </a:r>
          </a:p>
          <a:p>
            <a:pPr marL="228600" indent="-228600">
              <a:buFont typeface="+mj-lt"/>
              <a:buAutoNum type="arabicPeriod"/>
            </a:pPr>
            <a:r>
              <a:rPr lang="en-AU" dirty="0" err="1"/>
              <a:t>NEoL</a:t>
            </a:r>
            <a:r>
              <a:rPr lang="en-AU" dirty="0"/>
              <a:t> is often created in the moment that learning occurs and can appear stop-start in nature</a:t>
            </a:r>
          </a:p>
          <a:p>
            <a:pPr marL="228600" indent="-228600">
              <a:buFont typeface="+mj-lt"/>
              <a:buAutoNum type="arabicPeriod"/>
            </a:pPr>
            <a:r>
              <a:rPr lang="en-AU" dirty="0" err="1"/>
              <a:t>NEoL</a:t>
            </a:r>
            <a:r>
              <a:rPr lang="en-AU" dirty="0"/>
              <a:t> shows how learning progresses over time</a:t>
            </a:r>
          </a:p>
          <a:p>
            <a:pPr marL="228600" indent="-228600">
              <a:buFont typeface="+mj-lt"/>
              <a:buAutoNum type="arabicPeriod"/>
            </a:pPr>
            <a:r>
              <a:rPr lang="en-AU" dirty="0" err="1"/>
              <a:t>NEoL</a:t>
            </a:r>
            <a:r>
              <a:rPr lang="en-AU" dirty="0"/>
              <a:t> values the process of learning as well as the final output – the 2 are interrelated and equally important</a:t>
            </a:r>
          </a:p>
          <a:p>
            <a:pPr marL="228600" indent="-228600">
              <a:buFont typeface="+mj-lt"/>
              <a:buAutoNum type="arabicPeriod"/>
            </a:pPr>
            <a:endParaRPr lang="en-AU" dirty="0"/>
          </a:p>
          <a:p>
            <a:pPr marL="0" indent="0">
              <a:buFont typeface="+mj-lt"/>
              <a:buNone/>
            </a:pPr>
            <a:r>
              <a:rPr lang="en-AU" dirty="0"/>
              <a:t>As a teacher </a:t>
            </a:r>
            <a:r>
              <a:rPr lang="en-AU" dirty="0" err="1"/>
              <a:t>NEoL</a:t>
            </a:r>
            <a:r>
              <a:rPr lang="en-AU" dirty="0"/>
              <a:t> can be difficult to assess. My advice is to act as a detective or see the work as a scavenger hunt. It is your job as the teacher to find the evidence of achievement of the performance standards – it is not the student’s responsibility to sign-post or curate their work to support you. This is the primary way that AIF is different to RP which became overly contrived and inauthentic with the level of templating, particularly in the folio. </a:t>
            </a:r>
          </a:p>
          <a:p>
            <a:pPr marL="0" indent="0">
              <a:buFont typeface="+mj-lt"/>
              <a:buNone/>
            </a:pPr>
            <a:endParaRPr lang="en-AU" dirty="0"/>
          </a:p>
          <a:p>
            <a:pPr marL="0" indent="0">
              <a:buFont typeface="+mj-lt"/>
              <a:buNone/>
            </a:pPr>
            <a:r>
              <a:rPr lang="en-AU" dirty="0"/>
              <a:t>Throughout the pilots and the first year of implementation there were some teachers who attempted to retrofit RP into AIF and it failed. Some have also tried to template the portfolio but again, they have not found it easy or successful. Students are the drivers of their learning and therefore the drivers of their evidence of learning in AIF. </a:t>
            </a:r>
          </a:p>
          <a:p>
            <a:pPr marL="228600" indent="-228600">
              <a:buFont typeface="+mj-lt"/>
              <a:buAutoNum type="arabicPeriod"/>
            </a:pPr>
            <a:endParaRPr lang="en-AU" dirty="0"/>
          </a:p>
        </p:txBody>
      </p:sp>
      <p:sp>
        <p:nvSpPr>
          <p:cNvPr id="4" name="Slide Number Placeholder 3"/>
          <p:cNvSpPr>
            <a:spLocks noGrp="1"/>
          </p:cNvSpPr>
          <p:nvPr>
            <p:ph type="sldNum" sz="quarter" idx="5"/>
          </p:nvPr>
        </p:nvSpPr>
        <p:spPr/>
        <p:txBody>
          <a:bodyPr/>
          <a:lstStyle/>
          <a:p>
            <a:fld id="{061087C5-A604-4F66-A03D-C57162DE41D3}" type="slidenum">
              <a:rPr lang="en-AU" smtClean="0"/>
              <a:t>8</a:t>
            </a:fld>
            <a:endParaRPr lang="en-AU"/>
          </a:p>
        </p:txBody>
      </p:sp>
    </p:spTree>
    <p:extLst>
      <p:ext uri="{BB962C8B-B14F-4D97-AF65-F5344CB8AC3E}">
        <p14:creationId xmlns:p14="http://schemas.microsoft.com/office/powerpoint/2010/main" val="90211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Another frequent question is around the difference between perspectives and feedback. </a:t>
            </a:r>
          </a:p>
          <a:p>
            <a:endParaRPr lang="en-AU" dirty="0"/>
          </a:p>
          <a:p>
            <a:r>
              <a:rPr lang="en-AU" b="1" dirty="0"/>
              <a:t>Our stance at SACE is that feedback can only come from a human.</a:t>
            </a:r>
            <a:r>
              <a:rPr lang="en-AU" dirty="0"/>
              <a:t> AI or technology (</a:t>
            </a:r>
            <a:r>
              <a:rPr lang="en-AU" dirty="0" err="1"/>
              <a:t>eg</a:t>
            </a:r>
            <a:r>
              <a:rPr lang="en-AU" dirty="0"/>
              <a:t> smart devices) can only provide a perspective, not give feedback.</a:t>
            </a:r>
          </a:p>
          <a:p>
            <a:endParaRPr lang="en-AU" dirty="0"/>
          </a:p>
          <a:p>
            <a:r>
              <a:rPr lang="en-AU" dirty="0"/>
              <a:t>This leads us to the biggest question we get from teachers of AIF…</a:t>
            </a:r>
          </a:p>
        </p:txBody>
      </p:sp>
      <p:sp>
        <p:nvSpPr>
          <p:cNvPr id="4" name="Slide Number Placeholder 3"/>
          <p:cNvSpPr>
            <a:spLocks noGrp="1"/>
          </p:cNvSpPr>
          <p:nvPr>
            <p:ph type="sldNum" sz="quarter" idx="5"/>
          </p:nvPr>
        </p:nvSpPr>
        <p:spPr/>
        <p:txBody>
          <a:bodyPr/>
          <a:lstStyle/>
          <a:p>
            <a:fld id="{061087C5-A604-4F66-A03D-C57162DE41D3}" type="slidenum">
              <a:rPr lang="en-AU" smtClean="0"/>
              <a:t>9</a:t>
            </a:fld>
            <a:endParaRPr lang="en-AU"/>
          </a:p>
        </p:txBody>
      </p:sp>
    </p:spTree>
    <p:extLst>
      <p:ext uri="{BB962C8B-B14F-4D97-AF65-F5344CB8AC3E}">
        <p14:creationId xmlns:p14="http://schemas.microsoft.com/office/powerpoint/2010/main" val="155873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students use AI in their AIF. This question is not unique to AIF, but our response is the same. The answer is yes. </a:t>
            </a:r>
          </a:p>
          <a:p>
            <a:endParaRPr lang="en-AU" dirty="0"/>
          </a:p>
          <a:p>
            <a:r>
              <a:rPr lang="en-AU" dirty="0"/>
              <a:t>In this regard AIF is the same as any other subject, if used appropriately, students can use AI as a learning tool, as long as they are appropriately referencing it as they would any other source. </a:t>
            </a:r>
          </a:p>
          <a:p>
            <a:endParaRPr lang="en-AU" dirty="0"/>
          </a:p>
          <a:p>
            <a:r>
              <a:rPr lang="en-AU" dirty="0"/>
              <a:t>AI is great for generating lists, identifying sources, explaining concepts, clarifying understanding, suggesting improvements to communication and synthesising data. </a:t>
            </a:r>
          </a:p>
          <a:p>
            <a:endParaRPr lang="en-AU" dirty="0"/>
          </a:p>
          <a:p>
            <a:r>
              <a:rPr lang="en-AU" dirty="0"/>
              <a:t>However they use it, students must ensure that the ideas they present are their own, they should acknowledge the use of AI as they would any other source and ensure they are not using AI to produce the work for them. </a:t>
            </a:r>
          </a:p>
          <a:p>
            <a:endParaRPr lang="en-AU" dirty="0"/>
          </a:p>
          <a:p>
            <a:r>
              <a:rPr lang="en-AU" dirty="0"/>
              <a:t>We know that AI is becoming a significant issue for teachers, not just in SA but around the world. The SACE Board has provided a range of support materials which are available on the SACE website if you or your school require further support in this space. </a:t>
            </a:r>
          </a:p>
        </p:txBody>
      </p:sp>
      <p:sp>
        <p:nvSpPr>
          <p:cNvPr id="4" name="Slide Number Placeholder 3"/>
          <p:cNvSpPr>
            <a:spLocks noGrp="1"/>
          </p:cNvSpPr>
          <p:nvPr>
            <p:ph type="sldNum" sz="quarter" idx="5"/>
          </p:nvPr>
        </p:nvSpPr>
        <p:spPr/>
        <p:txBody>
          <a:bodyPr/>
          <a:lstStyle/>
          <a:p>
            <a:fld id="{061087C5-A604-4F66-A03D-C57162DE41D3}" type="slidenum">
              <a:rPr lang="en-AU" smtClean="0"/>
              <a:t>10</a:t>
            </a:fld>
            <a:endParaRPr lang="en-AU"/>
          </a:p>
        </p:txBody>
      </p:sp>
    </p:spTree>
    <p:extLst>
      <p:ext uri="{BB962C8B-B14F-4D97-AF65-F5344CB8AC3E}">
        <p14:creationId xmlns:p14="http://schemas.microsoft.com/office/powerpoint/2010/main" val="143561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E644-1C3C-DBAC-1DC9-688613FC7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E749C9C-21C6-8CF1-389A-CB72680503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DBEE935-DBB6-44B4-3708-6D3BAC024DFA}"/>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5" name="Footer Placeholder 4">
            <a:extLst>
              <a:ext uri="{FF2B5EF4-FFF2-40B4-BE49-F238E27FC236}">
                <a16:creationId xmlns:a16="http://schemas.microsoft.com/office/drawing/2014/main" id="{697726D1-22BE-CDA9-205C-2DE2ED46AE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FEFCA3-2B5F-EB43-F08D-8734383887F3}"/>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306263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5C6C-C878-2F18-728F-26CF0A8BC02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ED74B1-7336-6EC1-D876-2AC25BACC9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90359C-EDE1-80D6-B931-5BFF5D2DBD85}"/>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5" name="Footer Placeholder 4">
            <a:extLst>
              <a:ext uri="{FF2B5EF4-FFF2-40B4-BE49-F238E27FC236}">
                <a16:creationId xmlns:a16="http://schemas.microsoft.com/office/drawing/2014/main" id="{A6F7D1EB-6FC8-4983-FB06-9CEB033E5E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3948C4-E738-4A49-0162-7FE3F17B22DF}"/>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8688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CA619C-8C5A-4632-2680-52E641400B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3417051-B57B-AC75-5737-2A9ED4C3C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B29D73-B345-1AEC-07FB-D6B04B8E3E9B}"/>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5" name="Footer Placeholder 4">
            <a:extLst>
              <a:ext uri="{FF2B5EF4-FFF2-40B4-BE49-F238E27FC236}">
                <a16:creationId xmlns:a16="http://schemas.microsoft.com/office/drawing/2014/main" id="{8E6E1C9A-3F8B-D2AC-B163-243048ABED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2330FF-32B0-3EBA-CF7B-24783CBC1789}"/>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290434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130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C6BC-02AC-BBCF-ABF3-152A21D490A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1074E9-5ADE-229A-7099-1FD45D0A6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772575-9210-ECDB-2BCD-AE7DD7A2FC84}"/>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5" name="Footer Placeholder 4">
            <a:extLst>
              <a:ext uri="{FF2B5EF4-FFF2-40B4-BE49-F238E27FC236}">
                <a16:creationId xmlns:a16="http://schemas.microsoft.com/office/drawing/2014/main" id="{F4D14327-EBFB-6DFA-292E-4555C335E9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A47F9E-E11C-F282-F562-4FBE1D13F53B}"/>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242884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99D3-53E4-96A5-2FBA-3C4B026B8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DEE2C7C-C305-9685-6923-25329C2D83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87F4E-D4BC-F2CF-3B17-749D706A0BC9}"/>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5" name="Footer Placeholder 4">
            <a:extLst>
              <a:ext uri="{FF2B5EF4-FFF2-40B4-BE49-F238E27FC236}">
                <a16:creationId xmlns:a16="http://schemas.microsoft.com/office/drawing/2014/main" id="{CCC9B31B-83DD-A3A9-FF89-AEF765123B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1172359-2824-22FD-1881-8BB9AAD7BA6B}"/>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177756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7771-3F81-D36D-5A70-8A73D232B4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AE3774C-A7DA-4BA7-278E-210FE3359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BA310FF-96AA-57F7-925A-397A3C4DE8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E714A1E-477B-9C78-A79E-A99746CACD06}"/>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6" name="Footer Placeholder 5">
            <a:extLst>
              <a:ext uri="{FF2B5EF4-FFF2-40B4-BE49-F238E27FC236}">
                <a16:creationId xmlns:a16="http://schemas.microsoft.com/office/drawing/2014/main" id="{EFF8A047-5CCB-D883-3203-14987DA3B7A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5740C7F-49A1-F863-E4D2-D36FFE9426F6}"/>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1738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5C09-13B4-281E-59C7-34DCDD25AB3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5DD339B-DC47-8134-DE7B-A8EE25255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79A08-7D04-34B7-F44A-AD69FA94B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02A16C-C31A-35B1-1212-8F1B9E3F8C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7E7BD-0A41-9782-AADE-9D70D2F1A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12B5C45-1B2B-A7F8-C880-692264A11B5C}"/>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8" name="Footer Placeholder 7">
            <a:extLst>
              <a:ext uri="{FF2B5EF4-FFF2-40B4-BE49-F238E27FC236}">
                <a16:creationId xmlns:a16="http://schemas.microsoft.com/office/drawing/2014/main" id="{A3F5B857-6985-70A6-C6E3-00659949B2E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5293C8-29F2-B0B5-F9BC-FF08D70495FB}"/>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169735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6BFA-4BE9-0A1F-887E-679BFEDB252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CD0F8D5-6CF7-5948-D66E-1DCDF451DB84}"/>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4" name="Footer Placeholder 3">
            <a:extLst>
              <a:ext uri="{FF2B5EF4-FFF2-40B4-BE49-F238E27FC236}">
                <a16:creationId xmlns:a16="http://schemas.microsoft.com/office/drawing/2014/main" id="{7E7F3D5F-C4D8-850A-C2DE-A10361CF16D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CEA8B68-B6A6-5C9D-57E8-861F7A07D044}"/>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320732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F05FB-927C-B131-0952-CAC976A62C96}"/>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3" name="Footer Placeholder 2">
            <a:extLst>
              <a:ext uri="{FF2B5EF4-FFF2-40B4-BE49-F238E27FC236}">
                <a16:creationId xmlns:a16="http://schemas.microsoft.com/office/drawing/2014/main" id="{2FEDD0F2-7C57-74AE-4560-A9594ADDF30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17E5019-5688-A961-9074-328B5C4CC0E8}"/>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309783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C927-5E54-718E-EF62-871D11409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A1A8D46-7551-4643-B5CB-5667CBF8B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82D2B3A-B1B7-0BDC-D0AA-D83FF54A3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BB0D6-1373-4636-8A7D-706D5047B6D8}"/>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6" name="Footer Placeholder 5">
            <a:extLst>
              <a:ext uri="{FF2B5EF4-FFF2-40B4-BE49-F238E27FC236}">
                <a16:creationId xmlns:a16="http://schemas.microsoft.com/office/drawing/2014/main" id="{663FE865-35B6-960E-1071-A6C9AC2F736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C80131C-E93B-0A92-A599-5699BA4CE6AA}"/>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244415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AEFC-6298-17A1-76FE-4AA2890F0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DBC113-4338-DCD1-824E-8F1BA01BF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49149F9-05B2-F2FD-DF9C-76C8AFA02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42D26-646A-2F95-B5DB-87AF70345C84}"/>
              </a:ext>
            </a:extLst>
          </p:cNvPr>
          <p:cNvSpPr>
            <a:spLocks noGrp="1"/>
          </p:cNvSpPr>
          <p:nvPr>
            <p:ph type="dt" sz="half" idx="10"/>
          </p:nvPr>
        </p:nvSpPr>
        <p:spPr/>
        <p:txBody>
          <a:bodyPr/>
          <a:lstStyle/>
          <a:p>
            <a:fld id="{FE1DC53A-D0D1-46DB-8258-C77C03C55E36}" type="datetimeFigureOut">
              <a:rPr lang="en-AU" smtClean="0"/>
              <a:t>13/02/2026</a:t>
            </a:fld>
            <a:endParaRPr lang="en-AU"/>
          </a:p>
        </p:txBody>
      </p:sp>
      <p:sp>
        <p:nvSpPr>
          <p:cNvPr id="6" name="Footer Placeholder 5">
            <a:extLst>
              <a:ext uri="{FF2B5EF4-FFF2-40B4-BE49-F238E27FC236}">
                <a16:creationId xmlns:a16="http://schemas.microsoft.com/office/drawing/2014/main" id="{D3091877-8052-4E29-2CE8-C0619AF158B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08A1FB-925B-4EAE-8B10-02485983E4F9}"/>
              </a:ext>
            </a:extLst>
          </p:cNvPr>
          <p:cNvSpPr>
            <a:spLocks noGrp="1"/>
          </p:cNvSpPr>
          <p:nvPr>
            <p:ph type="sldNum" sz="quarter" idx="12"/>
          </p:nvPr>
        </p:nvSpPr>
        <p:spPr/>
        <p:txBody>
          <a:bodyPr/>
          <a:lstStyle/>
          <a:p>
            <a:fld id="{D7C10CFD-A120-467C-B73B-AE58DA79E332}" type="slidenum">
              <a:rPr lang="en-AU" smtClean="0"/>
              <a:t>‹#›</a:t>
            </a:fld>
            <a:endParaRPr lang="en-AU"/>
          </a:p>
        </p:txBody>
      </p:sp>
    </p:spTree>
    <p:extLst>
      <p:ext uri="{BB962C8B-B14F-4D97-AF65-F5344CB8AC3E}">
        <p14:creationId xmlns:p14="http://schemas.microsoft.com/office/powerpoint/2010/main" val="274041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F188-E68C-F0B5-5EDC-FCE56FF4F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264589-631D-ECD8-88AE-6EB6537A2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CA4EF3-0294-528B-6485-DA663992A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1DC53A-D0D1-46DB-8258-C77C03C55E36}" type="datetimeFigureOut">
              <a:rPr lang="en-AU" smtClean="0"/>
              <a:t>13/02/2026</a:t>
            </a:fld>
            <a:endParaRPr lang="en-AU"/>
          </a:p>
        </p:txBody>
      </p:sp>
      <p:sp>
        <p:nvSpPr>
          <p:cNvPr id="5" name="Footer Placeholder 4">
            <a:extLst>
              <a:ext uri="{FF2B5EF4-FFF2-40B4-BE49-F238E27FC236}">
                <a16:creationId xmlns:a16="http://schemas.microsoft.com/office/drawing/2014/main" id="{016615F8-B7EA-FF02-D8C2-517D8353D8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EBA2B2F-FC03-25C7-BA09-4CAC4BA19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C10CFD-A120-467C-B73B-AE58DA79E332}" type="slidenum">
              <a:rPr lang="en-AU" smtClean="0"/>
              <a:t>‹#›</a:t>
            </a:fld>
            <a:endParaRPr lang="en-AU"/>
          </a:p>
        </p:txBody>
      </p:sp>
      <p:sp>
        <p:nvSpPr>
          <p:cNvPr id="8" name="TextBox 7">
            <a:extLst>
              <a:ext uri="{FF2B5EF4-FFF2-40B4-BE49-F238E27FC236}">
                <a16:creationId xmlns:a16="http://schemas.microsoft.com/office/drawing/2014/main" id="{499D5A6A-E812-DF96-F851-41BAB7855AC4}"/>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0853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png"/><Relationship Id="rId7"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0.png"/><Relationship Id="rId7"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3.png"/><Relationship Id="rId9" Type="http://schemas.openxmlformats.org/officeDocument/2006/relationships/image" Target="../media/image45.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F0B55-B4D1-7624-A0B9-96AA80B867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237"/>
            <a:ext cx="12192000" cy="6858000"/>
          </a:xfrm>
          <a:prstGeom prst="rect">
            <a:avLst/>
          </a:prstGeom>
        </p:spPr>
      </p:pic>
      <p:sp>
        <p:nvSpPr>
          <p:cNvPr id="4" name="TextBox 3">
            <a:extLst>
              <a:ext uri="{FF2B5EF4-FFF2-40B4-BE49-F238E27FC236}">
                <a16:creationId xmlns:a16="http://schemas.microsoft.com/office/drawing/2014/main" id="{32052347-5F92-A13A-12C4-52BAB7276E56}"/>
              </a:ext>
            </a:extLst>
          </p:cNvPr>
          <p:cNvSpPr txBox="1"/>
          <p:nvPr/>
        </p:nvSpPr>
        <p:spPr>
          <a:xfrm>
            <a:off x="474566" y="393538"/>
            <a:ext cx="5636871" cy="2580194"/>
          </a:xfrm>
          <a:prstGeom prst="rect">
            <a:avLst/>
          </a:prstGeom>
          <a:noFill/>
        </p:spPr>
        <p:txBody>
          <a:bodyPr wrap="square" lIns="91440" tIns="45720" rIns="91440" bIns="45720" rtlCol="0" anchor="t">
            <a:spAutoFit/>
          </a:bodyPr>
          <a:lstStyle/>
          <a:p>
            <a:pPr>
              <a:lnSpc>
                <a:spcPts val="9380"/>
              </a:lnSpc>
            </a:pPr>
            <a:r>
              <a:rPr lang="en-US" sz="8900" b="1" kern="1100">
                <a:solidFill>
                  <a:srgbClr val="E37B3C"/>
                </a:solidFill>
                <a:latin typeface="Roboto Black"/>
                <a:ea typeface="Roboto Black"/>
                <a:cs typeface="Roboto Black"/>
              </a:rPr>
              <a:t>Passport</a:t>
            </a:r>
            <a:endParaRPr lang="en-US" sz="8900" b="1" kern="1100">
              <a:solidFill>
                <a:srgbClr val="E37B3C"/>
              </a:solidFill>
              <a:latin typeface="Roboto Black" panose="02000000000000000000" pitchFamily="2" charset="0"/>
              <a:ea typeface="Roboto Black" panose="02000000000000000000" pitchFamily="2" charset="0"/>
            </a:endParaRPr>
          </a:p>
          <a:p>
            <a:pPr>
              <a:lnSpc>
                <a:spcPts val="9380"/>
              </a:lnSpc>
            </a:pPr>
            <a:r>
              <a:rPr lang="en-US" sz="8900" b="1" kern="700" spc="-200">
                <a:solidFill>
                  <a:srgbClr val="E37B3C"/>
                </a:solidFill>
                <a:latin typeface="Roboto Black"/>
                <a:ea typeface="Roboto Black"/>
                <a:cs typeface="Roboto Black"/>
              </a:rPr>
              <a:t>to Thrive</a:t>
            </a:r>
          </a:p>
        </p:txBody>
      </p:sp>
    </p:spTree>
    <p:extLst>
      <p:ext uri="{BB962C8B-B14F-4D97-AF65-F5344CB8AC3E}">
        <p14:creationId xmlns:p14="http://schemas.microsoft.com/office/powerpoint/2010/main" val="220546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F4D572-EDB0-DF13-D6B5-D263C2FB18FD}"/>
              </a:ext>
            </a:extLst>
          </p:cNvPr>
          <p:cNvSpPr>
            <a:spLocks noGrp="1"/>
          </p:cNvSpPr>
          <p:nvPr>
            <p:ph type="title"/>
          </p:nvPr>
        </p:nvSpPr>
        <p:spPr>
          <a:xfrm>
            <a:off x="0" y="365125"/>
            <a:ext cx="12192000" cy="709295"/>
          </a:xfrm>
          <a:solidFill>
            <a:srgbClr val="8A3158"/>
          </a:solidFill>
        </p:spPr>
        <p:txBody>
          <a:bodyPr/>
          <a:lstStyle/>
          <a:p>
            <a:pPr algn="ctr"/>
            <a:r>
              <a:rPr lang="en-AU" dirty="0">
                <a:solidFill>
                  <a:schemeClr val="bg1"/>
                </a:solidFill>
              </a:rPr>
              <a:t>Students Using AI</a:t>
            </a:r>
          </a:p>
        </p:txBody>
      </p:sp>
      <p:sp>
        <p:nvSpPr>
          <p:cNvPr id="8" name="Content Placeholder 7">
            <a:extLst>
              <a:ext uri="{FF2B5EF4-FFF2-40B4-BE49-F238E27FC236}">
                <a16:creationId xmlns:a16="http://schemas.microsoft.com/office/drawing/2014/main" id="{E71B49BC-DA99-5223-B529-D831FF34A3EE}"/>
              </a:ext>
            </a:extLst>
          </p:cNvPr>
          <p:cNvSpPr>
            <a:spLocks noGrp="1"/>
          </p:cNvSpPr>
          <p:nvPr>
            <p:ph idx="1"/>
          </p:nvPr>
        </p:nvSpPr>
        <p:spPr>
          <a:xfrm>
            <a:off x="4400550" y="1485900"/>
            <a:ext cx="7559040" cy="5143500"/>
          </a:xfrm>
        </p:spPr>
        <p:txBody>
          <a:bodyPr>
            <a:normAutofit lnSpcReduction="10000"/>
          </a:bodyPr>
          <a:lstStyle/>
          <a:p>
            <a:pPr marL="0" indent="0">
              <a:buNone/>
            </a:pPr>
            <a:r>
              <a:rPr lang="en-AU" b="1" dirty="0"/>
              <a:t>Students can use AI for things like:</a:t>
            </a:r>
          </a:p>
          <a:p>
            <a:pPr lvl="1"/>
            <a:r>
              <a:rPr lang="en-AU" dirty="0"/>
              <a:t>Generating lists</a:t>
            </a:r>
          </a:p>
          <a:p>
            <a:pPr lvl="1"/>
            <a:r>
              <a:rPr lang="en-AU" dirty="0"/>
              <a:t>Finding resources</a:t>
            </a:r>
          </a:p>
          <a:p>
            <a:pPr lvl="1"/>
            <a:r>
              <a:rPr lang="en-AU" dirty="0"/>
              <a:t>Generating examples to deconstruct</a:t>
            </a:r>
          </a:p>
          <a:p>
            <a:pPr lvl="1"/>
            <a:r>
              <a:rPr lang="en-AU" dirty="0"/>
              <a:t>Explanation of concepts,/clarifying understanding</a:t>
            </a:r>
          </a:p>
          <a:p>
            <a:pPr lvl="1"/>
            <a:r>
              <a:rPr lang="en-AU" dirty="0"/>
              <a:t>Prompting reflective thinking</a:t>
            </a:r>
          </a:p>
          <a:p>
            <a:pPr lvl="1"/>
            <a:r>
              <a:rPr lang="en-AU" dirty="0"/>
              <a:t>Improving communication</a:t>
            </a:r>
          </a:p>
          <a:p>
            <a:pPr lvl="1"/>
            <a:r>
              <a:rPr lang="en-AU" dirty="0"/>
              <a:t>Data synthesis</a:t>
            </a:r>
          </a:p>
          <a:p>
            <a:pPr lvl="1"/>
            <a:endParaRPr lang="en-AU" dirty="0"/>
          </a:p>
          <a:p>
            <a:pPr marL="0" indent="0">
              <a:buNone/>
            </a:pPr>
            <a:r>
              <a:rPr lang="en-AU" b="1" dirty="0"/>
              <a:t>Student must ensure:</a:t>
            </a:r>
          </a:p>
          <a:p>
            <a:pPr lvl="1"/>
            <a:r>
              <a:rPr lang="en-AU" dirty="0"/>
              <a:t>The ideas are their own</a:t>
            </a:r>
          </a:p>
          <a:p>
            <a:pPr lvl="1"/>
            <a:r>
              <a:rPr lang="en-AU" dirty="0"/>
              <a:t>They acknowledge AI assistance </a:t>
            </a:r>
          </a:p>
          <a:p>
            <a:pPr lvl="1"/>
            <a:r>
              <a:rPr lang="en-AU" dirty="0"/>
              <a:t>AI is not generating their output of learning</a:t>
            </a:r>
          </a:p>
          <a:p>
            <a:pPr lvl="1"/>
            <a:endParaRPr lang="en-AU" dirty="0"/>
          </a:p>
          <a:p>
            <a:endParaRPr lang="en-AU" dirty="0"/>
          </a:p>
        </p:txBody>
      </p:sp>
      <p:pic>
        <p:nvPicPr>
          <p:cNvPr id="3" name="Graphic 2" descr="Professor female with solid fill">
            <a:extLst>
              <a:ext uri="{FF2B5EF4-FFF2-40B4-BE49-F238E27FC236}">
                <a16:creationId xmlns:a16="http://schemas.microsoft.com/office/drawing/2014/main" id="{CBDAFDD1-8359-ABFD-73CF-2E2D4407A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410" y="3921125"/>
            <a:ext cx="2571750" cy="2571750"/>
          </a:xfrm>
          <a:prstGeom prst="rect">
            <a:avLst/>
          </a:prstGeom>
        </p:spPr>
      </p:pic>
      <p:sp>
        <p:nvSpPr>
          <p:cNvPr id="4" name="Speech Bubble: Oval 3">
            <a:extLst>
              <a:ext uri="{FF2B5EF4-FFF2-40B4-BE49-F238E27FC236}">
                <a16:creationId xmlns:a16="http://schemas.microsoft.com/office/drawing/2014/main" id="{ACEB34A5-B906-731E-BBDF-4CF94F4818E5}"/>
              </a:ext>
            </a:extLst>
          </p:cNvPr>
          <p:cNvSpPr/>
          <p:nvPr/>
        </p:nvSpPr>
        <p:spPr>
          <a:xfrm>
            <a:off x="1308354" y="1679004"/>
            <a:ext cx="2718816" cy="1749996"/>
          </a:xfrm>
          <a:prstGeom prst="wedgeEllipseCallout">
            <a:avLst>
              <a:gd name="adj1" fmla="val -25289"/>
              <a:gd name="adj2" fmla="val 84010"/>
            </a:avLst>
          </a:prstGeom>
          <a:solidFill>
            <a:srgbClr val="E5B5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solidFill>
              </a:rPr>
              <a:t>Can students use AI?</a:t>
            </a:r>
          </a:p>
        </p:txBody>
      </p:sp>
    </p:spTree>
    <p:extLst>
      <p:ext uri="{BB962C8B-B14F-4D97-AF65-F5344CB8AC3E}">
        <p14:creationId xmlns:p14="http://schemas.microsoft.com/office/powerpoint/2010/main" val="255679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3A67-60F6-8214-0503-19C4A34E3C89}"/>
              </a:ext>
            </a:extLst>
          </p:cNvPr>
          <p:cNvSpPr>
            <a:spLocks noGrp="1"/>
          </p:cNvSpPr>
          <p:nvPr>
            <p:ph type="title"/>
          </p:nvPr>
        </p:nvSpPr>
        <p:spPr>
          <a:xfrm>
            <a:off x="29496" y="306132"/>
            <a:ext cx="12162504" cy="799998"/>
          </a:xfrm>
          <a:solidFill>
            <a:srgbClr val="8A3158"/>
          </a:solidFill>
        </p:spPr>
        <p:txBody>
          <a:bodyPr/>
          <a:lstStyle/>
          <a:p>
            <a:pPr algn="ctr"/>
            <a:r>
              <a:rPr lang="en-AU" dirty="0">
                <a:solidFill>
                  <a:schemeClr val="bg1"/>
                </a:solidFill>
              </a:rPr>
              <a:t>AIF Implementation Support</a:t>
            </a:r>
          </a:p>
        </p:txBody>
      </p:sp>
      <p:graphicFrame>
        <p:nvGraphicFramePr>
          <p:cNvPr id="4" name="Content Placeholder 3">
            <a:extLst>
              <a:ext uri="{FF2B5EF4-FFF2-40B4-BE49-F238E27FC236}">
                <a16:creationId xmlns:a16="http://schemas.microsoft.com/office/drawing/2014/main" id="{0D3D6C0A-AD95-F908-7E4E-1FEC6E58C4E1}"/>
              </a:ext>
            </a:extLst>
          </p:cNvPr>
          <p:cNvGraphicFramePr>
            <a:graphicFrameLocks noGrp="1"/>
          </p:cNvGraphicFramePr>
          <p:nvPr>
            <p:ph idx="1"/>
            <p:extLst>
              <p:ext uri="{D42A27DB-BD31-4B8C-83A1-F6EECF244321}">
                <p14:modId xmlns:p14="http://schemas.microsoft.com/office/powerpoint/2010/main" val="733650698"/>
              </p:ext>
            </p:extLst>
          </p:nvPr>
        </p:nvGraphicFramePr>
        <p:xfrm>
          <a:off x="1752599" y="1626845"/>
          <a:ext cx="8716297" cy="4754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7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9BC0-E58A-CB7D-E3ED-C8041BE876E3}"/>
              </a:ext>
            </a:extLst>
          </p:cNvPr>
          <p:cNvSpPr>
            <a:spLocks noGrp="1"/>
          </p:cNvSpPr>
          <p:nvPr>
            <p:ph type="title"/>
          </p:nvPr>
        </p:nvSpPr>
        <p:spPr>
          <a:solidFill>
            <a:srgbClr val="E5B5CA"/>
          </a:solidFill>
        </p:spPr>
        <p:txBody>
          <a:bodyPr anchor="ctr">
            <a:normAutofit/>
          </a:bodyPr>
          <a:lstStyle/>
          <a:p>
            <a:pPr algn="ctr"/>
            <a:r>
              <a:rPr lang="en-AU" sz="7200" b="1" dirty="0">
                <a:solidFill>
                  <a:srgbClr val="993366"/>
                </a:solidFill>
              </a:rPr>
              <a:t>Subject Renewal Update</a:t>
            </a:r>
          </a:p>
        </p:txBody>
      </p:sp>
      <p:pic>
        <p:nvPicPr>
          <p:cNvPr id="3" name="Picture 2" descr="A black background with white text&#10;&#10;Description automatically generated">
            <a:extLst>
              <a:ext uri="{FF2B5EF4-FFF2-40B4-BE49-F238E27FC236}">
                <a16:creationId xmlns:a16="http://schemas.microsoft.com/office/drawing/2014/main" id="{A3C1DBBC-6F1B-F862-D48B-1FD320248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4" name="Picture 3">
            <a:extLst>
              <a:ext uri="{FF2B5EF4-FFF2-40B4-BE49-F238E27FC236}">
                <a16:creationId xmlns:a16="http://schemas.microsoft.com/office/drawing/2014/main" id="{788A28F7-37FF-16A3-B3E5-B32F31546CBE}"/>
              </a:ext>
            </a:extLst>
          </p:cNvPr>
          <p:cNvPicPr>
            <a:picLocks noChangeAspect="1"/>
          </p:cNvPicPr>
          <p:nvPr/>
        </p:nvPicPr>
        <p:blipFill>
          <a:blip r:embed="rId4"/>
          <a:stretch>
            <a:fillRect/>
          </a:stretch>
        </p:blipFill>
        <p:spPr>
          <a:xfrm>
            <a:off x="90533" y="5091078"/>
            <a:ext cx="3562847" cy="1428949"/>
          </a:xfrm>
          <a:prstGeom prst="rect">
            <a:avLst/>
          </a:prstGeom>
        </p:spPr>
      </p:pic>
    </p:spTree>
    <p:extLst>
      <p:ext uri="{BB962C8B-B14F-4D97-AF65-F5344CB8AC3E}">
        <p14:creationId xmlns:p14="http://schemas.microsoft.com/office/powerpoint/2010/main" val="310835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A65930C-7012-61B0-3BBE-6D6557359A04}"/>
              </a:ext>
            </a:extLst>
          </p:cNvPr>
          <p:cNvGrpSpPr/>
          <p:nvPr/>
        </p:nvGrpSpPr>
        <p:grpSpPr>
          <a:xfrm>
            <a:off x="7094806" y="2439649"/>
            <a:ext cx="2509738" cy="1023426"/>
            <a:chOff x="4042059" y="1776431"/>
            <a:chExt cx="2509738" cy="1023426"/>
          </a:xfrm>
        </p:grpSpPr>
        <p:cxnSp>
          <p:nvCxnSpPr>
            <p:cNvPr id="7" name="Straight Connector 6">
              <a:extLst>
                <a:ext uri="{FF2B5EF4-FFF2-40B4-BE49-F238E27FC236}">
                  <a16:creationId xmlns:a16="http://schemas.microsoft.com/office/drawing/2014/main" id="{86548E34-68CD-71F3-AA24-16DD0CBE735C}"/>
                </a:ext>
              </a:extLst>
            </p:cNvPr>
            <p:cNvCxnSpPr>
              <a:cxnSpLocks/>
            </p:cNvCxnSpPr>
            <p:nvPr/>
          </p:nvCxnSpPr>
          <p:spPr>
            <a:xfrm>
              <a:off x="5341975" y="1776432"/>
              <a:ext cx="1209822" cy="1023425"/>
            </a:xfrm>
            <a:prstGeom prst="line">
              <a:avLst/>
            </a:prstGeom>
            <a:ln w="57150">
              <a:solidFill>
                <a:srgbClr val="70AD47"/>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5B45BB8-6E9F-1C40-06C4-C0EB4596AE70}"/>
                </a:ext>
              </a:extLst>
            </p:cNvPr>
            <p:cNvCxnSpPr>
              <a:cxnSpLocks/>
            </p:cNvCxnSpPr>
            <p:nvPr/>
          </p:nvCxnSpPr>
          <p:spPr>
            <a:xfrm flipH="1">
              <a:off x="4042059" y="1776431"/>
              <a:ext cx="1299916" cy="1023425"/>
            </a:xfrm>
            <a:prstGeom prst="line">
              <a:avLst/>
            </a:prstGeom>
            <a:ln w="57150">
              <a:solidFill>
                <a:srgbClr val="70AD47"/>
              </a:solidFill>
            </a:ln>
          </p:spPr>
          <p:style>
            <a:lnRef idx="1">
              <a:schemeClr val="dk1"/>
            </a:lnRef>
            <a:fillRef idx="0">
              <a:schemeClr val="dk1"/>
            </a:fillRef>
            <a:effectRef idx="0">
              <a:schemeClr val="dk1"/>
            </a:effectRef>
            <a:fontRef idx="minor">
              <a:schemeClr val="tx1"/>
            </a:fontRef>
          </p:style>
        </p:cxnSp>
      </p:grpSp>
      <p:sp>
        <p:nvSpPr>
          <p:cNvPr id="30" name="object 16">
            <a:extLst>
              <a:ext uri="{FF2B5EF4-FFF2-40B4-BE49-F238E27FC236}">
                <a16:creationId xmlns:a16="http://schemas.microsoft.com/office/drawing/2014/main" id="{C854762B-26B3-0C8D-4DDC-AFF3F102DCCC}"/>
              </a:ext>
            </a:extLst>
          </p:cNvPr>
          <p:cNvSpPr/>
          <p:nvPr/>
        </p:nvSpPr>
        <p:spPr>
          <a:xfrm>
            <a:off x="1" y="1068051"/>
            <a:ext cx="4017364" cy="9984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E5B5C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7">
            <a:extLst>
              <a:ext uri="{FF2B5EF4-FFF2-40B4-BE49-F238E27FC236}">
                <a16:creationId xmlns:a16="http://schemas.microsoft.com/office/drawing/2014/main" id="{EF6FFD52-7E7E-4336-7E79-03CD20B6DD26}"/>
              </a:ext>
            </a:extLst>
          </p:cNvPr>
          <p:cNvSpPr/>
          <p:nvPr/>
        </p:nvSpPr>
        <p:spPr>
          <a:xfrm>
            <a:off x="0" y="5111510"/>
            <a:ext cx="4017364" cy="497516"/>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E5B5C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5B5CA"/>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260700" y="1479747"/>
            <a:ext cx="3990127" cy="2741648"/>
          </a:xfrm>
          <a:prstGeom prst="rect">
            <a:avLst/>
          </a:prstGeom>
          <a:noFill/>
        </p:spPr>
        <p:txBody>
          <a:bodyPr wrap="square" lIns="91440" tIns="45720" rIns="91440" bIns="45720" rtlCol="0" anchor="t">
            <a:spAutoFit/>
          </a:bodyPr>
          <a:lstStyle/>
          <a:p>
            <a:pPr>
              <a:lnSpc>
                <a:spcPts val="7000"/>
              </a:lnSpc>
              <a:defRPr/>
            </a:pPr>
            <a:endParaRPr lang="en-US" sz="5400" b="1" dirty="0">
              <a:solidFill>
                <a:srgbClr val="993366"/>
              </a:solidFill>
              <a:latin typeface="Roboto"/>
              <a:ea typeface="Roboto"/>
              <a:cs typeface="Tahoma"/>
            </a:endParaRPr>
          </a:p>
          <a:p>
            <a:pPr marL="0" marR="0" lvl="0" indent="0" algn="l" defTabSz="914400">
              <a:lnSpc>
                <a:spcPts val="7000"/>
              </a:lnSpc>
              <a:spcBef>
                <a:spcPts val="0"/>
              </a:spcBef>
              <a:spcAft>
                <a:spcPts val="0"/>
              </a:spcAft>
              <a:buClrTx/>
              <a:buSzTx/>
              <a:buFontTx/>
              <a:buNone/>
              <a:tabLst/>
              <a:defRPr/>
            </a:pPr>
            <a:r>
              <a:rPr lang="en-US" sz="5400" b="1" dirty="0">
                <a:solidFill>
                  <a:srgbClr val="993366"/>
                </a:solidFill>
                <a:latin typeface="Roboto"/>
                <a:ea typeface="Roboto"/>
                <a:cs typeface="Tahoma"/>
              </a:rPr>
              <a:t>Subject Renewal </a:t>
            </a:r>
            <a:endParaRPr lang="en-US" dirty="0"/>
          </a:p>
        </p:txBody>
      </p:sp>
      <p:pic>
        <p:nvPicPr>
          <p:cNvPr id="16" name="Graphic 15" descr="Users outline">
            <a:extLst>
              <a:ext uri="{FF2B5EF4-FFF2-40B4-BE49-F238E27FC236}">
                <a16:creationId xmlns:a16="http://schemas.microsoft.com/office/drawing/2014/main" id="{8051AB6F-02D2-9909-5FA0-3546EEEF0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144" y="779663"/>
            <a:ext cx="914400" cy="914400"/>
          </a:xfrm>
          <a:prstGeom prst="rect">
            <a:avLst/>
          </a:prstGeom>
        </p:spPr>
      </p:pic>
      <p:sp>
        <p:nvSpPr>
          <p:cNvPr id="3" name="Rectangle: Rounded Corners 2">
            <a:extLst>
              <a:ext uri="{FF2B5EF4-FFF2-40B4-BE49-F238E27FC236}">
                <a16:creationId xmlns:a16="http://schemas.microsoft.com/office/drawing/2014/main" id="{005DD335-CD3E-756C-2933-80484C4D97FA}"/>
              </a:ext>
            </a:extLst>
          </p:cNvPr>
          <p:cNvSpPr/>
          <p:nvPr/>
        </p:nvSpPr>
        <p:spPr>
          <a:xfrm>
            <a:off x="7216725" y="946714"/>
            <a:ext cx="2335237" cy="1561513"/>
          </a:xfrm>
          <a:prstGeom prst="round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Roboto" panose="02000000000000000000" pitchFamily="2" charset="0"/>
              <a:ea typeface="Roboto" panose="02000000000000000000" pitchFamily="2" charset="0"/>
              <a:cs typeface="Roboto" panose="02000000000000000000" pitchFamily="2" charset="0"/>
            </a:endParaRPr>
          </a:p>
          <a:p>
            <a:pPr algn="ctr"/>
            <a:endParaRPr lang="en-US" sz="2000">
              <a:latin typeface="Roboto" panose="02000000000000000000" pitchFamily="2" charset="0"/>
              <a:ea typeface="Roboto" panose="02000000000000000000" pitchFamily="2" charset="0"/>
              <a:cs typeface="Roboto" panose="02000000000000000000" pitchFamily="2" charset="0"/>
            </a:endParaRPr>
          </a:p>
          <a:p>
            <a:pPr algn="ctr"/>
            <a:r>
              <a:rPr lang="en-US" sz="2000">
                <a:latin typeface="Roboto" panose="02000000000000000000" pitchFamily="2" charset="0"/>
                <a:ea typeface="Roboto" panose="02000000000000000000" pitchFamily="2" charset="0"/>
                <a:cs typeface="Roboto" panose="02000000000000000000" pitchFamily="2" charset="0"/>
              </a:rPr>
              <a:t>Codesign with Community</a:t>
            </a:r>
            <a:endParaRPr lang="en-AU" sz="2000">
              <a:latin typeface="Roboto" panose="02000000000000000000" pitchFamily="2" charset="0"/>
              <a:ea typeface="Roboto" panose="02000000000000000000" pitchFamily="2" charset="0"/>
              <a:cs typeface="Roboto" panose="02000000000000000000" pitchFamily="2" charset="0"/>
            </a:endParaRPr>
          </a:p>
        </p:txBody>
      </p:sp>
      <p:sp>
        <p:nvSpPr>
          <p:cNvPr id="18" name="Rectangle: Rounded Corners 17">
            <a:extLst>
              <a:ext uri="{FF2B5EF4-FFF2-40B4-BE49-F238E27FC236}">
                <a16:creationId xmlns:a16="http://schemas.microsoft.com/office/drawing/2014/main" id="{2156EF20-F0F3-F524-2908-E6334FFFD5DF}"/>
              </a:ext>
            </a:extLst>
          </p:cNvPr>
          <p:cNvSpPr/>
          <p:nvPr/>
        </p:nvSpPr>
        <p:spPr>
          <a:xfrm>
            <a:off x="5778824" y="3394496"/>
            <a:ext cx="2335237" cy="1561513"/>
          </a:xfrm>
          <a:prstGeom prst="roundRect">
            <a:avLst/>
          </a:prstGeom>
          <a:solidFill>
            <a:srgbClr val="993366"/>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Roboto" panose="02000000000000000000" pitchFamily="2" charset="0"/>
              <a:ea typeface="Roboto" panose="02000000000000000000" pitchFamily="2" charset="0"/>
              <a:cs typeface="Roboto" panose="02000000000000000000" pitchFamily="2" charset="0"/>
            </a:endParaRPr>
          </a:p>
          <a:p>
            <a:pPr algn="ctr"/>
            <a:endParaRPr lang="en-US" sz="2000" dirty="0">
              <a:latin typeface="Roboto" panose="02000000000000000000" pitchFamily="2" charset="0"/>
              <a:ea typeface="Roboto" panose="02000000000000000000" pitchFamily="2" charset="0"/>
              <a:cs typeface="Roboto" panose="02000000000000000000" pitchFamily="2" charset="0"/>
            </a:endParaRPr>
          </a:p>
          <a:p>
            <a:pPr algn="ctr"/>
            <a:r>
              <a:rPr lang="en-US" sz="2000" dirty="0">
                <a:latin typeface="Roboto" panose="02000000000000000000" pitchFamily="2" charset="0"/>
                <a:ea typeface="Roboto" panose="02000000000000000000" pitchFamily="2" charset="0"/>
                <a:cs typeface="Roboto" panose="02000000000000000000" pitchFamily="2" charset="0"/>
              </a:rPr>
              <a:t>Sharpen content &amp; assessment</a:t>
            </a:r>
            <a:endParaRPr lang="en-AU" sz="200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Rounded Corners 18">
            <a:extLst>
              <a:ext uri="{FF2B5EF4-FFF2-40B4-BE49-F238E27FC236}">
                <a16:creationId xmlns:a16="http://schemas.microsoft.com/office/drawing/2014/main" id="{3232FDBA-944C-337F-6829-CD33F765F9E8}"/>
              </a:ext>
            </a:extLst>
          </p:cNvPr>
          <p:cNvSpPr/>
          <p:nvPr/>
        </p:nvSpPr>
        <p:spPr>
          <a:xfrm>
            <a:off x="8696830" y="3394495"/>
            <a:ext cx="2335237" cy="1561513"/>
          </a:xfrm>
          <a:prstGeom prst="roundRect">
            <a:avLst/>
          </a:prstGeom>
          <a:solidFill>
            <a:srgbClr val="993366"/>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Roboto" panose="02000000000000000000" pitchFamily="2" charset="0"/>
              <a:ea typeface="Roboto" panose="02000000000000000000" pitchFamily="2" charset="0"/>
              <a:cs typeface="Roboto" panose="02000000000000000000" pitchFamily="2" charset="0"/>
            </a:endParaRPr>
          </a:p>
          <a:p>
            <a:pPr algn="ctr"/>
            <a:endParaRPr lang="en-US" sz="2000">
              <a:latin typeface="Roboto" panose="02000000000000000000" pitchFamily="2" charset="0"/>
              <a:ea typeface="Roboto" panose="02000000000000000000" pitchFamily="2" charset="0"/>
              <a:cs typeface="Roboto" panose="02000000000000000000" pitchFamily="2" charset="0"/>
            </a:endParaRPr>
          </a:p>
          <a:p>
            <a:pPr algn="ctr"/>
            <a:r>
              <a:rPr lang="en-US" sz="2000">
                <a:latin typeface="Roboto" panose="02000000000000000000" pitchFamily="2" charset="0"/>
                <a:ea typeface="Roboto" panose="02000000000000000000" pitchFamily="2" charset="0"/>
                <a:cs typeface="Roboto" panose="02000000000000000000" pitchFamily="2" charset="0"/>
              </a:rPr>
              <a:t>Intentionally develop capabilities</a:t>
            </a:r>
            <a:endParaRPr lang="en-AU" sz="2000">
              <a:latin typeface="Roboto" panose="02000000000000000000" pitchFamily="2" charset="0"/>
              <a:ea typeface="Roboto" panose="02000000000000000000" pitchFamily="2" charset="0"/>
              <a:cs typeface="Roboto" panose="02000000000000000000" pitchFamily="2" charset="0"/>
            </a:endParaRPr>
          </a:p>
        </p:txBody>
      </p:sp>
      <p:pic>
        <p:nvPicPr>
          <p:cNvPr id="22" name="Graphic 21" descr="Users outline">
            <a:extLst>
              <a:ext uri="{FF2B5EF4-FFF2-40B4-BE49-F238E27FC236}">
                <a16:creationId xmlns:a16="http://schemas.microsoft.com/office/drawing/2014/main" id="{07F39A6C-5F51-4FEA-2B04-CAF5CB1B0C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7522" y="929792"/>
            <a:ext cx="914400" cy="914400"/>
          </a:xfrm>
          <a:prstGeom prst="rect">
            <a:avLst/>
          </a:prstGeom>
        </p:spPr>
      </p:pic>
      <p:pic>
        <p:nvPicPr>
          <p:cNvPr id="24" name="Graphic 23" descr="Checklist outline">
            <a:extLst>
              <a:ext uri="{FF2B5EF4-FFF2-40B4-BE49-F238E27FC236}">
                <a16:creationId xmlns:a16="http://schemas.microsoft.com/office/drawing/2014/main" id="{3E9215D1-8E4D-0B53-9F5B-F1F969F58B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1110" y="3463074"/>
            <a:ext cx="684000" cy="684000"/>
          </a:xfrm>
          <a:prstGeom prst="rect">
            <a:avLst/>
          </a:prstGeom>
        </p:spPr>
      </p:pic>
      <p:pic>
        <p:nvPicPr>
          <p:cNvPr id="26" name="Graphic 25" descr="Open hand with plant outline">
            <a:extLst>
              <a:ext uri="{FF2B5EF4-FFF2-40B4-BE49-F238E27FC236}">
                <a16:creationId xmlns:a16="http://schemas.microsoft.com/office/drawing/2014/main" id="{93D2B90B-2435-107D-E11B-0B9F8C9013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51962" y="3433181"/>
            <a:ext cx="684000" cy="684000"/>
          </a:xfrm>
          <a:prstGeom prst="rect">
            <a:avLst/>
          </a:prstGeom>
        </p:spPr>
      </p:pic>
      <p:pic>
        <p:nvPicPr>
          <p:cNvPr id="28" name="Picture 27">
            <a:extLst>
              <a:ext uri="{FF2B5EF4-FFF2-40B4-BE49-F238E27FC236}">
                <a16:creationId xmlns:a16="http://schemas.microsoft.com/office/drawing/2014/main" id="{45763DE5-C089-94E2-7EE3-03AB9A2AD63F}"/>
              </a:ext>
            </a:extLst>
          </p:cNvPr>
          <p:cNvPicPr>
            <a:picLocks noChangeAspect="1"/>
          </p:cNvPicPr>
          <p:nvPr/>
        </p:nvPicPr>
        <p:blipFill>
          <a:blip r:embed="rId11"/>
          <a:stretch>
            <a:fillRect/>
          </a:stretch>
        </p:blipFill>
        <p:spPr>
          <a:xfrm>
            <a:off x="280347" y="5794962"/>
            <a:ext cx="2495508" cy="963612"/>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6D97308F-E97B-D602-43D3-074F64FEBF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255785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9BE2A-1B09-0665-4C04-1FEF1AC61C85}"/>
              </a:ext>
            </a:extLst>
          </p:cNvPr>
          <p:cNvSpPr txBox="1"/>
          <p:nvPr/>
        </p:nvSpPr>
        <p:spPr>
          <a:xfrm>
            <a:off x="1221897" y="1340493"/>
            <a:ext cx="5038295" cy="246221"/>
          </a:xfrm>
          <a:prstGeom prst="rect">
            <a:avLst/>
          </a:prstGeom>
          <a:noFill/>
        </p:spPr>
        <p:txBody>
          <a:bodyPr wrap="square" lIns="0" tIns="0" rIns="360000" bIns="0" rtlCol="0" anchor="ctr">
            <a:spAutoFit/>
          </a:bodyPr>
          <a:lstStyle/>
          <a:p>
            <a:r>
              <a:rPr lang="en-US" sz="1600">
                <a:solidFill>
                  <a:schemeClr val="bg1"/>
                </a:solidFill>
                <a:latin typeface="Roboto Bold"/>
                <a:ea typeface="Roboto Bold"/>
                <a:cs typeface="Roboto Bold"/>
              </a:rPr>
              <a:t>Drivers</a:t>
            </a:r>
            <a:endParaRPr lang="en-GB" sz="1600">
              <a:solidFill>
                <a:schemeClr val="bg1"/>
              </a:solidFill>
              <a:latin typeface="Roboto Bold"/>
              <a:ea typeface="Roboto Bold"/>
              <a:cs typeface="Roboto Bold"/>
            </a:endParaRPr>
          </a:p>
        </p:txBody>
      </p:sp>
      <p:sp>
        <p:nvSpPr>
          <p:cNvPr id="31" name="TextBox 30">
            <a:extLst>
              <a:ext uri="{FF2B5EF4-FFF2-40B4-BE49-F238E27FC236}">
                <a16:creationId xmlns:a16="http://schemas.microsoft.com/office/drawing/2014/main" id="{00506171-9CFA-4D78-E439-A7519F095C25}"/>
              </a:ext>
            </a:extLst>
          </p:cNvPr>
          <p:cNvSpPr txBox="1"/>
          <p:nvPr/>
        </p:nvSpPr>
        <p:spPr>
          <a:xfrm>
            <a:off x="6445416" y="3019808"/>
            <a:ext cx="2252380" cy="215444"/>
          </a:xfrm>
          <a:prstGeom prst="rect">
            <a:avLst/>
          </a:prstGeom>
          <a:noFill/>
        </p:spPr>
        <p:txBody>
          <a:bodyPr wrap="square" lIns="0" tIns="0" rIns="0" bIns="0" rtlCol="0" anchor="t">
            <a:spAutoFit/>
          </a:bodyPr>
          <a:lstStyle/>
          <a:p>
            <a:pPr algn="ctr"/>
            <a:r>
              <a:rPr lang="en-GB" sz="1400">
                <a:latin typeface="Roboto Light" panose="02000000000000000000" pitchFamily="2" charset="0"/>
                <a:ea typeface="Roboto Light" panose="02000000000000000000" pitchFamily="2" charset="0"/>
              </a:rPr>
              <a:t>Deep authentic learning</a:t>
            </a:r>
          </a:p>
        </p:txBody>
      </p:sp>
      <p:sp>
        <p:nvSpPr>
          <p:cNvPr id="32" name="TextBox 31">
            <a:extLst>
              <a:ext uri="{FF2B5EF4-FFF2-40B4-BE49-F238E27FC236}">
                <a16:creationId xmlns:a16="http://schemas.microsoft.com/office/drawing/2014/main" id="{F28A4F21-4056-13E5-EA64-B051A77CCD0D}"/>
              </a:ext>
            </a:extLst>
          </p:cNvPr>
          <p:cNvSpPr txBox="1"/>
          <p:nvPr/>
        </p:nvSpPr>
        <p:spPr>
          <a:xfrm>
            <a:off x="3068533" y="3025801"/>
            <a:ext cx="2252380" cy="215444"/>
          </a:xfrm>
          <a:prstGeom prst="rect">
            <a:avLst/>
          </a:prstGeom>
          <a:noFill/>
        </p:spPr>
        <p:txBody>
          <a:bodyPr wrap="square" lIns="0" tIns="0" rIns="0" bIns="0" rtlCol="0" anchor="t">
            <a:spAutoFit/>
          </a:bodyPr>
          <a:lstStyle/>
          <a:p>
            <a:pPr algn="ctr"/>
            <a:r>
              <a:rPr lang="en-GB" sz="1400">
                <a:latin typeface="Roboto Light" panose="02000000000000000000" pitchFamily="2" charset="0"/>
                <a:ea typeface="Roboto Light" panose="02000000000000000000" pitchFamily="2" charset="0"/>
              </a:rPr>
              <a:t>Metacognition</a:t>
            </a:r>
          </a:p>
        </p:txBody>
      </p:sp>
      <p:sp>
        <p:nvSpPr>
          <p:cNvPr id="33" name="TextBox 32">
            <a:extLst>
              <a:ext uri="{FF2B5EF4-FFF2-40B4-BE49-F238E27FC236}">
                <a16:creationId xmlns:a16="http://schemas.microsoft.com/office/drawing/2014/main" id="{6D348AD5-4D3C-1906-D513-4EF60B45B395}"/>
              </a:ext>
            </a:extLst>
          </p:cNvPr>
          <p:cNvSpPr txBox="1"/>
          <p:nvPr/>
        </p:nvSpPr>
        <p:spPr>
          <a:xfrm>
            <a:off x="0" y="3133523"/>
            <a:ext cx="2252380" cy="215444"/>
          </a:xfrm>
          <a:prstGeom prst="rect">
            <a:avLst/>
          </a:prstGeom>
          <a:noFill/>
        </p:spPr>
        <p:txBody>
          <a:bodyPr wrap="square" lIns="0" tIns="0" rIns="0" bIns="0" rtlCol="0" anchor="t">
            <a:spAutoFit/>
          </a:bodyPr>
          <a:lstStyle/>
          <a:p>
            <a:pPr algn="ctr"/>
            <a:r>
              <a:rPr lang="en-GB" sz="1400">
                <a:latin typeface="Roboto Light" panose="02000000000000000000" pitchFamily="2" charset="0"/>
                <a:ea typeface="Roboto Light" panose="02000000000000000000" pitchFamily="2" charset="0"/>
              </a:rPr>
              <a:t>Agency</a:t>
            </a:r>
          </a:p>
        </p:txBody>
      </p:sp>
      <p:sp>
        <p:nvSpPr>
          <p:cNvPr id="36" name="TextBox 35">
            <a:extLst>
              <a:ext uri="{FF2B5EF4-FFF2-40B4-BE49-F238E27FC236}">
                <a16:creationId xmlns:a16="http://schemas.microsoft.com/office/drawing/2014/main" id="{C732A8EE-CC8E-26E3-997B-DA22C83D31BC}"/>
              </a:ext>
            </a:extLst>
          </p:cNvPr>
          <p:cNvSpPr txBox="1"/>
          <p:nvPr/>
        </p:nvSpPr>
        <p:spPr>
          <a:xfrm>
            <a:off x="9583998" y="2972844"/>
            <a:ext cx="2252380" cy="215444"/>
          </a:xfrm>
          <a:prstGeom prst="rect">
            <a:avLst/>
          </a:prstGeom>
          <a:noFill/>
        </p:spPr>
        <p:txBody>
          <a:bodyPr wrap="square" lIns="0" tIns="0" rIns="0" bIns="0" rtlCol="0" anchor="t">
            <a:spAutoFit/>
          </a:bodyPr>
          <a:lstStyle/>
          <a:p>
            <a:pPr algn="ctr"/>
            <a:r>
              <a:rPr lang="en-GB" sz="1400">
                <a:latin typeface="Roboto Light" panose="02000000000000000000" pitchFamily="2" charset="0"/>
                <a:ea typeface="Roboto Light" panose="02000000000000000000" pitchFamily="2" charset="0"/>
              </a:rPr>
              <a:t>Natural evidence of learning</a:t>
            </a:r>
          </a:p>
        </p:txBody>
      </p:sp>
      <p:sp>
        <p:nvSpPr>
          <p:cNvPr id="3" name="Subtitle 2">
            <a:extLst>
              <a:ext uri="{FF2B5EF4-FFF2-40B4-BE49-F238E27FC236}">
                <a16:creationId xmlns:a16="http://schemas.microsoft.com/office/drawing/2014/main" id="{FFA13CC2-808A-F9A2-DD71-287C6DD3D97D}"/>
              </a:ext>
            </a:extLst>
          </p:cNvPr>
          <p:cNvSpPr txBox="1">
            <a:spLocks/>
          </p:cNvSpPr>
          <p:nvPr/>
        </p:nvSpPr>
        <p:spPr>
          <a:xfrm>
            <a:off x="1081451" y="252382"/>
            <a:ext cx="10026532" cy="111280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AU">
              <a:latin typeface="Roboto Light" panose="02000000000000000000" pitchFamily="2" charset="0"/>
              <a:ea typeface="Roboto Light" panose="02000000000000000000" pitchFamily="2" charset="0"/>
            </a:endParaRPr>
          </a:p>
        </p:txBody>
      </p:sp>
      <p:sp>
        <p:nvSpPr>
          <p:cNvPr id="12" name="TextBox 11">
            <a:extLst>
              <a:ext uri="{FF2B5EF4-FFF2-40B4-BE49-F238E27FC236}">
                <a16:creationId xmlns:a16="http://schemas.microsoft.com/office/drawing/2014/main" id="{1604C444-D16D-F024-2027-51D05C3178CB}"/>
              </a:ext>
            </a:extLst>
          </p:cNvPr>
          <p:cNvSpPr txBox="1"/>
          <p:nvPr/>
        </p:nvSpPr>
        <p:spPr>
          <a:xfrm>
            <a:off x="4968527" y="6191219"/>
            <a:ext cx="2252380" cy="215444"/>
          </a:xfrm>
          <a:prstGeom prst="rect">
            <a:avLst/>
          </a:prstGeom>
          <a:noFill/>
        </p:spPr>
        <p:txBody>
          <a:bodyPr wrap="square" lIns="0" tIns="0" rIns="0" bIns="0" rtlCol="0" anchor="t">
            <a:spAutoFit/>
          </a:bodyPr>
          <a:lstStyle/>
          <a:p>
            <a:pPr algn="ctr"/>
            <a:r>
              <a:rPr lang="en-GB" sz="1400">
                <a:latin typeface="Roboto Light" panose="02000000000000000000" pitchFamily="2" charset="0"/>
                <a:ea typeface="Roboto Light" panose="02000000000000000000" pitchFamily="2" charset="0"/>
              </a:rPr>
              <a:t>Capabilities to thrive</a:t>
            </a:r>
          </a:p>
        </p:txBody>
      </p:sp>
      <p:pic>
        <p:nvPicPr>
          <p:cNvPr id="6" name="Picture 5" descr="A black background with white text&#10;&#10;Description automatically generated">
            <a:extLst>
              <a:ext uri="{FF2B5EF4-FFF2-40B4-BE49-F238E27FC236}">
                <a16:creationId xmlns:a16="http://schemas.microsoft.com/office/drawing/2014/main" id="{9826BECA-EDC6-1073-5FB8-B4B5B544F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973" y="4399089"/>
            <a:ext cx="3696992" cy="2376000"/>
          </a:xfrm>
          <a:prstGeom prst="rect">
            <a:avLst/>
          </a:prstGeom>
        </p:spPr>
      </p:pic>
      <p:sp>
        <p:nvSpPr>
          <p:cNvPr id="23" name="Rectangle 22">
            <a:extLst>
              <a:ext uri="{FF2B5EF4-FFF2-40B4-BE49-F238E27FC236}">
                <a16:creationId xmlns:a16="http://schemas.microsoft.com/office/drawing/2014/main" id="{C1A56F9F-154B-BF4C-C50D-D2C49F21C085}"/>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a:latin typeface="Roboto Medium" panose="02000000000000000000" pitchFamily="2" charset="0"/>
                <a:ea typeface="Roboto Medium" panose="02000000000000000000" pitchFamily="2" charset="0"/>
              </a:rPr>
              <a:t>Developing the Key Drivers</a:t>
            </a:r>
          </a:p>
        </p:txBody>
      </p:sp>
      <p:pic>
        <p:nvPicPr>
          <p:cNvPr id="9" name="Picture 8">
            <a:extLst>
              <a:ext uri="{FF2B5EF4-FFF2-40B4-BE49-F238E27FC236}">
                <a16:creationId xmlns:a16="http://schemas.microsoft.com/office/drawing/2014/main" id="{9346AAE0-1A37-6DAB-0631-F3D7C865C83F}"/>
              </a:ext>
            </a:extLst>
          </p:cNvPr>
          <p:cNvPicPr>
            <a:picLocks noChangeAspect="1"/>
          </p:cNvPicPr>
          <p:nvPr/>
        </p:nvPicPr>
        <p:blipFill>
          <a:blip r:embed="rId4"/>
          <a:stretch>
            <a:fillRect/>
          </a:stretch>
        </p:blipFill>
        <p:spPr>
          <a:xfrm>
            <a:off x="715017" y="1554583"/>
            <a:ext cx="1155718" cy="1228864"/>
          </a:xfrm>
          <a:prstGeom prst="rect">
            <a:avLst/>
          </a:prstGeom>
        </p:spPr>
      </p:pic>
      <p:pic>
        <p:nvPicPr>
          <p:cNvPr id="14" name="Picture 13">
            <a:extLst>
              <a:ext uri="{FF2B5EF4-FFF2-40B4-BE49-F238E27FC236}">
                <a16:creationId xmlns:a16="http://schemas.microsoft.com/office/drawing/2014/main" id="{A1F9B7DB-435D-A4BB-1FF7-9716B4ADA205}"/>
              </a:ext>
            </a:extLst>
          </p:cNvPr>
          <p:cNvPicPr>
            <a:picLocks noChangeAspect="1"/>
          </p:cNvPicPr>
          <p:nvPr/>
        </p:nvPicPr>
        <p:blipFill>
          <a:blip r:embed="rId5"/>
          <a:stretch>
            <a:fillRect/>
          </a:stretch>
        </p:blipFill>
        <p:spPr>
          <a:xfrm>
            <a:off x="3707305" y="1611878"/>
            <a:ext cx="1223196" cy="1193722"/>
          </a:xfrm>
          <a:prstGeom prst="rect">
            <a:avLst/>
          </a:prstGeom>
        </p:spPr>
      </p:pic>
      <p:pic>
        <p:nvPicPr>
          <p:cNvPr id="15" name="Picture 14">
            <a:extLst>
              <a:ext uri="{FF2B5EF4-FFF2-40B4-BE49-F238E27FC236}">
                <a16:creationId xmlns:a16="http://schemas.microsoft.com/office/drawing/2014/main" id="{F26A85CD-1747-23CC-29D2-B9E3A2AD2350}"/>
              </a:ext>
            </a:extLst>
          </p:cNvPr>
          <p:cNvPicPr>
            <a:picLocks noChangeAspect="1"/>
          </p:cNvPicPr>
          <p:nvPr/>
        </p:nvPicPr>
        <p:blipFill>
          <a:blip r:embed="rId6"/>
          <a:stretch>
            <a:fillRect/>
          </a:stretch>
        </p:blipFill>
        <p:spPr>
          <a:xfrm>
            <a:off x="6767071" y="1713423"/>
            <a:ext cx="1314889" cy="1127048"/>
          </a:xfrm>
          <a:prstGeom prst="rect">
            <a:avLst/>
          </a:prstGeom>
        </p:spPr>
      </p:pic>
      <p:pic>
        <p:nvPicPr>
          <p:cNvPr id="16" name="Picture 15">
            <a:extLst>
              <a:ext uri="{FF2B5EF4-FFF2-40B4-BE49-F238E27FC236}">
                <a16:creationId xmlns:a16="http://schemas.microsoft.com/office/drawing/2014/main" id="{3E82A018-3CA4-E262-A4D3-60E1DCACAE14}"/>
              </a:ext>
            </a:extLst>
          </p:cNvPr>
          <p:cNvPicPr>
            <a:picLocks noChangeAspect="1"/>
          </p:cNvPicPr>
          <p:nvPr/>
        </p:nvPicPr>
        <p:blipFill>
          <a:blip r:embed="rId7"/>
          <a:stretch>
            <a:fillRect/>
          </a:stretch>
        </p:blipFill>
        <p:spPr>
          <a:xfrm>
            <a:off x="10234469" y="1564769"/>
            <a:ext cx="1173000" cy="1173000"/>
          </a:xfrm>
          <a:prstGeom prst="rect">
            <a:avLst/>
          </a:prstGeom>
        </p:spPr>
      </p:pic>
      <p:pic>
        <p:nvPicPr>
          <p:cNvPr id="17" name="Picture 16">
            <a:extLst>
              <a:ext uri="{FF2B5EF4-FFF2-40B4-BE49-F238E27FC236}">
                <a16:creationId xmlns:a16="http://schemas.microsoft.com/office/drawing/2014/main" id="{8C49E16E-7684-5BC3-277B-951AF3822B15}"/>
              </a:ext>
            </a:extLst>
          </p:cNvPr>
          <p:cNvPicPr>
            <a:picLocks noChangeAspect="1"/>
          </p:cNvPicPr>
          <p:nvPr/>
        </p:nvPicPr>
        <p:blipFill>
          <a:blip r:embed="rId8"/>
          <a:stretch>
            <a:fillRect/>
          </a:stretch>
        </p:blipFill>
        <p:spPr>
          <a:xfrm>
            <a:off x="4930501" y="3621427"/>
            <a:ext cx="2252380" cy="2536892"/>
          </a:xfrm>
          <a:prstGeom prst="rect">
            <a:avLst/>
          </a:prstGeom>
        </p:spPr>
      </p:pic>
      <p:pic>
        <p:nvPicPr>
          <p:cNvPr id="5" name="Picture 4">
            <a:extLst>
              <a:ext uri="{FF2B5EF4-FFF2-40B4-BE49-F238E27FC236}">
                <a16:creationId xmlns:a16="http://schemas.microsoft.com/office/drawing/2014/main" id="{033D1460-8380-B9A8-FF32-A276A5869EEF}"/>
              </a:ext>
            </a:extLst>
          </p:cNvPr>
          <p:cNvPicPr>
            <a:picLocks noChangeAspect="1"/>
          </p:cNvPicPr>
          <p:nvPr/>
        </p:nvPicPr>
        <p:blipFill>
          <a:blip r:embed="rId9"/>
          <a:stretch>
            <a:fillRect/>
          </a:stretch>
        </p:blipFill>
        <p:spPr>
          <a:xfrm>
            <a:off x="109035" y="5264811"/>
            <a:ext cx="3562847" cy="1428949"/>
          </a:xfrm>
          <a:prstGeom prst="rect">
            <a:avLst/>
          </a:prstGeom>
        </p:spPr>
      </p:pic>
    </p:spTree>
    <p:extLst>
      <p:ext uri="{BB962C8B-B14F-4D97-AF65-F5344CB8AC3E}">
        <p14:creationId xmlns:p14="http://schemas.microsoft.com/office/powerpoint/2010/main" val="259542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User with solid fill">
            <a:extLst>
              <a:ext uri="{FF2B5EF4-FFF2-40B4-BE49-F238E27FC236}">
                <a16:creationId xmlns:a16="http://schemas.microsoft.com/office/drawing/2014/main" id="{BC3F8FE3-8810-9524-1CBC-489A9D59E6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7231" y="4120185"/>
            <a:ext cx="2095144" cy="2095144"/>
          </a:xfrm>
          <a:prstGeom prst="rect">
            <a:avLst/>
          </a:prstGeom>
        </p:spPr>
      </p:pic>
      <p:sp>
        <p:nvSpPr>
          <p:cNvPr id="4" name="TextBox 3">
            <a:extLst>
              <a:ext uri="{FF2B5EF4-FFF2-40B4-BE49-F238E27FC236}">
                <a16:creationId xmlns:a16="http://schemas.microsoft.com/office/drawing/2014/main" id="{18C54D61-9181-5C39-EB77-4250DC20745B}"/>
              </a:ext>
            </a:extLst>
          </p:cNvPr>
          <p:cNvSpPr txBox="1"/>
          <p:nvPr/>
        </p:nvSpPr>
        <p:spPr>
          <a:xfrm>
            <a:off x="4712849" y="6241338"/>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Aptos" panose="02110004020202020204"/>
                <a:ea typeface="+mn-ea"/>
                <a:cs typeface="+mn-cs"/>
              </a:rPr>
              <a:t>Education Consultant</a:t>
            </a:r>
          </a:p>
        </p:txBody>
      </p:sp>
      <p:pic>
        <p:nvPicPr>
          <p:cNvPr id="5" name="Graphic 4" descr="Professor female with solid fill">
            <a:extLst>
              <a:ext uri="{FF2B5EF4-FFF2-40B4-BE49-F238E27FC236}">
                <a16:creationId xmlns:a16="http://schemas.microsoft.com/office/drawing/2014/main" id="{CD7D95A4-8D15-C89A-3A41-56FC240AC2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465" y="3913809"/>
            <a:ext cx="1440000" cy="1440000"/>
          </a:xfrm>
          <a:prstGeom prst="rect">
            <a:avLst/>
          </a:prstGeom>
        </p:spPr>
      </p:pic>
      <p:pic>
        <p:nvPicPr>
          <p:cNvPr id="8" name="Graphic 7" descr="School boy with solid fill">
            <a:extLst>
              <a:ext uri="{FF2B5EF4-FFF2-40B4-BE49-F238E27FC236}">
                <a16:creationId xmlns:a16="http://schemas.microsoft.com/office/drawing/2014/main" id="{1F918FD5-E581-5FAD-5D95-607F483BF1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228" y="2042304"/>
            <a:ext cx="1440000" cy="1440000"/>
          </a:xfrm>
          <a:prstGeom prst="rect">
            <a:avLst/>
          </a:prstGeom>
        </p:spPr>
      </p:pic>
      <p:pic>
        <p:nvPicPr>
          <p:cNvPr id="12" name="Graphic 11" descr="Construction worker male with solid fill">
            <a:extLst>
              <a:ext uri="{FF2B5EF4-FFF2-40B4-BE49-F238E27FC236}">
                <a16:creationId xmlns:a16="http://schemas.microsoft.com/office/drawing/2014/main" id="{8C8813E1-1396-6A6C-3083-20B094A353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1540" y="733957"/>
            <a:ext cx="1440000" cy="1440000"/>
          </a:xfrm>
          <a:prstGeom prst="rect">
            <a:avLst/>
          </a:prstGeom>
        </p:spPr>
      </p:pic>
      <p:pic>
        <p:nvPicPr>
          <p:cNvPr id="14" name="Graphic 13" descr="Graduation cap with solid fill">
            <a:extLst>
              <a:ext uri="{FF2B5EF4-FFF2-40B4-BE49-F238E27FC236}">
                <a16:creationId xmlns:a16="http://schemas.microsoft.com/office/drawing/2014/main" id="{C85BADC7-3330-0C2B-273F-CD5C0EC27D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1214" y="2002182"/>
            <a:ext cx="1440000" cy="1440000"/>
          </a:xfrm>
          <a:prstGeom prst="rect">
            <a:avLst/>
          </a:prstGeom>
        </p:spPr>
      </p:pic>
      <p:pic>
        <p:nvPicPr>
          <p:cNvPr id="16" name="Graphic 15" descr="Social network with solid fill">
            <a:extLst>
              <a:ext uri="{FF2B5EF4-FFF2-40B4-BE49-F238E27FC236}">
                <a16:creationId xmlns:a16="http://schemas.microsoft.com/office/drawing/2014/main" id="{2A29A9DF-FFEA-CD93-5ACA-A266D6E8D5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79955" y="247330"/>
            <a:ext cx="1440000" cy="1440000"/>
          </a:xfrm>
          <a:prstGeom prst="rect">
            <a:avLst/>
          </a:prstGeom>
        </p:spPr>
      </p:pic>
      <p:pic>
        <p:nvPicPr>
          <p:cNvPr id="18" name="Graphic 17" descr="Neighborhood with solid fill">
            <a:extLst>
              <a:ext uri="{FF2B5EF4-FFF2-40B4-BE49-F238E27FC236}">
                <a16:creationId xmlns:a16="http://schemas.microsoft.com/office/drawing/2014/main" id="{2C78B914-BBB2-9CDA-F2B5-14280233E5C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94788" y="4135818"/>
            <a:ext cx="1440000" cy="1440000"/>
          </a:xfrm>
          <a:prstGeom prst="rect">
            <a:avLst/>
          </a:prstGeom>
        </p:spPr>
      </p:pic>
      <p:sp>
        <p:nvSpPr>
          <p:cNvPr id="20" name="TextBox 19">
            <a:extLst>
              <a:ext uri="{FF2B5EF4-FFF2-40B4-BE49-F238E27FC236}">
                <a16:creationId xmlns:a16="http://schemas.microsoft.com/office/drawing/2014/main" id="{5A6A9592-2FA6-02F7-5093-E8D05E896588}"/>
              </a:ext>
            </a:extLst>
          </p:cNvPr>
          <p:cNvSpPr txBox="1"/>
          <p:nvPr/>
        </p:nvSpPr>
        <p:spPr>
          <a:xfrm>
            <a:off x="-117773" y="5329837"/>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Aptos" panose="02110004020202020204"/>
                <a:ea typeface="+mn-ea"/>
                <a:cs typeface="+mn-cs"/>
              </a:rPr>
              <a:t>SRG Teachers</a:t>
            </a:r>
          </a:p>
        </p:txBody>
      </p:sp>
      <p:sp>
        <p:nvSpPr>
          <p:cNvPr id="21" name="TextBox 20">
            <a:extLst>
              <a:ext uri="{FF2B5EF4-FFF2-40B4-BE49-F238E27FC236}">
                <a16:creationId xmlns:a16="http://schemas.microsoft.com/office/drawing/2014/main" id="{FE8AC542-1F45-97F4-04AC-C208C68806BE}"/>
              </a:ext>
            </a:extLst>
          </p:cNvPr>
          <p:cNvSpPr txBox="1"/>
          <p:nvPr/>
        </p:nvSpPr>
        <p:spPr>
          <a:xfrm>
            <a:off x="308062" y="3328724"/>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Aptos" panose="02110004020202020204"/>
                <a:ea typeface="+mn-ea"/>
                <a:cs typeface="+mn-cs"/>
              </a:rPr>
              <a:t>Students</a:t>
            </a:r>
          </a:p>
        </p:txBody>
      </p:sp>
      <p:sp>
        <p:nvSpPr>
          <p:cNvPr id="22" name="TextBox 21">
            <a:extLst>
              <a:ext uri="{FF2B5EF4-FFF2-40B4-BE49-F238E27FC236}">
                <a16:creationId xmlns:a16="http://schemas.microsoft.com/office/drawing/2014/main" id="{9F7BFB4E-545E-BC08-141F-709C43E5FA3B}"/>
              </a:ext>
            </a:extLst>
          </p:cNvPr>
          <p:cNvSpPr txBox="1"/>
          <p:nvPr/>
        </p:nvSpPr>
        <p:spPr>
          <a:xfrm>
            <a:off x="4824046" y="1817516"/>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a:solidFill>
                  <a:prstClr val="black"/>
                </a:solidFill>
                <a:latin typeface="Aptos" panose="02110004020202020204"/>
              </a:rPr>
              <a:t>Subject Associations</a:t>
            </a:r>
            <a:endParaRPr kumimoji="0" lang="en-AU" sz="18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C8396346-5685-3425-5410-FC5A8D748686}"/>
              </a:ext>
            </a:extLst>
          </p:cNvPr>
          <p:cNvSpPr txBox="1"/>
          <p:nvPr/>
        </p:nvSpPr>
        <p:spPr>
          <a:xfrm>
            <a:off x="7539586" y="2077281"/>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Aptos" panose="02110004020202020204"/>
                <a:ea typeface="+mn-ea"/>
                <a:cs typeface="+mn-cs"/>
              </a:rPr>
              <a:t>Industry</a:t>
            </a:r>
          </a:p>
        </p:txBody>
      </p:sp>
      <p:sp>
        <p:nvSpPr>
          <p:cNvPr id="24" name="TextBox 23">
            <a:extLst>
              <a:ext uri="{FF2B5EF4-FFF2-40B4-BE49-F238E27FC236}">
                <a16:creationId xmlns:a16="http://schemas.microsoft.com/office/drawing/2014/main" id="{443EFE70-9030-347D-5636-90FB224E7D31}"/>
              </a:ext>
            </a:extLst>
          </p:cNvPr>
          <p:cNvSpPr txBox="1"/>
          <p:nvPr/>
        </p:nvSpPr>
        <p:spPr>
          <a:xfrm>
            <a:off x="9189260" y="3183714"/>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Aptos" panose="02110004020202020204"/>
                <a:ea typeface="+mn-ea"/>
                <a:cs typeface="+mn-cs"/>
              </a:rPr>
              <a:t>Tertiary</a:t>
            </a:r>
          </a:p>
        </p:txBody>
      </p:sp>
      <p:sp>
        <p:nvSpPr>
          <p:cNvPr id="25" name="TextBox 24">
            <a:extLst>
              <a:ext uri="{FF2B5EF4-FFF2-40B4-BE49-F238E27FC236}">
                <a16:creationId xmlns:a16="http://schemas.microsoft.com/office/drawing/2014/main" id="{6EDB0626-3FEB-406C-68E5-7CB0D6491B74}"/>
              </a:ext>
            </a:extLst>
          </p:cNvPr>
          <p:cNvSpPr txBox="1"/>
          <p:nvPr/>
        </p:nvSpPr>
        <p:spPr>
          <a:xfrm>
            <a:off x="9321644" y="5514503"/>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Aptos" panose="02110004020202020204"/>
                <a:ea typeface="+mn-ea"/>
                <a:cs typeface="+mn-cs"/>
              </a:rPr>
              <a:t>Community</a:t>
            </a:r>
          </a:p>
        </p:txBody>
      </p:sp>
      <p:pic>
        <p:nvPicPr>
          <p:cNvPr id="29" name="Graphic 28" descr="Group brainstorm with solid fill">
            <a:extLst>
              <a:ext uri="{FF2B5EF4-FFF2-40B4-BE49-F238E27FC236}">
                <a16:creationId xmlns:a16="http://schemas.microsoft.com/office/drawing/2014/main" id="{15F46C63-ACC3-7E1B-E830-29EF0FD498F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78230" y="542181"/>
            <a:ext cx="1440000" cy="1440000"/>
          </a:xfrm>
          <a:prstGeom prst="rect">
            <a:avLst/>
          </a:prstGeom>
        </p:spPr>
      </p:pic>
      <p:sp>
        <p:nvSpPr>
          <p:cNvPr id="30" name="TextBox 29">
            <a:extLst>
              <a:ext uri="{FF2B5EF4-FFF2-40B4-BE49-F238E27FC236}">
                <a16:creationId xmlns:a16="http://schemas.microsoft.com/office/drawing/2014/main" id="{DC971C18-ADDB-4B65-AF3E-E3C28ACC4585}"/>
              </a:ext>
            </a:extLst>
          </p:cNvPr>
          <p:cNvSpPr txBox="1"/>
          <p:nvPr/>
        </p:nvSpPr>
        <p:spPr>
          <a:xfrm>
            <a:off x="2004185" y="1929197"/>
            <a:ext cx="2543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a:solidFill>
                  <a:prstClr val="black"/>
                </a:solidFill>
                <a:latin typeface="Aptos" panose="02110004020202020204"/>
              </a:rPr>
              <a:t>Lead Practitioners</a:t>
            </a:r>
            <a:endParaRPr kumimoji="0" lang="en-AU" sz="1800" b="1"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924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839324" y="5439562"/>
            <a:ext cx="2389874" cy="1418438"/>
            <a:chOff x="9839324" y="5439562"/>
            <a:chExt cx="2389874" cy="1418438"/>
          </a:xfrm>
        </p:grpSpPr>
        <p:pic>
          <p:nvPicPr>
            <p:cNvPr id="12" name="Picture 11" descr="A white background with words&#10;&#10;AI-generated content may be incorrect.">
              <a:extLst>
                <a:ext uri="{FF2B5EF4-FFF2-40B4-BE49-F238E27FC236}">
                  <a16:creationId xmlns:a16="http://schemas.microsoft.com/office/drawing/2014/main" id="{77AD9CFD-0453-B94D-02D4-C4286FCA6D97}"/>
                </a:ext>
              </a:extLst>
            </p:cNvPr>
            <p:cNvPicPr>
              <a:picLocks noChangeAspect="1"/>
            </p:cNvPicPr>
            <p:nvPr/>
          </p:nvPicPr>
          <p:blipFill rotWithShape="1">
            <a:blip r:embed="rId3"/>
            <a:srcRect l="15113" t="25217" r="2417" b="2264"/>
            <a:stretch/>
          </p:blipFill>
          <p:spPr>
            <a:xfrm>
              <a:off x="9839324" y="5439562"/>
              <a:ext cx="2352675" cy="1418438"/>
            </a:xfrm>
            <a:prstGeom prst="rect">
              <a:avLst/>
            </a:prstGeom>
          </p:spPr>
        </p:pic>
        <p:sp>
          <p:nvSpPr>
            <p:cNvPr id="14" name="Rectangle 13"/>
            <p:cNvSpPr/>
            <p:nvPr/>
          </p:nvSpPr>
          <p:spPr>
            <a:xfrm>
              <a:off x="11016000" y="6436800"/>
              <a:ext cx="1101600" cy="358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30791" y="6364008"/>
              <a:ext cx="1098407" cy="430887"/>
            </a:xfrm>
            <a:prstGeom prst="rect">
              <a:avLst/>
            </a:prstGeom>
            <a:noFill/>
          </p:spPr>
          <p:txBody>
            <a:bodyPr wrap="square" rtlCol="0">
              <a:spAutoFit/>
            </a:bodyPr>
            <a:lstStyle/>
            <a:p>
              <a:r>
                <a:rPr lang="en-US" sz="2200" b="1">
                  <a:solidFill>
                    <a:srgbClr val="9A3366"/>
                  </a:solidFill>
                  <a:latin typeface="Roboto Black" charset="0"/>
                  <a:ea typeface="Roboto Black" charset="0"/>
                  <a:cs typeface="Roboto Black" charset="0"/>
                </a:rPr>
                <a:t>Thrive.</a:t>
              </a:r>
            </a:p>
          </p:txBody>
        </p:sp>
      </p:grpSp>
      <p:sp>
        <p:nvSpPr>
          <p:cNvPr id="70" name="TextBox 69"/>
          <p:cNvSpPr txBox="1"/>
          <p:nvPr/>
        </p:nvSpPr>
        <p:spPr>
          <a:xfrm>
            <a:off x="8049450" y="2869981"/>
            <a:ext cx="1842384" cy="1092607"/>
          </a:xfrm>
          <a:prstGeom prst="rect">
            <a:avLst/>
          </a:prstGeom>
          <a:noFill/>
        </p:spPr>
        <p:txBody>
          <a:bodyPr wrap="square" rtlCol="0">
            <a:spAutoFit/>
          </a:bodyPr>
          <a:lstStyle/>
          <a:p>
            <a:pPr marL="0" lvl="1" algn="ctr">
              <a:lnSpc>
                <a:spcPts val="1400"/>
              </a:lnSpc>
              <a:spcBef>
                <a:spcPts val="800"/>
              </a:spcBef>
            </a:pPr>
            <a:r>
              <a:rPr lang="en-US" sz="1200" dirty="0">
                <a:latin typeface="Roboto Medium" panose="02000000000000000000" pitchFamily="2" charset="0"/>
                <a:ea typeface="Roboto Medium" panose="02000000000000000000" pitchFamily="2" charset="0"/>
                <a:cs typeface="Roboto Light" charset="0"/>
              </a:rPr>
              <a:t>Brings it all together</a:t>
            </a:r>
          </a:p>
          <a:p>
            <a:pPr marL="0" lvl="1" algn="ctr">
              <a:lnSpc>
                <a:spcPts val="1400"/>
              </a:lnSpc>
              <a:spcBef>
                <a:spcPts val="800"/>
              </a:spcBef>
            </a:pPr>
            <a:r>
              <a:rPr lang="en-US" sz="1200" dirty="0">
                <a:latin typeface="Roboto Light" charset="0"/>
                <a:ea typeface="Roboto Light" charset="0"/>
                <a:cs typeface="Roboto Light" charset="0"/>
              </a:rPr>
              <a:t>A structured document that consolidates insights from the vision, blueprint and prototypes</a:t>
            </a:r>
          </a:p>
        </p:txBody>
      </p:sp>
      <p:pic>
        <p:nvPicPr>
          <p:cNvPr id="11" name="Picture 10">
            <a:extLst>
              <a:ext uri="{FF2B5EF4-FFF2-40B4-BE49-F238E27FC236}">
                <a16:creationId xmlns:a16="http://schemas.microsoft.com/office/drawing/2014/main" id="{AC5CCDD8-EFC9-817E-28F5-3AAB36D3D9E6}"/>
              </a:ext>
            </a:extLst>
          </p:cNvPr>
          <p:cNvPicPr>
            <a:picLocks noChangeAspect="1"/>
          </p:cNvPicPr>
          <p:nvPr/>
        </p:nvPicPr>
        <p:blipFill>
          <a:blip r:embed="rId4"/>
          <a:stretch>
            <a:fillRect/>
          </a:stretch>
        </p:blipFill>
        <p:spPr>
          <a:xfrm>
            <a:off x="248189" y="5432846"/>
            <a:ext cx="3104612" cy="1245165"/>
          </a:xfrm>
          <a:prstGeom prst="rect">
            <a:avLst/>
          </a:prstGeom>
        </p:spPr>
      </p:pic>
      <p:sp>
        <p:nvSpPr>
          <p:cNvPr id="37" name="Subtitle 2">
            <a:extLst>
              <a:ext uri="{FF2B5EF4-FFF2-40B4-BE49-F238E27FC236}">
                <a16:creationId xmlns:a16="http://schemas.microsoft.com/office/drawing/2014/main" id="{20086A3C-B01D-9C68-193C-3A1FE59ED690}"/>
              </a:ext>
            </a:extLst>
          </p:cNvPr>
          <p:cNvSpPr txBox="1">
            <a:spLocks/>
          </p:cNvSpPr>
          <p:nvPr/>
        </p:nvSpPr>
        <p:spPr>
          <a:xfrm>
            <a:off x="541992" y="2301487"/>
            <a:ext cx="1944058" cy="927488"/>
          </a:xfrm>
          <a:prstGeom prst="rect">
            <a:avLst/>
          </a:prstGeom>
        </p:spPr>
        <p:txBody>
          <a:bodyPr vert="horz" lIns="0" tIns="0" rIns="0" bIns="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a:latin typeface="Roboto Light" charset="0"/>
                <a:ea typeface="Roboto Light" charset="0"/>
                <a:cs typeface="Roboto Light" charset="0"/>
              </a:rPr>
              <a:t>The SACE and Subject Renewal Groups (SRGs) are </a:t>
            </a:r>
            <a:r>
              <a:rPr lang="en-US" sz="2200">
                <a:solidFill>
                  <a:srgbClr val="000000"/>
                </a:solidFill>
                <a:latin typeface="Roboto Light" charset="0"/>
                <a:ea typeface="Roboto Light" charset="0"/>
              </a:rPr>
              <a:t>designing</a:t>
            </a:r>
            <a:r>
              <a:rPr lang="en-US" sz="2400">
                <a:latin typeface="Roboto Light" charset="0"/>
                <a:ea typeface="Roboto Light" charset="0"/>
                <a:cs typeface="Roboto Light" charset="0"/>
              </a:rPr>
              <a:t> the following artefacts</a:t>
            </a:r>
            <a:endParaRPr lang="en-GB" sz="2400">
              <a:latin typeface="Roboto Light" charset="0"/>
              <a:ea typeface="Roboto Light" charset="0"/>
              <a:cs typeface="Roboto Light" charset="0"/>
            </a:endParaRPr>
          </a:p>
        </p:txBody>
      </p:sp>
      <p:sp>
        <p:nvSpPr>
          <p:cNvPr id="50" name="Subtitle 2">
            <a:extLst>
              <a:ext uri="{FF2B5EF4-FFF2-40B4-BE49-F238E27FC236}">
                <a16:creationId xmlns:a16="http://schemas.microsoft.com/office/drawing/2014/main" id="{20086A3C-B01D-9C68-193C-3A1FE59ED690}"/>
              </a:ext>
            </a:extLst>
          </p:cNvPr>
          <p:cNvSpPr txBox="1">
            <a:spLocks/>
          </p:cNvSpPr>
          <p:nvPr/>
        </p:nvSpPr>
        <p:spPr>
          <a:xfrm>
            <a:off x="2979882" y="2320756"/>
            <a:ext cx="1686608" cy="53834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9A3366"/>
                </a:solidFill>
                <a:latin typeface="Roboto" charset="0"/>
                <a:ea typeface="Roboto" charset="0"/>
                <a:cs typeface="Roboto" charset="0"/>
              </a:rPr>
              <a:t>Vision </a:t>
            </a:r>
            <a:br>
              <a:rPr lang="en-US" sz="1800" b="1">
                <a:solidFill>
                  <a:srgbClr val="9A3366"/>
                </a:solidFill>
                <a:latin typeface="Roboto" charset="0"/>
                <a:ea typeface="Roboto" charset="0"/>
                <a:cs typeface="Roboto" charset="0"/>
              </a:rPr>
            </a:br>
            <a:r>
              <a:rPr lang="en-US" sz="1800" b="1">
                <a:solidFill>
                  <a:srgbClr val="9A3366"/>
                </a:solidFill>
                <a:latin typeface="Roboto" charset="0"/>
                <a:ea typeface="Roboto" charset="0"/>
                <a:cs typeface="Roboto" charset="0"/>
              </a:rPr>
              <a:t>Statement</a:t>
            </a:r>
            <a:endParaRPr lang="en-GB" sz="1800" b="1">
              <a:solidFill>
                <a:srgbClr val="9A3366"/>
              </a:solidFill>
              <a:latin typeface="Roboto" charset="0"/>
              <a:ea typeface="Roboto" charset="0"/>
              <a:cs typeface="Roboto" charset="0"/>
            </a:endParaRPr>
          </a:p>
        </p:txBody>
      </p:sp>
      <p:sp>
        <p:nvSpPr>
          <p:cNvPr id="51" name="Subtitle 2">
            <a:extLst>
              <a:ext uri="{FF2B5EF4-FFF2-40B4-BE49-F238E27FC236}">
                <a16:creationId xmlns:a16="http://schemas.microsoft.com/office/drawing/2014/main" id="{20086A3C-B01D-9C68-193C-3A1FE59ED690}"/>
              </a:ext>
            </a:extLst>
          </p:cNvPr>
          <p:cNvSpPr txBox="1">
            <a:spLocks/>
          </p:cNvSpPr>
          <p:nvPr/>
        </p:nvSpPr>
        <p:spPr>
          <a:xfrm>
            <a:off x="4666491" y="2320756"/>
            <a:ext cx="1697998" cy="59931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9A3366"/>
                </a:solidFill>
                <a:latin typeface="Roboto" charset="0"/>
                <a:ea typeface="Roboto" charset="0"/>
                <a:cs typeface="Roboto" charset="0"/>
              </a:rPr>
              <a:t>Subject </a:t>
            </a:r>
            <a:br>
              <a:rPr lang="en-US" sz="1800" b="1">
                <a:solidFill>
                  <a:srgbClr val="9A3366"/>
                </a:solidFill>
                <a:latin typeface="Roboto" charset="0"/>
                <a:ea typeface="Roboto" charset="0"/>
                <a:cs typeface="Roboto" charset="0"/>
              </a:rPr>
            </a:br>
            <a:r>
              <a:rPr lang="en-US" sz="1800" b="1">
                <a:solidFill>
                  <a:srgbClr val="9A3366"/>
                </a:solidFill>
                <a:latin typeface="Roboto" charset="0"/>
                <a:ea typeface="Roboto" charset="0"/>
                <a:cs typeface="Roboto" charset="0"/>
              </a:rPr>
              <a:t>Blueprint</a:t>
            </a:r>
            <a:endParaRPr lang="en-GB" sz="1800" b="1">
              <a:solidFill>
                <a:srgbClr val="9A3366"/>
              </a:solidFill>
              <a:latin typeface="Roboto" charset="0"/>
              <a:ea typeface="Roboto" charset="0"/>
              <a:cs typeface="Roboto" charset="0"/>
            </a:endParaRPr>
          </a:p>
        </p:txBody>
      </p:sp>
      <p:sp>
        <p:nvSpPr>
          <p:cNvPr id="52" name="Subtitle 2">
            <a:extLst>
              <a:ext uri="{FF2B5EF4-FFF2-40B4-BE49-F238E27FC236}">
                <a16:creationId xmlns:a16="http://schemas.microsoft.com/office/drawing/2014/main" id="{20086A3C-B01D-9C68-193C-3A1FE59ED690}"/>
              </a:ext>
            </a:extLst>
          </p:cNvPr>
          <p:cNvSpPr txBox="1">
            <a:spLocks/>
          </p:cNvSpPr>
          <p:nvPr/>
        </p:nvSpPr>
        <p:spPr>
          <a:xfrm>
            <a:off x="6364487" y="2320756"/>
            <a:ext cx="1723641" cy="68958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9A3366"/>
                </a:solidFill>
                <a:latin typeface="Roboto" charset="0"/>
                <a:ea typeface="Roboto" charset="0"/>
                <a:cs typeface="Roboto" charset="0"/>
              </a:rPr>
              <a:t>Subject </a:t>
            </a:r>
            <a:br>
              <a:rPr lang="en-US" sz="1800" b="1">
                <a:solidFill>
                  <a:srgbClr val="9A3366"/>
                </a:solidFill>
                <a:latin typeface="Roboto" charset="0"/>
                <a:ea typeface="Roboto" charset="0"/>
                <a:cs typeface="Roboto" charset="0"/>
              </a:rPr>
            </a:br>
            <a:r>
              <a:rPr lang="en-US" sz="1800" b="1">
                <a:solidFill>
                  <a:srgbClr val="9A3366"/>
                </a:solidFill>
                <a:latin typeface="Roboto" charset="0"/>
                <a:ea typeface="Roboto" charset="0"/>
                <a:cs typeface="Roboto" charset="0"/>
              </a:rPr>
              <a:t>Prototype</a:t>
            </a:r>
            <a:endParaRPr lang="en-GB" sz="1800" b="1">
              <a:solidFill>
                <a:srgbClr val="9A3366"/>
              </a:solidFill>
              <a:latin typeface="Roboto" charset="0"/>
              <a:ea typeface="Roboto" charset="0"/>
              <a:cs typeface="Roboto" charset="0"/>
            </a:endParaRPr>
          </a:p>
        </p:txBody>
      </p:sp>
      <p:sp>
        <p:nvSpPr>
          <p:cNvPr id="53" name="Subtitle 2">
            <a:extLst>
              <a:ext uri="{FF2B5EF4-FFF2-40B4-BE49-F238E27FC236}">
                <a16:creationId xmlns:a16="http://schemas.microsoft.com/office/drawing/2014/main" id="{20086A3C-B01D-9C68-193C-3A1FE59ED690}"/>
              </a:ext>
            </a:extLst>
          </p:cNvPr>
          <p:cNvSpPr txBox="1">
            <a:spLocks/>
          </p:cNvSpPr>
          <p:nvPr/>
        </p:nvSpPr>
        <p:spPr>
          <a:xfrm>
            <a:off x="8088128" y="2320756"/>
            <a:ext cx="1660340" cy="66304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9A3366"/>
                </a:solidFill>
                <a:latin typeface="Roboto" charset="0"/>
                <a:ea typeface="Roboto" charset="0"/>
                <a:cs typeface="Roboto" charset="0"/>
              </a:rPr>
              <a:t>Subject </a:t>
            </a:r>
            <a:br>
              <a:rPr lang="en-US" sz="1800" b="1">
                <a:solidFill>
                  <a:srgbClr val="9A3366"/>
                </a:solidFill>
                <a:latin typeface="Roboto" charset="0"/>
                <a:ea typeface="Roboto" charset="0"/>
                <a:cs typeface="Roboto" charset="0"/>
              </a:rPr>
            </a:br>
            <a:r>
              <a:rPr lang="en-US" sz="1800" b="1">
                <a:solidFill>
                  <a:srgbClr val="9A3366"/>
                </a:solidFill>
                <a:latin typeface="Roboto" charset="0"/>
                <a:ea typeface="Roboto" charset="0"/>
                <a:cs typeface="Roboto" charset="0"/>
              </a:rPr>
              <a:t>Design Map</a:t>
            </a:r>
            <a:endParaRPr lang="en-GB" sz="1800" b="1">
              <a:solidFill>
                <a:srgbClr val="9A3366"/>
              </a:solidFill>
              <a:latin typeface="Roboto" charset="0"/>
              <a:ea typeface="Roboto" charset="0"/>
              <a:cs typeface="Roboto" charset="0"/>
            </a:endParaRPr>
          </a:p>
        </p:txBody>
      </p:sp>
      <p:cxnSp>
        <p:nvCxnSpPr>
          <p:cNvPr id="41" name="Straight Connector 40">
            <a:extLst>
              <a:ext uri="{FF2B5EF4-FFF2-40B4-BE49-F238E27FC236}">
                <a16:creationId xmlns:a16="http://schemas.microsoft.com/office/drawing/2014/main" id="{60AAB5FF-23B6-65F8-DD06-A1527FAA78D6}"/>
              </a:ext>
            </a:extLst>
          </p:cNvPr>
          <p:cNvCxnSpPr>
            <a:cxnSpLocks/>
          </p:cNvCxnSpPr>
          <p:nvPr/>
        </p:nvCxnSpPr>
        <p:spPr>
          <a:xfrm>
            <a:off x="2979882" y="1613383"/>
            <a:ext cx="0" cy="3564000"/>
          </a:xfrm>
          <a:prstGeom prst="line">
            <a:avLst/>
          </a:prstGeom>
          <a:ln w="19050">
            <a:solidFill>
              <a:srgbClr val="9A336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AAB5FF-23B6-65F8-DD06-A1527FAA78D6}"/>
              </a:ext>
            </a:extLst>
          </p:cNvPr>
          <p:cNvCxnSpPr>
            <a:cxnSpLocks/>
          </p:cNvCxnSpPr>
          <p:nvPr/>
        </p:nvCxnSpPr>
        <p:spPr>
          <a:xfrm>
            <a:off x="9849385" y="1613383"/>
            <a:ext cx="0" cy="3564000"/>
          </a:xfrm>
          <a:prstGeom prst="line">
            <a:avLst/>
          </a:prstGeom>
          <a:ln w="19050">
            <a:solidFill>
              <a:srgbClr val="9A336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0AAB5FF-23B6-65F8-DD06-A1527FAA78D6}"/>
              </a:ext>
            </a:extLst>
          </p:cNvPr>
          <p:cNvCxnSpPr>
            <a:cxnSpLocks/>
          </p:cNvCxnSpPr>
          <p:nvPr/>
        </p:nvCxnSpPr>
        <p:spPr>
          <a:xfrm>
            <a:off x="6364488" y="1613383"/>
            <a:ext cx="0" cy="3564000"/>
          </a:xfrm>
          <a:prstGeom prst="line">
            <a:avLst/>
          </a:prstGeom>
          <a:ln w="19050">
            <a:solidFill>
              <a:srgbClr val="9A336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0AAB5FF-23B6-65F8-DD06-A1527FAA78D6}"/>
              </a:ext>
            </a:extLst>
          </p:cNvPr>
          <p:cNvCxnSpPr>
            <a:cxnSpLocks/>
          </p:cNvCxnSpPr>
          <p:nvPr/>
        </p:nvCxnSpPr>
        <p:spPr>
          <a:xfrm>
            <a:off x="4666490" y="1613383"/>
            <a:ext cx="0" cy="3564000"/>
          </a:xfrm>
          <a:prstGeom prst="line">
            <a:avLst/>
          </a:prstGeom>
          <a:ln w="19050">
            <a:solidFill>
              <a:srgbClr val="9A336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0AAB5FF-23B6-65F8-DD06-A1527FAA78D6}"/>
              </a:ext>
            </a:extLst>
          </p:cNvPr>
          <p:cNvCxnSpPr>
            <a:cxnSpLocks/>
          </p:cNvCxnSpPr>
          <p:nvPr/>
        </p:nvCxnSpPr>
        <p:spPr>
          <a:xfrm>
            <a:off x="8088128" y="1613383"/>
            <a:ext cx="0" cy="3564000"/>
          </a:xfrm>
          <a:prstGeom prst="line">
            <a:avLst/>
          </a:prstGeom>
          <a:ln w="19050">
            <a:solidFill>
              <a:srgbClr val="9A33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0AAB5FF-23B6-65F8-DD06-A1527FAA78D6}"/>
              </a:ext>
            </a:extLst>
          </p:cNvPr>
          <p:cNvCxnSpPr>
            <a:cxnSpLocks/>
          </p:cNvCxnSpPr>
          <p:nvPr/>
        </p:nvCxnSpPr>
        <p:spPr>
          <a:xfrm flipH="1">
            <a:off x="11472107" y="1613383"/>
            <a:ext cx="8241" cy="3564000"/>
          </a:xfrm>
          <a:prstGeom prst="line">
            <a:avLst/>
          </a:prstGeom>
          <a:ln w="19050">
            <a:solidFill>
              <a:srgbClr val="9A3366"/>
            </a:solidFill>
          </a:ln>
        </p:spPr>
        <p:style>
          <a:lnRef idx="1">
            <a:schemeClr val="accent1"/>
          </a:lnRef>
          <a:fillRef idx="0">
            <a:schemeClr val="accent1"/>
          </a:fillRef>
          <a:effectRef idx="0">
            <a:schemeClr val="accent1"/>
          </a:effectRef>
          <a:fontRef idx="minor">
            <a:schemeClr val="tx1"/>
          </a:fontRef>
        </p:style>
      </p:cxnSp>
      <p:sp>
        <p:nvSpPr>
          <p:cNvPr id="58" name="Subtitle 2">
            <a:extLst>
              <a:ext uri="{FF2B5EF4-FFF2-40B4-BE49-F238E27FC236}">
                <a16:creationId xmlns:a16="http://schemas.microsoft.com/office/drawing/2014/main" id="{20086A3C-B01D-9C68-193C-3A1FE59ED690}"/>
              </a:ext>
            </a:extLst>
          </p:cNvPr>
          <p:cNvSpPr txBox="1">
            <a:spLocks/>
          </p:cNvSpPr>
          <p:nvPr/>
        </p:nvSpPr>
        <p:spPr>
          <a:xfrm>
            <a:off x="9811767" y="2320756"/>
            <a:ext cx="1660340" cy="64954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9A3366"/>
                </a:solidFill>
                <a:latin typeface="Roboto" charset="0"/>
                <a:ea typeface="Roboto" charset="0"/>
                <a:cs typeface="Roboto" charset="0"/>
              </a:rPr>
              <a:t>Subject </a:t>
            </a:r>
            <a:br>
              <a:rPr lang="en-US" sz="1800" b="1">
                <a:solidFill>
                  <a:srgbClr val="9A3366"/>
                </a:solidFill>
                <a:latin typeface="Roboto" charset="0"/>
                <a:ea typeface="Roboto" charset="0"/>
                <a:cs typeface="Roboto" charset="0"/>
              </a:rPr>
            </a:br>
            <a:r>
              <a:rPr lang="en-US" sz="1800" b="1">
                <a:solidFill>
                  <a:srgbClr val="9A3366"/>
                </a:solidFill>
                <a:latin typeface="Roboto" charset="0"/>
                <a:ea typeface="Roboto" charset="0"/>
                <a:cs typeface="Roboto" charset="0"/>
              </a:rPr>
              <a:t>Outline</a:t>
            </a:r>
            <a:endParaRPr lang="en-GB" sz="1800" b="1">
              <a:solidFill>
                <a:srgbClr val="9A3366"/>
              </a:solidFill>
              <a:latin typeface="Roboto" charset="0"/>
              <a:ea typeface="Roboto" charset="0"/>
              <a:cs typeface="Roboto" charset="0"/>
            </a:endParaRPr>
          </a:p>
        </p:txBody>
      </p:sp>
      <p:sp>
        <p:nvSpPr>
          <p:cNvPr id="67" name="TextBox 66"/>
          <p:cNvSpPr txBox="1"/>
          <p:nvPr/>
        </p:nvSpPr>
        <p:spPr>
          <a:xfrm>
            <a:off x="2979882" y="2869981"/>
            <a:ext cx="1686608" cy="1272143"/>
          </a:xfrm>
          <a:prstGeom prst="rect">
            <a:avLst/>
          </a:prstGeom>
          <a:noFill/>
        </p:spPr>
        <p:txBody>
          <a:bodyPr wrap="square" lIns="91440" tIns="45720" rIns="91440" bIns="45720" rtlCol="0" anchor="t">
            <a:spAutoFit/>
          </a:bodyPr>
          <a:lstStyle/>
          <a:p>
            <a:pPr marL="0" lvl="1" algn="ctr">
              <a:lnSpc>
                <a:spcPts val="1400"/>
              </a:lnSpc>
              <a:spcBef>
                <a:spcPts val="800"/>
              </a:spcBef>
            </a:pPr>
            <a:r>
              <a:rPr lang="en-US" sz="1200">
                <a:latin typeface="Roboto Light"/>
                <a:ea typeface="Roboto Medium"/>
                <a:cs typeface="Roboto Light"/>
              </a:rPr>
              <a:t>Defines the </a:t>
            </a:r>
            <a:br>
              <a:rPr lang="en-US" sz="1200" dirty="0">
                <a:latin typeface="Roboto Light"/>
                <a:ea typeface="Roboto Medium" panose="02000000000000000000" pitchFamily="2" charset="0"/>
                <a:cs typeface="Roboto Light" charset="0"/>
              </a:rPr>
            </a:br>
            <a:r>
              <a:rPr lang="en-US" sz="1200">
                <a:latin typeface="Roboto Light"/>
                <a:ea typeface="Roboto Medium"/>
                <a:cs typeface="Roboto Light"/>
              </a:rPr>
              <a:t>big picture</a:t>
            </a:r>
          </a:p>
          <a:p>
            <a:pPr marL="0" lvl="1" algn="ctr">
              <a:lnSpc>
                <a:spcPts val="1400"/>
              </a:lnSpc>
              <a:spcBef>
                <a:spcPts val="800"/>
              </a:spcBef>
            </a:pPr>
            <a:r>
              <a:rPr lang="en-US" sz="1200" dirty="0">
                <a:latin typeface="Roboto Light"/>
                <a:ea typeface="Roboto Light"/>
                <a:cs typeface="Roboto Light"/>
              </a:rPr>
              <a:t>A clear and inspiring description of what the subject aims to achieve in the future</a:t>
            </a:r>
          </a:p>
        </p:txBody>
      </p:sp>
      <p:sp>
        <p:nvSpPr>
          <p:cNvPr id="68" name="TextBox 67"/>
          <p:cNvSpPr txBox="1"/>
          <p:nvPr/>
        </p:nvSpPr>
        <p:spPr>
          <a:xfrm>
            <a:off x="4688111" y="2869981"/>
            <a:ext cx="1686608" cy="1092607"/>
          </a:xfrm>
          <a:prstGeom prst="rect">
            <a:avLst/>
          </a:prstGeom>
          <a:noFill/>
        </p:spPr>
        <p:txBody>
          <a:bodyPr wrap="square" rtlCol="0">
            <a:spAutoFit/>
          </a:bodyPr>
          <a:lstStyle/>
          <a:p>
            <a:pPr marL="0" lvl="1" algn="ctr">
              <a:lnSpc>
                <a:spcPts val="1400"/>
              </a:lnSpc>
              <a:spcBef>
                <a:spcPts val="800"/>
              </a:spcBef>
            </a:pPr>
            <a:r>
              <a:rPr lang="en-US" sz="1200">
                <a:latin typeface="Roboto Medium" panose="02000000000000000000" pitchFamily="2" charset="0"/>
                <a:ea typeface="Roboto Medium" panose="02000000000000000000" pitchFamily="2" charset="0"/>
                <a:cs typeface="Roboto Light" charset="0"/>
              </a:rPr>
              <a:t>Maps the plan</a:t>
            </a:r>
          </a:p>
          <a:p>
            <a:pPr marL="0" lvl="1" algn="ctr">
              <a:lnSpc>
                <a:spcPts val="1400"/>
              </a:lnSpc>
              <a:spcBef>
                <a:spcPts val="800"/>
              </a:spcBef>
            </a:pPr>
            <a:r>
              <a:rPr lang="en-US" sz="1200">
                <a:latin typeface="Roboto Light" charset="0"/>
                <a:ea typeface="Roboto Light" charset="0"/>
                <a:cs typeface="Roboto Light" charset="0"/>
              </a:rPr>
              <a:t>A conceptual plan </a:t>
            </a:r>
            <a:br>
              <a:rPr lang="en-US" sz="1200">
                <a:latin typeface="Roboto Light" charset="0"/>
                <a:ea typeface="Roboto Light" charset="0"/>
                <a:cs typeface="Roboto Light" charset="0"/>
              </a:rPr>
            </a:br>
            <a:r>
              <a:rPr lang="en-US" sz="1200">
                <a:latin typeface="Roboto Light" charset="0"/>
                <a:ea typeface="Roboto Light" charset="0"/>
                <a:cs typeface="Roboto Light" charset="0"/>
              </a:rPr>
              <a:t>that shows how the key drivers will come to life</a:t>
            </a:r>
          </a:p>
        </p:txBody>
      </p:sp>
      <p:sp>
        <p:nvSpPr>
          <p:cNvPr id="69" name="TextBox 68"/>
          <p:cNvSpPr txBox="1"/>
          <p:nvPr/>
        </p:nvSpPr>
        <p:spPr>
          <a:xfrm>
            <a:off x="6375878" y="2869981"/>
            <a:ext cx="1715720" cy="1272143"/>
          </a:xfrm>
          <a:prstGeom prst="rect">
            <a:avLst/>
          </a:prstGeom>
          <a:noFill/>
        </p:spPr>
        <p:txBody>
          <a:bodyPr wrap="square" rtlCol="0">
            <a:spAutoFit/>
          </a:bodyPr>
          <a:lstStyle/>
          <a:p>
            <a:pPr marL="0" lvl="1" algn="ctr">
              <a:lnSpc>
                <a:spcPts val="1400"/>
              </a:lnSpc>
              <a:spcBef>
                <a:spcPts val="800"/>
              </a:spcBef>
            </a:pPr>
            <a:r>
              <a:rPr lang="en-US" sz="1200">
                <a:latin typeface="Roboto Medium" panose="02000000000000000000" pitchFamily="2" charset="0"/>
                <a:ea typeface="Roboto Medium" panose="02000000000000000000" pitchFamily="2" charset="0"/>
                <a:cs typeface="Roboto Light" charset="0"/>
              </a:rPr>
              <a:t>Tests the ideas</a:t>
            </a:r>
          </a:p>
          <a:p>
            <a:pPr marL="0" lvl="1" algn="ctr">
              <a:lnSpc>
                <a:spcPts val="1400"/>
              </a:lnSpc>
              <a:spcBef>
                <a:spcPts val="800"/>
              </a:spcBef>
            </a:pPr>
            <a:r>
              <a:rPr lang="en-US" sz="1200">
                <a:latin typeface="Roboto Light" charset="0"/>
                <a:ea typeface="Roboto Light" charset="0"/>
                <a:cs typeface="Roboto Light" charset="0"/>
              </a:rPr>
              <a:t>A practical trial of key concepts, learning design, and assessment approaches</a:t>
            </a:r>
          </a:p>
        </p:txBody>
      </p:sp>
      <p:pic>
        <p:nvPicPr>
          <p:cNvPr id="38" name="Picture 37"/>
          <p:cNvPicPr>
            <a:picLocks noChangeAspect="1"/>
          </p:cNvPicPr>
          <p:nvPr/>
        </p:nvPicPr>
        <p:blipFill>
          <a:blip r:embed="rId5"/>
          <a:stretch>
            <a:fillRect/>
          </a:stretch>
        </p:blipFill>
        <p:spPr>
          <a:xfrm>
            <a:off x="3518078" y="1613383"/>
            <a:ext cx="677064" cy="646487"/>
          </a:xfrm>
          <a:prstGeom prst="rect">
            <a:avLst/>
          </a:prstGeom>
        </p:spPr>
      </p:pic>
      <p:pic>
        <p:nvPicPr>
          <p:cNvPr id="39" name="Picture 38"/>
          <p:cNvPicPr>
            <a:picLocks noChangeAspect="1"/>
          </p:cNvPicPr>
          <p:nvPr/>
        </p:nvPicPr>
        <p:blipFill>
          <a:blip r:embed="rId6"/>
          <a:stretch>
            <a:fillRect/>
          </a:stretch>
        </p:blipFill>
        <p:spPr>
          <a:xfrm>
            <a:off x="5227171" y="1613383"/>
            <a:ext cx="564327" cy="586900"/>
          </a:xfrm>
          <a:prstGeom prst="rect">
            <a:avLst/>
          </a:prstGeom>
        </p:spPr>
      </p:pic>
      <p:pic>
        <p:nvPicPr>
          <p:cNvPr id="40" name="Picture 39"/>
          <p:cNvPicPr>
            <a:picLocks noChangeAspect="1"/>
          </p:cNvPicPr>
          <p:nvPr/>
        </p:nvPicPr>
        <p:blipFill>
          <a:blip r:embed="rId7"/>
          <a:stretch>
            <a:fillRect/>
          </a:stretch>
        </p:blipFill>
        <p:spPr>
          <a:xfrm>
            <a:off x="6969754" y="1613383"/>
            <a:ext cx="480128" cy="534482"/>
          </a:xfrm>
          <a:prstGeom prst="rect">
            <a:avLst/>
          </a:prstGeom>
        </p:spPr>
      </p:pic>
      <p:pic>
        <p:nvPicPr>
          <p:cNvPr id="42" name="Picture 41"/>
          <p:cNvPicPr>
            <a:picLocks noChangeAspect="1"/>
          </p:cNvPicPr>
          <p:nvPr/>
        </p:nvPicPr>
        <p:blipFill>
          <a:blip r:embed="rId8"/>
          <a:stretch>
            <a:fillRect/>
          </a:stretch>
        </p:blipFill>
        <p:spPr>
          <a:xfrm>
            <a:off x="8672967" y="1613383"/>
            <a:ext cx="510168" cy="501372"/>
          </a:xfrm>
          <a:prstGeom prst="rect">
            <a:avLst/>
          </a:prstGeom>
        </p:spPr>
      </p:pic>
      <p:pic>
        <p:nvPicPr>
          <p:cNvPr id="43" name="Picture 42"/>
          <p:cNvPicPr>
            <a:picLocks noChangeAspect="1"/>
          </p:cNvPicPr>
          <p:nvPr/>
        </p:nvPicPr>
        <p:blipFill>
          <a:blip r:embed="rId9"/>
          <a:stretch>
            <a:fillRect/>
          </a:stretch>
        </p:blipFill>
        <p:spPr>
          <a:xfrm>
            <a:off x="10418959" y="1613383"/>
            <a:ext cx="423142" cy="589236"/>
          </a:xfrm>
          <a:prstGeom prst="rect">
            <a:avLst/>
          </a:prstGeom>
        </p:spPr>
      </p:pic>
      <p:sp>
        <p:nvSpPr>
          <p:cNvPr id="4" name="TextBox 3"/>
          <p:cNvSpPr txBox="1"/>
          <p:nvPr/>
        </p:nvSpPr>
        <p:spPr>
          <a:xfrm>
            <a:off x="9788430" y="2869981"/>
            <a:ext cx="1759787" cy="913070"/>
          </a:xfrm>
          <a:prstGeom prst="rect">
            <a:avLst/>
          </a:prstGeom>
          <a:noFill/>
        </p:spPr>
        <p:txBody>
          <a:bodyPr wrap="square" rtlCol="0">
            <a:spAutoFit/>
          </a:bodyPr>
          <a:lstStyle/>
          <a:p>
            <a:pPr marL="0" lvl="1" algn="ctr">
              <a:lnSpc>
                <a:spcPts val="1400"/>
              </a:lnSpc>
              <a:spcBef>
                <a:spcPts val="800"/>
              </a:spcBef>
            </a:pPr>
            <a:r>
              <a:rPr lang="en-US" sz="1200" dirty="0">
                <a:latin typeface="Roboto Medium" panose="02000000000000000000" pitchFamily="2" charset="0"/>
                <a:ea typeface="Roboto Medium" panose="02000000000000000000" pitchFamily="2" charset="0"/>
                <a:cs typeface="Roboto Light" charset="0"/>
              </a:rPr>
              <a:t>Sets the policy</a:t>
            </a:r>
          </a:p>
          <a:p>
            <a:pPr marL="0" lvl="1" algn="ctr">
              <a:lnSpc>
                <a:spcPts val="1400"/>
              </a:lnSpc>
              <a:spcBef>
                <a:spcPts val="800"/>
              </a:spcBef>
            </a:pPr>
            <a:r>
              <a:rPr lang="en-US" sz="1200" dirty="0">
                <a:latin typeface="Roboto Light" charset="0"/>
                <a:ea typeface="Roboto Light" charset="0"/>
                <a:cs typeface="Roboto Light" charset="0"/>
              </a:rPr>
              <a:t>The accredited policy document for the subject</a:t>
            </a:r>
          </a:p>
        </p:txBody>
      </p:sp>
    </p:spTree>
    <p:extLst>
      <p:ext uri="{BB962C8B-B14F-4D97-AF65-F5344CB8AC3E}">
        <p14:creationId xmlns:p14="http://schemas.microsoft.com/office/powerpoint/2010/main" val="4292207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9BC0-E58A-CB7D-E3ED-C8041BE876E3}"/>
              </a:ext>
            </a:extLst>
          </p:cNvPr>
          <p:cNvSpPr>
            <a:spLocks noGrp="1"/>
          </p:cNvSpPr>
          <p:nvPr>
            <p:ph type="title"/>
          </p:nvPr>
        </p:nvSpPr>
        <p:spPr>
          <a:solidFill>
            <a:srgbClr val="E5B5CA"/>
          </a:solidFill>
        </p:spPr>
        <p:txBody>
          <a:bodyPr anchor="ctr">
            <a:normAutofit/>
          </a:bodyPr>
          <a:lstStyle/>
          <a:p>
            <a:pPr algn="ctr"/>
            <a:r>
              <a:rPr lang="en-AU" sz="7200" b="1" dirty="0">
                <a:solidFill>
                  <a:srgbClr val="993366"/>
                </a:solidFill>
              </a:rPr>
              <a:t>Front Loaded Moderation</a:t>
            </a:r>
          </a:p>
        </p:txBody>
      </p:sp>
      <p:pic>
        <p:nvPicPr>
          <p:cNvPr id="3" name="Picture 2" descr="A black background with white text&#10;&#10;Description automatically generated">
            <a:extLst>
              <a:ext uri="{FF2B5EF4-FFF2-40B4-BE49-F238E27FC236}">
                <a16:creationId xmlns:a16="http://schemas.microsoft.com/office/drawing/2014/main" id="{C91F444C-9A55-ED71-3851-97053AF7A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4" name="Picture 3">
            <a:extLst>
              <a:ext uri="{FF2B5EF4-FFF2-40B4-BE49-F238E27FC236}">
                <a16:creationId xmlns:a16="http://schemas.microsoft.com/office/drawing/2014/main" id="{C46601A1-6EEF-07FC-084A-BE1C80C7E0DF}"/>
              </a:ext>
            </a:extLst>
          </p:cNvPr>
          <p:cNvPicPr>
            <a:picLocks noChangeAspect="1"/>
          </p:cNvPicPr>
          <p:nvPr/>
        </p:nvPicPr>
        <p:blipFill>
          <a:blip r:embed="rId4"/>
          <a:stretch>
            <a:fillRect/>
          </a:stretch>
        </p:blipFill>
        <p:spPr>
          <a:xfrm>
            <a:off x="90533" y="5091078"/>
            <a:ext cx="3562847" cy="1428949"/>
          </a:xfrm>
          <a:prstGeom prst="rect">
            <a:avLst/>
          </a:prstGeom>
        </p:spPr>
      </p:pic>
    </p:spTree>
    <p:extLst>
      <p:ext uri="{BB962C8B-B14F-4D97-AF65-F5344CB8AC3E}">
        <p14:creationId xmlns:p14="http://schemas.microsoft.com/office/powerpoint/2010/main" val="363753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7">
            <a:extLst>
              <a:ext uri="{FF2B5EF4-FFF2-40B4-BE49-F238E27FC236}">
                <a16:creationId xmlns:a16="http://schemas.microsoft.com/office/drawing/2014/main" id="{4DD2F786-04A8-C178-D0F3-F834CFF7F47A}"/>
              </a:ext>
            </a:extLst>
          </p:cNvPr>
          <p:cNvSpPr txBox="1"/>
          <p:nvPr/>
        </p:nvSpPr>
        <p:spPr>
          <a:xfrm>
            <a:off x="1" y="439777"/>
            <a:ext cx="12192000" cy="645047"/>
          </a:xfrm>
          <a:prstGeom prst="rect">
            <a:avLst/>
          </a:prstGeom>
          <a:solidFill>
            <a:srgbClr val="8A3158"/>
          </a:solidFill>
        </p:spPr>
        <p:txBody>
          <a:bodyPr vert="horz" wrap="square" lIns="0" tIns="29209" rIns="0" bIns="0" rtlCol="0" anchor="t">
            <a:spAutoFit/>
          </a:bodyPr>
          <a:lstStyle/>
          <a:p>
            <a:pPr marL="690880" algn="ctr">
              <a:lnSpc>
                <a:spcPct val="100000"/>
              </a:lnSpc>
              <a:spcBef>
                <a:spcPts val="229"/>
              </a:spcBef>
              <a:tabLst>
                <a:tab pos="3392170" algn="l"/>
                <a:tab pos="7241540" algn="l"/>
              </a:tabLst>
            </a:pPr>
            <a:r>
              <a:rPr lang="en-US" sz="4000" spc="-10" dirty="0">
                <a:solidFill>
                  <a:srgbClr val="FFFFFF"/>
                </a:solidFill>
                <a:latin typeface="Roboto Medium" panose="02000000000000000000" pitchFamily="2" charset="0"/>
                <a:ea typeface="Roboto Medium" panose="02000000000000000000" pitchFamily="2" charset="0"/>
                <a:cs typeface="Roboto-Light"/>
              </a:rPr>
              <a:t>Purposes of Moderation</a:t>
            </a:r>
            <a:endParaRPr lang="en-US" sz="4000" dirty="0">
              <a:latin typeface="Roboto Medium" panose="02000000000000000000" pitchFamily="2" charset="0"/>
              <a:ea typeface="Roboto Medium" panose="02000000000000000000" pitchFamily="2" charset="0"/>
              <a:cs typeface="Roboto-Light"/>
            </a:endParaRPr>
          </a:p>
        </p:txBody>
      </p:sp>
      <p:sp>
        <p:nvSpPr>
          <p:cNvPr id="7" name="Rectangle: Rounded Corners 6">
            <a:extLst>
              <a:ext uri="{FF2B5EF4-FFF2-40B4-BE49-F238E27FC236}">
                <a16:creationId xmlns:a16="http://schemas.microsoft.com/office/drawing/2014/main" id="{5A2D7962-EE7E-35CC-03E4-FDF6986999E0}"/>
              </a:ext>
            </a:extLst>
          </p:cNvPr>
          <p:cNvSpPr/>
          <p:nvPr/>
        </p:nvSpPr>
        <p:spPr>
          <a:xfrm>
            <a:off x="380145" y="1619447"/>
            <a:ext cx="11311846" cy="865631"/>
          </a:xfrm>
          <a:prstGeom prst="roundRect">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latin typeface="Roboto Light" panose="02000000000000000000" pitchFamily="2" charset="0"/>
                <a:ea typeface="Roboto Light" panose="02000000000000000000" pitchFamily="2" charset="0"/>
              </a:rPr>
              <a:t>Confirming teacher understanding of the standards</a:t>
            </a:r>
          </a:p>
        </p:txBody>
      </p:sp>
      <p:sp>
        <p:nvSpPr>
          <p:cNvPr id="8" name="Rectangle: Rounded Corners 7">
            <a:extLst>
              <a:ext uri="{FF2B5EF4-FFF2-40B4-BE49-F238E27FC236}">
                <a16:creationId xmlns:a16="http://schemas.microsoft.com/office/drawing/2014/main" id="{5B2CE335-B1B0-4123-7B1B-DF9A95BC4231}"/>
              </a:ext>
            </a:extLst>
          </p:cNvPr>
          <p:cNvSpPr/>
          <p:nvPr/>
        </p:nvSpPr>
        <p:spPr>
          <a:xfrm>
            <a:off x="380145" y="2659632"/>
            <a:ext cx="11311846" cy="865632"/>
          </a:xfrm>
          <a:prstGeom prst="roundRect">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solidFill>
                <a:latin typeface="Roboto Light" panose="02000000000000000000" pitchFamily="2" charset="0"/>
                <a:ea typeface="Roboto Light" panose="02000000000000000000" pitchFamily="2" charset="0"/>
              </a:rPr>
              <a:t>Ensures valid, reliable, and fair school assessment results for students by:</a:t>
            </a:r>
          </a:p>
        </p:txBody>
      </p:sp>
      <p:sp>
        <p:nvSpPr>
          <p:cNvPr id="9" name="Rectangle: Rounded Corners 8">
            <a:extLst>
              <a:ext uri="{FF2B5EF4-FFF2-40B4-BE49-F238E27FC236}">
                <a16:creationId xmlns:a16="http://schemas.microsoft.com/office/drawing/2014/main" id="{1852FFF3-87A5-81E4-0638-9CE76DB3F8FB}"/>
              </a:ext>
            </a:extLst>
          </p:cNvPr>
          <p:cNvSpPr/>
          <p:nvPr/>
        </p:nvSpPr>
        <p:spPr>
          <a:xfrm>
            <a:off x="380144" y="3699819"/>
            <a:ext cx="5595991" cy="865632"/>
          </a:xfrm>
          <a:prstGeom prst="round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Roboto Light" panose="02000000000000000000" pitchFamily="2" charset="0"/>
                <a:ea typeface="Roboto Light" panose="02000000000000000000" pitchFamily="2" charset="0"/>
              </a:rPr>
              <a:t>Ensuring that assessment decisions have been applied consistently in schools</a:t>
            </a:r>
          </a:p>
        </p:txBody>
      </p:sp>
      <p:sp>
        <p:nvSpPr>
          <p:cNvPr id="10" name="Rectangle: Rounded Corners 9">
            <a:extLst>
              <a:ext uri="{FF2B5EF4-FFF2-40B4-BE49-F238E27FC236}">
                <a16:creationId xmlns:a16="http://schemas.microsoft.com/office/drawing/2014/main" id="{19B19E2C-EE46-474E-5480-EB1B9A8E57CC}"/>
              </a:ext>
            </a:extLst>
          </p:cNvPr>
          <p:cNvSpPr/>
          <p:nvPr/>
        </p:nvSpPr>
        <p:spPr>
          <a:xfrm>
            <a:off x="6096000" y="3670117"/>
            <a:ext cx="5595991" cy="865633"/>
          </a:xfrm>
          <a:prstGeom prst="round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Roboto Light" panose="02000000000000000000" pitchFamily="2" charset="0"/>
                <a:ea typeface="Roboto Light" panose="02000000000000000000" pitchFamily="2" charset="0"/>
              </a:rPr>
              <a:t>Making sure results awarded to students across all schools are comparable</a:t>
            </a:r>
          </a:p>
        </p:txBody>
      </p:sp>
      <p:pic>
        <p:nvPicPr>
          <p:cNvPr id="2" name="Picture 1" descr="A black background with white text&#10;&#10;Description automatically generated">
            <a:extLst>
              <a:ext uri="{FF2B5EF4-FFF2-40B4-BE49-F238E27FC236}">
                <a16:creationId xmlns:a16="http://schemas.microsoft.com/office/drawing/2014/main" id="{4F8F7CCD-9887-F152-4C37-C9D82644C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3" name="Picture 2">
            <a:extLst>
              <a:ext uri="{FF2B5EF4-FFF2-40B4-BE49-F238E27FC236}">
                <a16:creationId xmlns:a16="http://schemas.microsoft.com/office/drawing/2014/main" id="{ED955A22-9065-8CDC-5E3D-CF2A38EDADEB}"/>
              </a:ext>
            </a:extLst>
          </p:cNvPr>
          <p:cNvPicPr>
            <a:picLocks noChangeAspect="1"/>
          </p:cNvPicPr>
          <p:nvPr/>
        </p:nvPicPr>
        <p:blipFill>
          <a:blip r:embed="rId4"/>
          <a:stretch>
            <a:fillRect/>
          </a:stretch>
        </p:blipFill>
        <p:spPr>
          <a:xfrm>
            <a:off x="90533" y="5091078"/>
            <a:ext cx="3562847" cy="1428949"/>
          </a:xfrm>
          <a:prstGeom prst="rect">
            <a:avLst/>
          </a:prstGeom>
        </p:spPr>
      </p:pic>
    </p:spTree>
    <p:extLst>
      <p:ext uri="{BB962C8B-B14F-4D97-AF65-F5344CB8AC3E}">
        <p14:creationId xmlns:p14="http://schemas.microsoft.com/office/powerpoint/2010/main" val="31467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7">
            <a:extLst>
              <a:ext uri="{FF2B5EF4-FFF2-40B4-BE49-F238E27FC236}">
                <a16:creationId xmlns:a16="http://schemas.microsoft.com/office/drawing/2014/main" id="{4DD2F786-04A8-C178-D0F3-F834CFF7F47A}"/>
              </a:ext>
            </a:extLst>
          </p:cNvPr>
          <p:cNvSpPr txBox="1"/>
          <p:nvPr/>
        </p:nvSpPr>
        <p:spPr>
          <a:xfrm>
            <a:off x="1" y="439777"/>
            <a:ext cx="12192000" cy="645047"/>
          </a:xfrm>
          <a:prstGeom prst="rect">
            <a:avLst/>
          </a:prstGeom>
          <a:solidFill>
            <a:srgbClr val="8A3158"/>
          </a:solidFill>
        </p:spPr>
        <p:txBody>
          <a:bodyPr vert="horz" wrap="square" lIns="0" tIns="29209" rIns="0" bIns="0" rtlCol="0" anchor="t">
            <a:spAutoFit/>
          </a:bodyPr>
          <a:lstStyle/>
          <a:p>
            <a:pPr marL="690880" marR="0" lvl="0" indent="0" algn="ctr"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000" b="0" i="0" u="none" strike="noStrike" kern="1200" cap="none" spc="-1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Roboto-Light"/>
              </a:rPr>
              <a:t>Front Loaded Moderation</a:t>
            </a:r>
            <a:endParaRPr kumimoji="0" lang="en-US" sz="40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sp>
        <p:nvSpPr>
          <p:cNvPr id="7" name="TextBox 6">
            <a:extLst>
              <a:ext uri="{FF2B5EF4-FFF2-40B4-BE49-F238E27FC236}">
                <a16:creationId xmlns:a16="http://schemas.microsoft.com/office/drawing/2014/main" id="{B75B6A61-D75C-EB79-FF7B-CC7E3917B118}"/>
              </a:ext>
            </a:extLst>
          </p:cNvPr>
          <p:cNvSpPr txBox="1"/>
          <p:nvPr/>
        </p:nvSpPr>
        <p:spPr>
          <a:xfrm>
            <a:off x="423154" y="1610840"/>
            <a:ext cx="11350750" cy="2246769"/>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3200" b="1" i="0" u="none" strike="noStrike" kern="1200" cap="none" spc="0" normalizeH="0" baseline="0" noProof="0" dirty="0">
                <a:ln>
                  <a:noFill/>
                </a:ln>
                <a:solidFill>
                  <a:prstClr val="black"/>
                </a:solidFill>
                <a:effectLst/>
                <a:uLnTx/>
                <a:uFillTx/>
                <a:latin typeface="Roboto Light"/>
                <a:ea typeface="Roboto Light"/>
                <a:cs typeface="Roboto Light"/>
              </a:rPr>
              <a:t>Two of the main purposes of moderation are:</a:t>
            </a:r>
          </a:p>
          <a:p>
            <a:pPr marL="800100" lvl="1" indent="-342900">
              <a:spcAft>
                <a:spcPts val="1200"/>
              </a:spcAft>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Roboto Light"/>
                <a:ea typeface="Roboto Light"/>
                <a:cs typeface="Roboto Light"/>
              </a:rPr>
              <a:t>to ensure consistency of grades awarded</a:t>
            </a:r>
          </a:p>
          <a:p>
            <a:pPr marL="800100" lvl="1" indent="-342900">
              <a:spcAft>
                <a:spcPts val="1200"/>
              </a:spcAft>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Roboto Light"/>
                <a:ea typeface="Roboto Light"/>
                <a:cs typeface="Roboto Light"/>
              </a:rPr>
              <a:t>to provide schools with information about how they aligned </a:t>
            </a:r>
            <a:br>
              <a:rPr kumimoji="0" lang="en-US" sz="2800" b="0" i="0" u="none" strike="noStrike" kern="1200" cap="none" spc="0" normalizeH="0" baseline="0" noProof="0" dirty="0">
                <a:ln>
                  <a:noFill/>
                </a:ln>
                <a:solidFill>
                  <a:prstClr val="black"/>
                </a:solidFill>
                <a:effectLst/>
                <a:uLnTx/>
                <a:uFillTx/>
                <a:latin typeface="Roboto Light"/>
                <a:ea typeface="Roboto Light"/>
                <a:cs typeface="Roboto Light"/>
              </a:rPr>
            </a:br>
            <a:r>
              <a:rPr kumimoji="0" lang="en-US" sz="2800" b="0" i="0" u="none" strike="noStrike" kern="1200" cap="none" spc="0" normalizeH="0" baseline="0" noProof="0" dirty="0">
                <a:ln>
                  <a:noFill/>
                </a:ln>
                <a:solidFill>
                  <a:prstClr val="black"/>
                </a:solidFill>
                <a:effectLst/>
                <a:uLnTx/>
                <a:uFillTx/>
                <a:latin typeface="Roboto Light"/>
                <a:ea typeface="Roboto Light"/>
                <a:cs typeface="Roboto Light"/>
              </a:rPr>
              <a:t>to the standard for that cycle</a:t>
            </a:r>
            <a:r>
              <a:rPr kumimoji="0" lang="en-US" sz="3200" b="0" i="0" u="none" strike="noStrike" kern="1200" cap="none" spc="0" normalizeH="0" baseline="0" noProof="0" dirty="0">
                <a:ln>
                  <a:noFill/>
                </a:ln>
                <a:solidFill>
                  <a:prstClr val="black"/>
                </a:solidFill>
                <a:effectLst/>
                <a:uLnTx/>
                <a:uFillTx/>
                <a:latin typeface="Roboto Light"/>
                <a:ea typeface="Roboto Light"/>
                <a:cs typeface="Roboto Light"/>
              </a:rPr>
              <a:t>.</a:t>
            </a:r>
          </a:p>
        </p:txBody>
      </p:sp>
      <p:sp>
        <p:nvSpPr>
          <p:cNvPr id="2" name="TextBox 1">
            <a:extLst>
              <a:ext uri="{FF2B5EF4-FFF2-40B4-BE49-F238E27FC236}">
                <a16:creationId xmlns:a16="http://schemas.microsoft.com/office/drawing/2014/main" id="{7DFB803F-A693-222F-DA17-42A786120F94}"/>
              </a:ext>
            </a:extLst>
          </p:cNvPr>
          <p:cNvSpPr txBox="1"/>
          <p:nvPr/>
        </p:nvSpPr>
        <p:spPr>
          <a:xfrm>
            <a:off x="281230" y="4468322"/>
            <a:ext cx="3154166" cy="2382128"/>
          </a:xfrm>
          <a:prstGeom prst="rect">
            <a:avLst/>
          </a:prstGeom>
          <a:solidFill>
            <a:schemeClr val="bg1"/>
          </a:solidFill>
        </p:spPr>
        <p:txBody>
          <a:bodyPr wrap="square" rtlCol="0">
            <a:spAutoFit/>
          </a:bodyPr>
          <a:lstStyle/>
          <a:p>
            <a:endParaRPr lang="en-AU"/>
          </a:p>
        </p:txBody>
      </p:sp>
      <p:sp>
        <p:nvSpPr>
          <p:cNvPr id="3" name="TextBox 2">
            <a:extLst>
              <a:ext uri="{FF2B5EF4-FFF2-40B4-BE49-F238E27FC236}">
                <a16:creationId xmlns:a16="http://schemas.microsoft.com/office/drawing/2014/main" id="{5ADB6E76-8633-D3A3-E741-580FB33926C1}"/>
              </a:ext>
            </a:extLst>
          </p:cNvPr>
          <p:cNvSpPr txBox="1"/>
          <p:nvPr/>
        </p:nvSpPr>
        <p:spPr>
          <a:xfrm>
            <a:off x="9037834" y="4262869"/>
            <a:ext cx="3154166" cy="2382128"/>
          </a:xfrm>
          <a:prstGeom prst="rect">
            <a:avLst/>
          </a:prstGeom>
          <a:solidFill>
            <a:schemeClr val="bg1"/>
          </a:solidFill>
        </p:spPr>
        <p:txBody>
          <a:bodyPr wrap="square" rtlCol="0">
            <a:spAutoFit/>
          </a:bodyPr>
          <a:lstStyle/>
          <a:p>
            <a:endParaRPr lang="en-AU"/>
          </a:p>
        </p:txBody>
      </p:sp>
      <p:sp>
        <p:nvSpPr>
          <p:cNvPr id="8" name="Rectangle: Rounded Corners 7">
            <a:extLst>
              <a:ext uri="{FF2B5EF4-FFF2-40B4-BE49-F238E27FC236}">
                <a16:creationId xmlns:a16="http://schemas.microsoft.com/office/drawing/2014/main" id="{5B2CE335-B1B0-4123-7B1B-DF9A95BC4231}"/>
              </a:ext>
            </a:extLst>
          </p:cNvPr>
          <p:cNvSpPr/>
          <p:nvPr/>
        </p:nvSpPr>
        <p:spPr>
          <a:xfrm>
            <a:off x="423154" y="4262870"/>
            <a:ext cx="11345692" cy="2369880"/>
          </a:xfrm>
          <a:prstGeom prst="round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rPr>
              <a:t>Feedback to schools about the standard is mostly a side-effect of moderation. It is only useful if teachers can see where and how the evidence in their samples align to the correct standard.</a:t>
            </a:r>
          </a:p>
        </p:txBody>
      </p:sp>
    </p:spTree>
    <p:extLst>
      <p:ext uri="{BB962C8B-B14F-4D97-AF65-F5344CB8AC3E}">
        <p14:creationId xmlns:p14="http://schemas.microsoft.com/office/powerpoint/2010/main" val="402605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7855-CF93-C7FE-8F38-59FBB4132E72}"/>
              </a:ext>
            </a:extLst>
          </p:cNvPr>
          <p:cNvSpPr>
            <a:spLocks noGrp="1"/>
          </p:cNvSpPr>
          <p:nvPr>
            <p:ph type="title"/>
          </p:nvPr>
        </p:nvSpPr>
        <p:spPr>
          <a:xfrm>
            <a:off x="838200" y="2104813"/>
            <a:ext cx="10515600" cy="1325563"/>
          </a:xfrm>
        </p:spPr>
        <p:txBody>
          <a:bodyPr>
            <a:noAutofit/>
          </a:bodyPr>
          <a:lstStyle/>
          <a:p>
            <a:pPr algn="ctr"/>
            <a:r>
              <a:rPr lang="en-AU" sz="7200" b="1" dirty="0">
                <a:solidFill>
                  <a:srgbClr val="993366"/>
                </a:solidFill>
                <a:latin typeface="Roboto" panose="02000000000000000000" pitchFamily="2" charset="0"/>
                <a:ea typeface="Roboto" panose="02000000000000000000" pitchFamily="2" charset="0"/>
                <a:cs typeface="Tahoma"/>
              </a:rPr>
              <a:t>2026 ASRT Conference</a:t>
            </a:r>
            <a:r>
              <a:rPr lang="en-AU" sz="7200" dirty="0">
                <a:solidFill>
                  <a:srgbClr val="993366"/>
                </a:solidFill>
                <a:latin typeface="Roboto"/>
                <a:ea typeface="Roboto"/>
                <a:cs typeface="Roboto"/>
              </a:rPr>
              <a:t> </a:t>
            </a:r>
            <a:br>
              <a:rPr lang="en-AU" sz="7200" dirty="0">
                <a:solidFill>
                  <a:srgbClr val="993366"/>
                </a:solidFill>
              </a:rPr>
            </a:br>
            <a:r>
              <a:rPr lang="en-AU" sz="3600" dirty="0">
                <a:solidFill>
                  <a:schemeClr val="accent5">
                    <a:lumMod val="40000"/>
                    <a:lumOff val="60000"/>
                  </a:schemeClr>
                </a:solidFill>
              </a:rPr>
              <a:t>14</a:t>
            </a:r>
            <a:r>
              <a:rPr lang="en-AU" sz="3600" baseline="30000" dirty="0">
                <a:solidFill>
                  <a:schemeClr val="accent5">
                    <a:lumMod val="40000"/>
                    <a:lumOff val="60000"/>
                  </a:schemeClr>
                </a:solidFill>
              </a:rPr>
              <a:t>th</a:t>
            </a:r>
            <a:r>
              <a:rPr lang="en-AU" sz="3600" dirty="0">
                <a:solidFill>
                  <a:schemeClr val="accent5">
                    <a:lumMod val="40000"/>
                    <a:lumOff val="60000"/>
                  </a:schemeClr>
                </a:solidFill>
              </a:rPr>
              <a:t> February 2026</a:t>
            </a:r>
            <a:endParaRPr lang="en-AU" sz="5400" dirty="0">
              <a:solidFill>
                <a:schemeClr val="accent5">
                  <a:lumMod val="40000"/>
                  <a:lumOff val="60000"/>
                </a:schemeClr>
              </a:solidFill>
            </a:endParaRPr>
          </a:p>
        </p:txBody>
      </p:sp>
      <p:pic>
        <p:nvPicPr>
          <p:cNvPr id="4" name="Picture 3" descr="A black background with white text&#10;&#10;Description automatically generated">
            <a:extLst>
              <a:ext uri="{FF2B5EF4-FFF2-40B4-BE49-F238E27FC236}">
                <a16:creationId xmlns:a16="http://schemas.microsoft.com/office/drawing/2014/main" id="{1E391E6E-C4C1-5FA6-8DE6-DCE0EE709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5" name="Picture 4">
            <a:extLst>
              <a:ext uri="{FF2B5EF4-FFF2-40B4-BE49-F238E27FC236}">
                <a16:creationId xmlns:a16="http://schemas.microsoft.com/office/drawing/2014/main" id="{6EBAE4C3-39D3-F209-2D91-6E576BC6E85C}"/>
              </a:ext>
            </a:extLst>
          </p:cNvPr>
          <p:cNvPicPr>
            <a:picLocks noChangeAspect="1"/>
          </p:cNvPicPr>
          <p:nvPr/>
        </p:nvPicPr>
        <p:blipFill>
          <a:blip r:embed="rId4"/>
          <a:stretch>
            <a:fillRect/>
          </a:stretch>
        </p:blipFill>
        <p:spPr>
          <a:xfrm>
            <a:off x="90533" y="5091078"/>
            <a:ext cx="3562847" cy="1428949"/>
          </a:xfrm>
          <a:prstGeom prst="rect">
            <a:avLst/>
          </a:prstGeom>
        </p:spPr>
      </p:pic>
    </p:spTree>
    <p:extLst>
      <p:ext uri="{BB962C8B-B14F-4D97-AF65-F5344CB8AC3E}">
        <p14:creationId xmlns:p14="http://schemas.microsoft.com/office/powerpoint/2010/main" val="19000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Preparing for FLM</a:t>
            </a:r>
          </a:p>
        </p:txBody>
      </p:sp>
      <p:sp>
        <p:nvSpPr>
          <p:cNvPr id="3" name="Content Placeholder 2">
            <a:extLst>
              <a:ext uri="{FF2B5EF4-FFF2-40B4-BE49-F238E27FC236}">
                <a16:creationId xmlns:a16="http://schemas.microsoft.com/office/drawing/2014/main" id="{75D22241-5BDD-1DD5-2F72-A7C1AD95E403}"/>
              </a:ext>
            </a:extLst>
          </p:cNvPr>
          <p:cNvSpPr>
            <a:spLocks noGrp="1"/>
          </p:cNvSpPr>
          <p:nvPr>
            <p:ph idx="1"/>
          </p:nvPr>
        </p:nvSpPr>
        <p:spPr>
          <a:xfrm>
            <a:off x="262890" y="1497330"/>
            <a:ext cx="11567160" cy="4995545"/>
          </a:xfrm>
        </p:spPr>
        <p:txBody>
          <a:bodyPr>
            <a:normAutofit fontScale="92500" lnSpcReduction="10000"/>
          </a:bodyPr>
          <a:lstStyle/>
          <a:p>
            <a:pPr marL="514350" indent="-514350">
              <a:buFont typeface="+mj-lt"/>
              <a:buAutoNum type="arabicPeriod"/>
            </a:pPr>
            <a:r>
              <a:rPr lang="en-AU" dirty="0"/>
              <a:t>Schools must participate in FLM in the semester they are resulting students</a:t>
            </a:r>
          </a:p>
          <a:p>
            <a:pPr marL="514350" indent="-514350">
              <a:buFont typeface="+mj-lt"/>
              <a:buAutoNum type="arabicPeriod"/>
            </a:pPr>
            <a:endParaRPr lang="en-AU" dirty="0"/>
          </a:p>
          <a:p>
            <a:pPr marL="514350" indent="-514350">
              <a:buFont typeface="+mj-lt"/>
              <a:buAutoNum type="arabicPeriod"/>
            </a:pPr>
            <a:r>
              <a:rPr lang="en-AU" dirty="0"/>
              <a:t>Schools nominate 1 teacher to attend FLM at the beginning of each semester</a:t>
            </a:r>
          </a:p>
          <a:p>
            <a:pPr marL="514350" indent="-514350">
              <a:buFont typeface="+mj-lt"/>
              <a:buAutoNum type="arabicPeriod"/>
            </a:pPr>
            <a:endParaRPr lang="en-AU" dirty="0"/>
          </a:p>
          <a:p>
            <a:pPr marL="514350" indent="-514350">
              <a:buFont typeface="+mj-lt"/>
              <a:buAutoNum type="arabicPeriod"/>
            </a:pPr>
            <a:r>
              <a:rPr lang="en-AU" dirty="0"/>
              <a:t>Schools are asked to submit 3 – 5 samples from different grade bands for moderation</a:t>
            </a:r>
          </a:p>
          <a:p>
            <a:pPr marL="514350" indent="-514350">
              <a:buFont typeface="+mj-lt"/>
              <a:buAutoNum type="arabicPeriod"/>
            </a:pPr>
            <a:endParaRPr lang="en-AU" dirty="0"/>
          </a:p>
          <a:p>
            <a:pPr marL="514350" indent="-514350">
              <a:buFont typeface="+mj-lt"/>
              <a:buAutoNum type="arabicPeriod"/>
            </a:pPr>
            <a:r>
              <a:rPr lang="en-AU" dirty="0"/>
              <a:t>It is expected that this work will be work in progress, so will be incomplete</a:t>
            </a:r>
          </a:p>
          <a:p>
            <a:pPr marL="514350" indent="-514350">
              <a:buFont typeface="+mj-lt"/>
              <a:buAutoNum type="arabicPeriod"/>
            </a:pPr>
            <a:endParaRPr lang="en-AU" dirty="0"/>
          </a:p>
          <a:p>
            <a:pPr marL="514350" indent="-514350">
              <a:buFont typeface="+mj-lt"/>
              <a:buAutoNum type="arabicPeriod"/>
            </a:pPr>
            <a:r>
              <a:rPr lang="en-AU" dirty="0"/>
              <a:t>It is expected that some performance standards may not have been addressed</a:t>
            </a:r>
          </a:p>
        </p:txBody>
      </p:sp>
    </p:spTree>
    <p:extLst>
      <p:ext uri="{BB962C8B-B14F-4D97-AF65-F5344CB8AC3E}">
        <p14:creationId xmlns:p14="http://schemas.microsoft.com/office/powerpoint/2010/main" val="53137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Preparing for FLM</a:t>
            </a:r>
          </a:p>
        </p:txBody>
      </p:sp>
      <p:sp>
        <p:nvSpPr>
          <p:cNvPr id="3" name="Content Placeholder 2">
            <a:extLst>
              <a:ext uri="{FF2B5EF4-FFF2-40B4-BE49-F238E27FC236}">
                <a16:creationId xmlns:a16="http://schemas.microsoft.com/office/drawing/2014/main" id="{75D22241-5BDD-1DD5-2F72-A7C1AD95E403}"/>
              </a:ext>
            </a:extLst>
          </p:cNvPr>
          <p:cNvSpPr>
            <a:spLocks noGrp="1"/>
          </p:cNvSpPr>
          <p:nvPr>
            <p:ph idx="1"/>
          </p:nvPr>
        </p:nvSpPr>
        <p:spPr>
          <a:xfrm>
            <a:off x="262890" y="1497330"/>
            <a:ext cx="11567160" cy="4995545"/>
          </a:xfrm>
        </p:spPr>
        <p:txBody>
          <a:bodyPr/>
          <a:lstStyle/>
          <a:p>
            <a:pPr marL="0" indent="0">
              <a:buNone/>
            </a:pPr>
            <a:r>
              <a:rPr lang="en-AU" b="1" dirty="0"/>
              <a:t>SACE Coordinator:</a:t>
            </a:r>
          </a:p>
          <a:p>
            <a:pPr lvl="1"/>
            <a:r>
              <a:rPr lang="en-AU" dirty="0"/>
              <a:t>Ensure that all students are enrolled in AIF</a:t>
            </a:r>
          </a:p>
          <a:p>
            <a:pPr lvl="1"/>
            <a:r>
              <a:rPr lang="en-AU" dirty="0"/>
              <a:t>All AIF classes must be linked as 1 assessment group</a:t>
            </a:r>
          </a:p>
          <a:p>
            <a:endParaRPr lang="en-AU" dirty="0"/>
          </a:p>
          <a:p>
            <a:pPr marL="0" indent="0">
              <a:buNone/>
            </a:pPr>
            <a:r>
              <a:rPr lang="en-AU" b="1" dirty="0"/>
              <a:t>Individual Teachers:</a:t>
            </a:r>
          </a:p>
          <a:p>
            <a:pPr lvl="1"/>
            <a:r>
              <a:rPr lang="en-AU" dirty="0"/>
              <a:t>Ensure that AT1 (portfolio) tasks are marked – this is a point in time assessment decision as the work is incomplete</a:t>
            </a:r>
          </a:p>
          <a:p>
            <a:pPr lvl="1"/>
            <a:r>
              <a:rPr lang="en-AU" dirty="0"/>
              <a:t>Identify which performance standards have been met for each student in the work they have completed so far</a:t>
            </a:r>
          </a:p>
          <a:p>
            <a:pPr lvl="1"/>
            <a:r>
              <a:rPr lang="en-AU" dirty="0"/>
              <a:t>Identify possible samples from each grade band represented</a:t>
            </a:r>
          </a:p>
        </p:txBody>
      </p:sp>
      <p:pic>
        <p:nvPicPr>
          <p:cNvPr id="4" name="Picture 3" descr="A black background with white text&#10;&#10;Description automatically generated">
            <a:extLst>
              <a:ext uri="{FF2B5EF4-FFF2-40B4-BE49-F238E27FC236}">
                <a16:creationId xmlns:a16="http://schemas.microsoft.com/office/drawing/2014/main" id="{8230A2FD-34D3-5527-A632-30B9CCAF6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253369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Preparing for FLM</a:t>
            </a:r>
          </a:p>
        </p:txBody>
      </p:sp>
      <p:sp>
        <p:nvSpPr>
          <p:cNvPr id="3" name="Content Placeholder 2">
            <a:extLst>
              <a:ext uri="{FF2B5EF4-FFF2-40B4-BE49-F238E27FC236}">
                <a16:creationId xmlns:a16="http://schemas.microsoft.com/office/drawing/2014/main" id="{75D22241-5BDD-1DD5-2F72-A7C1AD95E403}"/>
              </a:ext>
            </a:extLst>
          </p:cNvPr>
          <p:cNvSpPr>
            <a:spLocks noGrp="1"/>
          </p:cNvSpPr>
          <p:nvPr>
            <p:ph idx="1"/>
          </p:nvPr>
        </p:nvSpPr>
        <p:spPr>
          <a:xfrm>
            <a:off x="262890" y="1497330"/>
            <a:ext cx="11567160" cy="4995545"/>
          </a:xfrm>
        </p:spPr>
        <p:txBody>
          <a:bodyPr/>
          <a:lstStyle/>
          <a:p>
            <a:pPr marL="0" indent="0">
              <a:buNone/>
            </a:pPr>
            <a:r>
              <a:rPr lang="en-AU" b="1" dirty="0"/>
              <a:t>Subject Teachers Together:</a:t>
            </a:r>
          </a:p>
          <a:p>
            <a:pPr lvl="1"/>
            <a:r>
              <a:rPr lang="en-AU" dirty="0"/>
              <a:t>Collaborate via in-house moderation, which student samples best represent the school’s interpretation of the samples</a:t>
            </a:r>
          </a:p>
          <a:p>
            <a:pPr lvl="1"/>
            <a:r>
              <a:rPr lang="en-AU" dirty="0"/>
              <a:t>Teaches upload the agreed samples to their class moderation sheet in schools online</a:t>
            </a:r>
          </a:p>
          <a:p>
            <a:pPr lvl="1"/>
            <a:r>
              <a:rPr lang="en-AU" dirty="0"/>
              <a:t>One teacher submits moderation submission to the Principal’s Delegate on behalf of all teachers</a:t>
            </a:r>
          </a:p>
          <a:p>
            <a:pPr lvl="1"/>
            <a:endParaRPr lang="en-AU" dirty="0"/>
          </a:p>
          <a:p>
            <a:pPr marL="0" indent="0">
              <a:buNone/>
            </a:pPr>
            <a:r>
              <a:rPr lang="en-AU" b="1" dirty="0"/>
              <a:t>Principal's Delegate:</a:t>
            </a:r>
          </a:p>
          <a:p>
            <a:pPr lvl="1"/>
            <a:r>
              <a:rPr lang="en-AU" dirty="0"/>
              <a:t>Undertake a final quality assurance check </a:t>
            </a:r>
          </a:p>
          <a:p>
            <a:pPr lvl="1"/>
            <a:r>
              <a:rPr lang="en-AU" dirty="0"/>
              <a:t>Submit samples to the SACE Board in Schools Online</a:t>
            </a:r>
          </a:p>
          <a:p>
            <a:endParaRPr lang="en-AU" dirty="0"/>
          </a:p>
        </p:txBody>
      </p:sp>
      <p:pic>
        <p:nvPicPr>
          <p:cNvPr id="4" name="Picture 3" descr="A black background with white text&#10;&#10;Description automatically generated">
            <a:extLst>
              <a:ext uri="{FF2B5EF4-FFF2-40B4-BE49-F238E27FC236}">
                <a16:creationId xmlns:a16="http://schemas.microsoft.com/office/drawing/2014/main" id="{40BA3E41-578E-87AE-4D2B-F14B0FF9A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83311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Preparing for FLM</a:t>
            </a:r>
          </a:p>
        </p:txBody>
      </p:sp>
      <p:pic>
        <p:nvPicPr>
          <p:cNvPr id="5" name="Picture 4">
            <a:extLst>
              <a:ext uri="{FF2B5EF4-FFF2-40B4-BE49-F238E27FC236}">
                <a16:creationId xmlns:a16="http://schemas.microsoft.com/office/drawing/2014/main" id="{C09BF0CE-5F3E-E048-BC60-A2474E92D360}"/>
              </a:ext>
            </a:extLst>
          </p:cNvPr>
          <p:cNvPicPr>
            <a:picLocks noChangeAspect="1"/>
          </p:cNvPicPr>
          <p:nvPr/>
        </p:nvPicPr>
        <p:blipFill>
          <a:blip r:embed="rId3"/>
          <a:stretch>
            <a:fillRect/>
          </a:stretch>
        </p:blipFill>
        <p:spPr>
          <a:xfrm>
            <a:off x="1070861" y="1333239"/>
            <a:ext cx="10050278" cy="3734321"/>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EE583680-370E-13D2-6D29-F581D5FA0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7" name="Picture 6">
            <a:extLst>
              <a:ext uri="{FF2B5EF4-FFF2-40B4-BE49-F238E27FC236}">
                <a16:creationId xmlns:a16="http://schemas.microsoft.com/office/drawing/2014/main" id="{ABB2387C-A521-B34B-937A-F6590A43489C}"/>
              </a:ext>
            </a:extLst>
          </p:cNvPr>
          <p:cNvPicPr>
            <a:picLocks noChangeAspect="1"/>
          </p:cNvPicPr>
          <p:nvPr/>
        </p:nvPicPr>
        <p:blipFill>
          <a:blip r:embed="rId5"/>
          <a:stretch>
            <a:fillRect/>
          </a:stretch>
        </p:blipFill>
        <p:spPr>
          <a:xfrm>
            <a:off x="69935" y="5330159"/>
            <a:ext cx="3562847" cy="1428949"/>
          </a:xfrm>
          <a:prstGeom prst="rect">
            <a:avLst/>
          </a:prstGeom>
        </p:spPr>
      </p:pic>
    </p:spTree>
    <p:extLst>
      <p:ext uri="{BB962C8B-B14F-4D97-AF65-F5344CB8AC3E}">
        <p14:creationId xmlns:p14="http://schemas.microsoft.com/office/powerpoint/2010/main" val="392852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7FEABA-C01C-7AC2-3334-76CC662F2570}"/>
              </a:ext>
            </a:extLst>
          </p:cNvPr>
          <p:cNvPicPr>
            <a:picLocks noChangeAspect="1"/>
          </p:cNvPicPr>
          <p:nvPr/>
        </p:nvPicPr>
        <p:blipFill>
          <a:blip r:embed="rId3"/>
          <a:stretch>
            <a:fillRect/>
          </a:stretch>
        </p:blipFill>
        <p:spPr>
          <a:xfrm>
            <a:off x="350045" y="627373"/>
            <a:ext cx="5920740" cy="29797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6EF71750-C19D-7AE5-F57B-3469B4F81BE8}"/>
              </a:ext>
            </a:extLst>
          </p:cNvPr>
          <p:cNvPicPr>
            <a:picLocks noChangeAspect="1"/>
          </p:cNvPicPr>
          <p:nvPr/>
        </p:nvPicPr>
        <p:blipFill>
          <a:blip r:embed="rId4"/>
          <a:stretch>
            <a:fillRect/>
          </a:stretch>
        </p:blipFill>
        <p:spPr>
          <a:xfrm>
            <a:off x="7469506" y="483091"/>
            <a:ext cx="3840480" cy="38572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60ED019-BC7B-3CE3-B276-1C6C381B8E34}"/>
              </a:ext>
            </a:extLst>
          </p:cNvPr>
          <p:cNvSpPr txBox="1"/>
          <p:nvPr/>
        </p:nvSpPr>
        <p:spPr>
          <a:xfrm>
            <a:off x="1014414" y="3860657"/>
            <a:ext cx="3600450" cy="584775"/>
          </a:xfrm>
          <a:prstGeom prst="rect">
            <a:avLst/>
          </a:prstGeom>
          <a:noFill/>
        </p:spPr>
        <p:txBody>
          <a:bodyPr wrap="square" rtlCol="0">
            <a:spAutoFit/>
          </a:bodyPr>
          <a:lstStyle/>
          <a:p>
            <a:pPr algn="ctr"/>
            <a:r>
              <a:rPr lang="en-AU" sz="1600" i="1" dirty="0"/>
              <a:t>Stage 2 AIF Front Loaded Moderation Infographic</a:t>
            </a:r>
          </a:p>
        </p:txBody>
      </p:sp>
      <p:sp>
        <p:nvSpPr>
          <p:cNvPr id="7" name="TextBox 6">
            <a:extLst>
              <a:ext uri="{FF2B5EF4-FFF2-40B4-BE49-F238E27FC236}">
                <a16:creationId xmlns:a16="http://schemas.microsoft.com/office/drawing/2014/main" id="{F4738FA3-B324-9824-FC7A-78E127311974}"/>
              </a:ext>
            </a:extLst>
          </p:cNvPr>
          <p:cNvSpPr txBox="1"/>
          <p:nvPr/>
        </p:nvSpPr>
        <p:spPr>
          <a:xfrm>
            <a:off x="7709536" y="4557887"/>
            <a:ext cx="3600450" cy="584775"/>
          </a:xfrm>
          <a:prstGeom prst="rect">
            <a:avLst/>
          </a:prstGeom>
          <a:noFill/>
        </p:spPr>
        <p:txBody>
          <a:bodyPr wrap="square" rtlCol="0">
            <a:spAutoFit/>
          </a:bodyPr>
          <a:lstStyle/>
          <a:p>
            <a:pPr algn="ctr"/>
            <a:r>
              <a:rPr lang="en-AU" sz="1600" i="1" dirty="0"/>
              <a:t>Stage 2 AIF Instruction Guide Front Loaded Moderation</a:t>
            </a:r>
          </a:p>
        </p:txBody>
      </p:sp>
      <p:pic>
        <p:nvPicPr>
          <p:cNvPr id="8" name="Picture 7">
            <a:extLst>
              <a:ext uri="{FF2B5EF4-FFF2-40B4-BE49-F238E27FC236}">
                <a16:creationId xmlns:a16="http://schemas.microsoft.com/office/drawing/2014/main" id="{B761424C-4251-0A3A-6978-736A4336DA10}"/>
              </a:ext>
            </a:extLst>
          </p:cNvPr>
          <p:cNvPicPr>
            <a:picLocks noChangeAspect="1"/>
          </p:cNvPicPr>
          <p:nvPr/>
        </p:nvPicPr>
        <p:blipFill>
          <a:blip r:embed="rId5"/>
          <a:stretch>
            <a:fillRect/>
          </a:stretch>
        </p:blipFill>
        <p:spPr>
          <a:xfrm>
            <a:off x="69935" y="5330159"/>
            <a:ext cx="3562847" cy="1428949"/>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A9D5241E-682B-AB54-CEDF-95D208707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260097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FLM On The Day</a:t>
            </a:r>
          </a:p>
        </p:txBody>
      </p:sp>
      <p:sp>
        <p:nvSpPr>
          <p:cNvPr id="3" name="Content Placeholder 2">
            <a:extLst>
              <a:ext uri="{FF2B5EF4-FFF2-40B4-BE49-F238E27FC236}">
                <a16:creationId xmlns:a16="http://schemas.microsoft.com/office/drawing/2014/main" id="{75D22241-5BDD-1DD5-2F72-A7C1AD95E403}"/>
              </a:ext>
            </a:extLst>
          </p:cNvPr>
          <p:cNvSpPr>
            <a:spLocks noGrp="1"/>
          </p:cNvSpPr>
          <p:nvPr>
            <p:ph idx="1"/>
          </p:nvPr>
        </p:nvSpPr>
        <p:spPr>
          <a:xfrm>
            <a:off x="262890" y="1497331"/>
            <a:ext cx="6972300" cy="4995544"/>
          </a:xfrm>
        </p:spPr>
        <p:txBody>
          <a:bodyPr>
            <a:normAutofit/>
          </a:bodyPr>
          <a:lstStyle/>
          <a:p>
            <a:pPr marL="514350" indent="-514350">
              <a:buFont typeface="+mj-lt"/>
              <a:buAutoNum type="arabicPeriod"/>
            </a:pPr>
            <a:r>
              <a:rPr lang="en-AU" dirty="0"/>
              <a:t>Principles of Front Loaded Moderation</a:t>
            </a:r>
          </a:p>
          <a:p>
            <a:pPr marL="514350" indent="-514350">
              <a:buFont typeface="+mj-lt"/>
              <a:buAutoNum type="arabicPeriod"/>
            </a:pPr>
            <a:endParaRPr lang="en-AU" dirty="0"/>
          </a:p>
          <a:p>
            <a:pPr marL="514350" indent="-514350">
              <a:buFont typeface="+mj-lt"/>
              <a:buAutoNum type="arabicPeriod"/>
            </a:pPr>
            <a:r>
              <a:rPr lang="en-AU" dirty="0"/>
              <a:t>Providing Effective Feedback</a:t>
            </a:r>
          </a:p>
          <a:p>
            <a:pPr marL="514350" indent="-514350">
              <a:buFont typeface="+mj-lt"/>
              <a:buAutoNum type="arabicPeriod"/>
            </a:pPr>
            <a:endParaRPr lang="en-AU" dirty="0"/>
          </a:p>
          <a:p>
            <a:pPr marL="514350" indent="-514350">
              <a:buFont typeface="+mj-lt"/>
              <a:buAutoNum type="arabicPeriod"/>
            </a:pPr>
            <a:r>
              <a:rPr lang="en-AU" dirty="0"/>
              <a:t>Benchmarking</a:t>
            </a:r>
          </a:p>
          <a:p>
            <a:pPr marL="514350" indent="-514350">
              <a:buFont typeface="+mj-lt"/>
              <a:buAutoNum type="arabicPeriod"/>
            </a:pPr>
            <a:endParaRPr lang="en-AU" dirty="0"/>
          </a:p>
          <a:p>
            <a:pPr marL="514350" indent="-514350">
              <a:buFont typeface="+mj-lt"/>
              <a:buAutoNum type="arabicPeriod"/>
            </a:pPr>
            <a:r>
              <a:rPr lang="en-AU" dirty="0"/>
              <a:t>Schools Online Process</a:t>
            </a:r>
          </a:p>
          <a:p>
            <a:pPr marL="514350" indent="-514350">
              <a:buFont typeface="+mj-lt"/>
              <a:buAutoNum type="arabicPeriod"/>
            </a:pPr>
            <a:endParaRPr lang="en-AU" dirty="0"/>
          </a:p>
          <a:p>
            <a:pPr marL="514350" indent="-514350">
              <a:buFont typeface="+mj-lt"/>
              <a:buAutoNum type="arabicPeriod"/>
            </a:pPr>
            <a:r>
              <a:rPr lang="en-AU" dirty="0"/>
              <a:t>Moderation Occurs</a:t>
            </a:r>
          </a:p>
        </p:txBody>
      </p:sp>
      <p:pic>
        <p:nvPicPr>
          <p:cNvPr id="5" name="Graphic 4" descr="Chevron arrows with solid fill">
            <a:extLst>
              <a:ext uri="{FF2B5EF4-FFF2-40B4-BE49-F238E27FC236}">
                <a16:creationId xmlns:a16="http://schemas.microsoft.com/office/drawing/2014/main" id="{91A59964-CB3B-386B-19AA-493AA5A82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014335" y="1792605"/>
            <a:ext cx="3623310" cy="2712720"/>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78622269-A276-9AAA-D995-91CF6F9B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119431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0E1-2AAF-9DD2-94BC-1BA6E139A7DF}"/>
              </a:ext>
            </a:extLst>
          </p:cNvPr>
          <p:cNvSpPr>
            <a:spLocks noGrp="1"/>
          </p:cNvSpPr>
          <p:nvPr>
            <p:ph type="title"/>
          </p:nvPr>
        </p:nvSpPr>
        <p:spPr>
          <a:xfrm>
            <a:off x="0" y="365125"/>
            <a:ext cx="12192000" cy="698861"/>
          </a:xfrm>
          <a:solidFill>
            <a:srgbClr val="993366"/>
          </a:solidFill>
        </p:spPr>
        <p:txBody>
          <a:bodyPr/>
          <a:lstStyle/>
          <a:p>
            <a:pPr algn="ctr"/>
            <a:r>
              <a:rPr lang="en-AU" dirty="0">
                <a:solidFill>
                  <a:schemeClr val="bg1"/>
                </a:solidFill>
              </a:rPr>
              <a:t>Overview of FLM Process</a:t>
            </a:r>
          </a:p>
        </p:txBody>
      </p:sp>
      <p:pic>
        <p:nvPicPr>
          <p:cNvPr id="11" name="Graphic 10" descr="User with solid fill">
            <a:extLst>
              <a:ext uri="{FF2B5EF4-FFF2-40B4-BE49-F238E27FC236}">
                <a16:creationId xmlns:a16="http://schemas.microsoft.com/office/drawing/2014/main" id="{B3701278-2B16-2C65-DFC0-ED14FA34D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39" y="2977879"/>
            <a:ext cx="563245" cy="563245"/>
          </a:xfrm>
          <a:prstGeom prst="rect">
            <a:avLst/>
          </a:prstGeom>
        </p:spPr>
      </p:pic>
      <p:pic>
        <p:nvPicPr>
          <p:cNvPr id="12" name="Graphic 11" descr="User with solid fill">
            <a:extLst>
              <a:ext uri="{FF2B5EF4-FFF2-40B4-BE49-F238E27FC236}">
                <a16:creationId xmlns:a16="http://schemas.microsoft.com/office/drawing/2014/main" id="{B357195C-C81E-B529-B6D3-099A2D35A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39" y="1849000"/>
            <a:ext cx="563245" cy="563245"/>
          </a:xfrm>
          <a:prstGeom prst="rect">
            <a:avLst/>
          </a:prstGeom>
        </p:spPr>
      </p:pic>
      <p:pic>
        <p:nvPicPr>
          <p:cNvPr id="13" name="Graphic 12" descr="User with solid fill">
            <a:extLst>
              <a:ext uri="{FF2B5EF4-FFF2-40B4-BE49-F238E27FC236}">
                <a16:creationId xmlns:a16="http://schemas.microsoft.com/office/drawing/2014/main" id="{3D334BF6-F6B9-5EFD-A4CC-0701158CB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39" y="2413439"/>
            <a:ext cx="563245" cy="563245"/>
          </a:xfrm>
          <a:prstGeom prst="rect">
            <a:avLst/>
          </a:prstGeom>
        </p:spPr>
      </p:pic>
      <p:sp>
        <p:nvSpPr>
          <p:cNvPr id="14" name="Arrow: Right 13">
            <a:extLst>
              <a:ext uri="{FF2B5EF4-FFF2-40B4-BE49-F238E27FC236}">
                <a16:creationId xmlns:a16="http://schemas.microsoft.com/office/drawing/2014/main" id="{5287A9A1-C766-4A58-0BC1-705D0B1CE003}"/>
              </a:ext>
            </a:extLst>
          </p:cNvPr>
          <p:cNvSpPr/>
          <p:nvPr/>
        </p:nvSpPr>
        <p:spPr>
          <a:xfrm>
            <a:off x="1608977" y="2044995"/>
            <a:ext cx="563245" cy="171254"/>
          </a:xfrm>
          <a:prstGeom prst="rightArrow">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rrow: Right 16">
            <a:extLst>
              <a:ext uri="{FF2B5EF4-FFF2-40B4-BE49-F238E27FC236}">
                <a16:creationId xmlns:a16="http://schemas.microsoft.com/office/drawing/2014/main" id="{F609A2C1-A52C-D1BF-3E6E-8846E879A367}"/>
              </a:ext>
            </a:extLst>
          </p:cNvPr>
          <p:cNvSpPr/>
          <p:nvPr/>
        </p:nvSpPr>
        <p:spPr>
          <a:xfrm>
            <a:off x="4185715" y="2044995"/>
            <a:ext cx="563245" cy="171254"/>
          </a:xfrm>
          <a:prstGeom prst="rightArrow">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D1D625AF-631F-7173-10C4-D4AE7F5B5501}"/>
              </a:ext>
            </a:extLst>
          </p:cNvPr>
          <p:cNvSpPr/>
          <p:nvPr/>
        </p:nvSpPr>
        <p:spPr>
          <a:xfrm>
            <a:off x="1608976" y="2614049"/>
            <a:ext cx="3139983" cy="171255"/>
          </a:xfrm>
          <a:prstGeom prst="rightArrow">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568CDC6A-B132-B894-2BA5-6707CDC6CF35}"/>
              </a:ext>
            </a:extLst>
          </p:cNvPr>
          <p:cNvSpPr/>
          <p:nvPr/>
        </p:nvSpPr>
        <p:spPr>
          <a:xfrm>
            <a:off x="2319514" y="1826387"/>
            <a:ext cx="1718909" cy="608470"/>
          </a:xfrm>
          <a:prstGeom prst="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panose="02000000000000000000" pitchFamily="2" charset="0"/>
                <a:ea typeface="Roboto" panose="02000000000000000000" pitchFamily="2" charset="0"/>
              </a:rPr>
              <a:t>Present sample</a:t>
            </a:r>
          </a:p>
        </p:txBody>
      </p:sp>
      <p:sp>
        <p:nvSpPr>
          <p:cNvPr id="21" name="Rectangle 20">
            <a:extLst>
              <a:ext uri="{FF2B5EF4-FFF2-40B4-BE49-F238E27FC236}">
                <a16:creationId xmlns:a16="http://schemas.microsoft.com/office/drawing/2014/main" id="{63FE7821-131A-F1D3-FFFE-4B02FB8B9E12}"/>
              </a:ext>
            </a:extLst>
          </p:cNvPr>
          <p:cNvSpPr/>
          <p:nvPr/>
        </p:nvSpPr>
        <p:spPr>
          <a:xfrm>
            <a:off x="5147867" y="1820475"/>
            <a:ext cx="1718909" cy="1720649"/>
          </a:xfrm>
          <a:prstGeom prst="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panose="02000000000000000000" pitchFamily="2" charset="0"/>
                <a:ea typeface="Roboto" panose="02000000000000000000" pitchFamily="2" charset="0"/>
              </a:rPr>
              <a:t>Review sample and make a decision</a:t>
            </a:r>
          </a:p>
          <a:p>
            <a:pPr algn="ctr"/>
            <a:endParaRPr lang="en-AU" sz="800">
              <a:solidFill>
                <a:schemeClr val="tx1"/>
              </a:solidFill>
              <a:latin typeface="Roboto" panose="02000000000000000000" pitchFamily="2" charset="0"/>
              <a:ea typeface="Roboto" panose="02000000000000000000" pitchFamily="2" charset="0"/>
            </a:endParaRPr>
          </a:p>
          <a:p>
            <a:pPr algn="ctr"/>
            <a:endParaRPr lang="en-AU" sz="800">
              <a:solidFill>
                <a:schemeClr val="tx1"/>
              </a:solidFill>
              <a:latin typeface="Roboto" panose="02000000000000000000" pitchFamily="2" charset="0"/>
              <a:ea typeface="Roboto" panose="02000000000000000000" pitchFamily="2" charset="0"/>
            </a:endParaRPr>
          </a:p>
        </p:txBody>
      </p:sp>
      <p:sp>
        <p:nvSpPr>
          <p:cNvPr id="22" name="Arrow: Right 21">
            <a:extLst>
              <a:ext uri="{FF2B5EF4-FFF2-40B4-BE49-F238E27FC236}">
                <a16:creationId xmlns:a16="http://schemas.microsoft.com/office/drawing/2014/main" id="{B2FE6D0C-AAB2-3202-6E83-CE86736E1AD9}"/>
              </a:ext>
            </a:extLst>
          </p:cNvPr>
          <p:cNvSpPr/>
          <p:nvPr/>
        </p:nvSpPr>
        <p:spPr>
          <a:xfrm>
            <a:off x="1608976" y="3173873"/>
            <a:ext cx="3139983" cy="171255"/>
          </a:xfrm>
          <a:prstGeom prst="rightArrow">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2EB61745-FB52-A7D1-36FB-50B97E76C56F}"/>
              </a:ext>
            </a:extLst>
          </p:cNvPr>
          <p:cNvSpPr/>
          <p:nvPr/>
        </p:nvSpPr>
        <p:spPr>
          <a:xfrm>
            <a:off x="9134559" y="2483804"/>
            <a:ext cx="1718909" cy="985760"/>
          </a:xfrm>
          <a:prstGeom prst="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panose="02000000000000000000" pitchFamily="2" charset="0"/>
                <a:ea typeface="Roboto" panose="02000000000000000000" pitchFamily="2" charset="0"/>
              </a:rPr>
              <a:t>Enter details for the sample</a:t>
            </a:r>
          </a:p>
        </p:txBody>
      </p:sp>
      <p:sp>
        <p:nvSpPr>
          <p:cNvPr id="27" name="Rectangle 26">
            <a:extLst>
              <a:ext uri="{FF2B5EF4-FFF2-40B4-BE49-F238E27FC236}">
                <a16:creationId xmlns:a16="http://schemas.microsoft.com/office/drawing/2014/main" id="{F60B33AB-7981-E6E6-C71F-64F46D76CE78}"/>
              </a:ext>
            </a:extLst>
          </p:cNvPr>
          <p:cNvSpPr/>
          <p:nvPr/>
        </p:nvSpPr>
        <p:spPr>
          <a:xfrm>
            <a:off x="838200" y="4477966"/>
            <a:ext cx="2668043" cy="807303"/>
          </a:xfrm>
          <a:prstGeom prst="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panose="02000000000000000000" pitchFamily="2" charset="0"/>
                <a:ea typeface="Roboto" panose="02000000000000000000" pitchFamily="2" charset="0"/>
              </a:rPr>
              <a:t>Hand up and call over a supervisor</a:t>
            </a:r>
          </a:p>
        </p:txBody>
      </p:sp>
      <p:pic>
        <p:nvPicPr>
          <p:cNvPr id="32" name="Graphic 31" descr="User with solid fill">
            <a:extLst>
              <a:ext uri="{FF2B5EF4-FFF2-40B4-BE49-F238E27FC236}">
                <a16:creationId xmlns:a16="http://schemas.microsoft.com/office/drawing/2014/main" id="{9AC93777-CF99-5EE2-68FD-F59800D2F6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7344" y="5020688"/>
            <a:ext cx="563245" cy="563245"/>
          </a:xfrm>
          <a:prstGeom prst="rect">
            <a:avLst/>
          </a:prstGeom>
        </p:spPr>
      </p:pic>
      <p:sp>
        <p:nvSpPr>
          <p:cNvPr id="34" name="Rectangle 33">
            <a:extLst>
              <a:ext uri="{FF2B5EF4-FFF2-40B4-BE49-F238E27FC236}">
                <a16:creationId xmlns:a16="http://schemas.microsoft.com/office/drawing/2014/main" id="{754D2AFC-9F68-898E-1D69-232A3E9FCDCB}"/>
              </a:ext>
            </a:extLst>
          </p:cNvPr>
          <p:cNvSpPr/>
          <p:nvPr/>
        </p:nvSpPr>
        <p:spPr>
          <a:xfrm>
            <a:off x="4438110" y="4577382"/>
            <a:ext cx="1718909" cy="608470"/>
          </a:xfrm>
          <a:prstGeom prst="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panose="02000000000000000000" pitchFamily="2" charset="0"/>
                <a:ea typeface="Roboto" panose="02000000000000000000" pitchFamily="2" charset="0"/>
              </a:rPr>
              <a:t>Discuss sample</a:t>
            </a:r>
          </a:p>
        </p:txBody>
      </p:sp>
      <p:sp>
        <p:nvSpPr>
          <p:cNvPr id="36" name="Rectangle 35">
            <a:extLst>
              <a:ext uri="{FF2B5EF4-FFF2-40B4-BE49-F238E27FC236}">
                <a16:creationId xmlns:a16="http://schemas.microsoft.com/office/drawing/2014/main" id="{47D9A01F-00CA-88A3-5DA7-EADD49D0674D}"/>
              </a:ext>
            </a:extLst>
          </p:cNvPr>
          <p:cNvSpPr/>
          <p:nvPr/>
        </p:nvSpPr>
        <p:spPr>
          <a:xfrm>
            <a:off x="7088885" y="4577382"/>
            <a:ext cx="1718909" cy="608470"/>
          </a:xfrm>
          <a:prstGeom prst="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panose="02000000000000000000" pitchFamily="2" charset="0"/>
                <a:ea typeface="Roboto" panose="02000000000000000000" pitchFamily="2" charset="0"/>
              </a:rPr>
              <a:t>Resolve decision</a:t>
            </a:r>
          </a:p>
        </p:txBody>
      </p:sp>
      <p:sp>
        <p:nvSpPr>
          <p:cNvPr id="39" name="Rectangle 38">
            <a:extLst>
              <a:ext uri="{FF2B5EF4-FFF2-40B4-BE49-F238E27FC236}">
                <a16:creationId xmlns:a16="http://schemas.microsoft.com/office/drawing/2014/main" id="{6CB4B560-A8F6-5A9F-2F88-07DE9B8C788B}"/>
              </a:ext>
            </a:extLst>
          </p:cNvPr>
          <p:cNvSpPr/>
          <p:nvPr/>
        </p:nvSpPr>
        <p:spPr>
          <a:xfrm>
            <a:off x="9134559" y="1827061"/>
            <a:ext cx="1718909" cy="608470"/>
          </a:xfrm>
          <a:prstGeom prst="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Roboto" panose="02000000000000000000" pitchFamily="2" charset="0"/>
                <a:ea typeface="Roboto" panose="02000000000000000000" pitchFamily="2" charset="0"/>
              </a:rPr>
              <a:t>Enter comments</a:t>
            </a:r>
          </a:p>
        </p:txBody>
      </p:sp>
      <p:sp>
        <p:nvSpPr>
          <p:cNvPr id="3" name="Rectangle: Rounded Corners 2">
            <a:extLst>
              <a:ext uri="{FF2B5EF4-FFF2-40B4-BE49-F238E27FC236}">
                <a16:creationId xmlns:a16="http://schemas.microsoft.com/office/drawing/2014/main" id="{AF5BF92E-517E-6393-BC8F-0502BC46DFD8}"/>
              </a:ext>
            </a:extLst>
          </p:cNvPr>
          <p:cNvSpPr/>
          <p:nvPr/>
        </p:nvSpPr>
        <p:spPr>
          <a:xfrm>
            <a:off x="5711112" y="3078259"/>
            <a:ext cx="1637762" cy="608470"/>
          </a:xfrm>
          <a:prstGeom prst="roundRect">
            <a:avLst/>
          </a:prstGeom>
          <a:solidFill>
            <a:srgbClr val="993366"/>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bg1"/>
                </a:solidFill>
                <a:latin typeface="Roboto" panose="02000000000000000000" pitchFamily="2" charset="0"/>
                <a:ea typeface="Roboto" panose="02000000000000000000" pitchFamily="2" charset="0"/>
              </a:rPr>
              <a:t>Can you confirm?</a:t>
            </a:r>
          </a:p>
        </p:txBody>
      </p:sp>
      <p:grpSp>
        <p:nvGrpSpPr>
          <p:cNvPr id="20" name="Group 19">
            <a:extLst>
              <a:ext uri="{FF2B5EF4-FFF2-40B4-BE49-F238E27FC236}">
                <a16:creationId xmlns:a16="http://schemas.microsoft.com/office/drawing/2014/main" id="{9C6F798D-17C9-4CB3-3260-44318C0F4D0D}"/>
              </a:ext>
            </a:extLst>
          </p:cNvPr>
          <p:cNvGrpSpPr/>
          <p:nvPr/>
        </p:nvGrpSpPr>
        <p:grpSpPr>
          <a:xfrm>
            <a:off x="1890599" y="3817248"/>
            <a:ext cx="4298491" cy="574792"/>
            <a:chOff x="1976230" y="3367088"/>
            <a:chExt cx="4298491" cy="574792"/>
          </a:xfrm>
        </p:grpSpPr>
        <p:sp>
          <p:nvSpPr>
            <p:cNvPr id="15" name="Arrow: Bent-Up 14">
              <a:extLst>
                <a:ext uri="{FF2B5EF4-FFF2-40B4-BE49-F238E27FC236}">
                  <a16:creationId xmlns:a16="http://schemas.microsoft.com/office/drawing/2014/main" id="{92CD7153-0608-E859-FD42-17EEBF1E1572}"/>
                </a:ext>
              </a:extLst>
            </p:cNvPr>
            <p:cNvSpPr/>
            <p:nvPr/>
          </p:nvSpPr>
          <p:spPr>
            <a:xfrm rot="10800000">
              <a:off x="1976230" y="3553311"/>
              <a:ext cx="4298491" cy="388569"/>
            </a:xfrm>
            <a:prstGeom prst="bentUpArrow">
              <a:avLst>
                <a:gd name="adj1" fmla="val 22048"/>
                <a:gd name="adj2" fmla="val 25000"/>
                <a:gd name="adj3" fmla="val 25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0C6D9EF-FB30-D08B-CA07-EDDA069211DC}"/>
                </a:ext>
              </a:extLst>
            </p:cNvPr>
            <p:cNvSpPr/>
            <p:nvPr/>
          </p:nvSpPr>
          <p:spPr>
            <a:xfrm>
              <a:off x="6181725" y="3367088"/>
              <a:ext cx="92996" cy="258470"/>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8" name="Arrow: Right 27">
            <a:extLst>
              <a:ext uri="{FF2B5EF4-FFF2-40B4-BE49-F238E27FC236}">
                <a16:creationId xmlns:a16="http://schemas.microsoft.com/office/drawing/2014/main" id="{225AC0D8-72AF-60CD-BA14-54D23C4755D7}"/>
              </a:ext>
            </a:extLst>
          </p:cNvPr>
          <p:cNvSpPr/>
          <p:nvPr/>
        </p:nvSpPr>
        <p:spPr>
          <a:xfrm>
            <a:off x="7140489" y="2612041"/>
            <a:ext cx="1873153" cy="17125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Arrow: Right 39">
            <a:extLst>
              <a:ext uri="{FF2B5EF4-FFF2-40B4-BE49-F238E27FC236}">
                <a16:creationId xmlns:a16="http://schemas.microsoft.com/office/drawing/2014/main" id="{DE953D4F-82E4-1B54-7B63-6D47EC20AFF9}"/>
              </a:ext>
            </a:extLst>
          </p:cNvPr>
          <p:cNvSpPr/>
          <p:nvPr/>
        </p:nvSpPr>
        <p:spPr>
          <a:xfrm>
            <a:off x="7140489" y="2041885"/>
            <a:ext cx="1873153" cy="171255"/>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F3BFAC46-B215-44D9-3D8D-3CFDA706039E}"/>
              </a:ext>
            </a:extLst>
          </p:cNvPr>
          <p:cNvSpPr/>
          <p:nvPr/>
        </p:nvSpPr>
        <p:spPr>
          <a:xfrm>
            <a:off x="7140489" y="2110581"/>
            <a:ext cx="94456" cy="90338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Arrow: Right 41">
            <a:extLst>
              <a:ext uri="{FF2B5EF4-FFF2-40B4-BE49-F238E27FC236}">
                <a16:creationId xmlns:a16="http://schemas.microsoft.com/office/drawing/2014/main" id="{4737F622-C07D-C2E5-F0EA-3C620F4ACC34}"/>
              </a:ext>
            </a:extLst>
          </p:cNvPr>
          <p:cNvSpPr/>
          <p:nvPr/>
        </p:nvSpPr>
        <p:spPr>
          <a:xfrm>
            <a:off x="3690554" y="4795990"/>
            <a:ext cx="563245" cy="171254"/>
          </a:xfrm>
          <a:prstGeom prst="rightArrow">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Arrow: Right 42">
            <a:extLst>
              <a:ext uri="{FF2B5EF4-FFF2-40B4-BE49-F238E27FC236}">
                <a16:creationId xmlns:a16="http://schemas.microsoft.com/office/drawing/2014/main" id="{6EF9F2BF-1725-DE51-1782-9BD50EC7520D}"/>
              </a:ext>
            </a:extLst>
          </p:cNvPr>
          <p:cNvSpPr/>
          <p:nvPr/>
        </p:nvSpPr>
        <p:spPr>
          <a:xfrm>
            <a:off x="6341330" y="4795990"/>
            <a:ext cx="563245" cy="171254"/>
          </a:xfrm>
          <a:prstGeom prst="rightArrow">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Arrow: Right 44">
            <a:extLst>
              <a:ext uri="{FF2B5EF4-FFF2-40B4-BE49-F238E27FC236}">
                <a16:creationId xmlns:a16="http://schemas.microsoft.com/office/drawing/2014/main" id="{B506E529-934F-F3FB-D100-DA4C9BEAAB21}"/>
              </a:ext>
            </a:extLst>
          </p:cNvPr>
          <p:cNvSpPr/>
          <p:nvPr/>
        </p:nvSpPr>
        <p:spPr>
          <a:xfrm rot="16200000">
            <a:off x="9459131" y="4221770"/>
            <a:ext cx="1072425" cy="171255"/>
          </a:xfrm>
          <a:prstGeom prst="rightArrow">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D972F23D-0752-DCAF-49A4-8021EFAF06B1}"/>
              </a:ext>
            </a:extLst>
          </p:cNvPr>
          <p:cNvSpPr/>
          <p:nvPr/>
        </p:nvSpPr>
        <p:spPr>
          <a:xfrm rot="5400000">
            <a:off x="9467662" y="4358831"/>
            <a:ext cx="94456" cy="1045573"/>
          </a:xfrm>
          <a:prstGeom prst="rect">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black background with white text&#10;&#10;Description automatically generated">
            <a:extLst>
              <a:ext uri="{FF2B5EF4-FFF2-40B4-BE49-F238E27FC236}">
                <a16:creationId xmlns:a16="http://schemas.microsoft.com/office/drawing/2014/main" id="{E6902698-4CDC-C2CF-F2C7-154CFCD25E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11548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6" grpId="0" animBg="1"/>
      <p:bldP spid="21" grpId="0" animBg="1"/>
      <p:bldP spid="22" grpId="0" animBg="1"/>
      <p:bldP spid="26" grpId="0" animBg="1"/>
      <p:bldP spid="27" grpId="0" animBg="1"/>
      <p:bldP spid="34" grpId="0" animBg="1"/>
      <p:bldP spid="36" grpId="0" animBg="1"/>
      <p:bldP spid="39" grpId="0" animBg="1"/>
      <p:bldP spid="3" grpId="0" animBg="1"/>
      <p:bldP spid="28" grpId="0" animBg="1"/>
      <p:bldP spid="40" grpId="0" animBg="1"/>
      <p:bldP spid="41" grpId="0" animBg="1"/>
      <p:bldP spid="42" grpId="0" animBg="1"/>
      <p:bldP spid="43" grpId="0" animBg="1"/>
      <p:bldP spid="45"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7">
            <a:extLst>
              <a:ext uri="{FF2B5EF4-FFF2-40B4-BE49-F238E27FC236}">
                <a16:creationId xmlns:a16="http://schemas.microsoft.com/office/drawing/2014/main" id="{4DD2F786-04A8-C178-D0F3-F834CFF7F47A}"/>
              </a:ext>
            </a:extLst>
          </p:cNvPr>
          <p:cNvSpPr txBox="1"/>
          <p:nvPr/>
        </p:nvSpPr>
        <p:spPr>
          <a:xfrm>
            <a:off x="1" y="439777"/>
            <a:ext cx="12192000" cy="645047"/>
          </a:xfrm>
          <a:prstGeom prst="rect">
            <a:avLst/>
          </a:prstGeom>
          <a:solidFill>
            <a:srgbClr val="993366"/>
          </a:solidFill>
        </p:spPr>
        <p:txBody>
          <a:bodyPr vert="horz" wrap="square" lIns="0" tIns="29209" rIns="0" bIns="0" rtlCol="0" anchor="t">
            <a:spAutoFit/>
          </a:bodyPr>
          <a:lstStyle/>
          <a:p>
            <a:pPr marL="690880" marR="0" lvl="0" indent="0" algn="ctr"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000" b="0" i="0" u="none" strike="noStrike" kern="1200" cap="none" spc="-1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Roboto-Light"/>
              </a:rPr>
              <a:t>Written Feedback Principles</a:t>
            </a:r>
            <a:endParaRPr kumimoji="0" lang="en-US" sz="40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sp>
        <p:nvSpPr>
          <p:cNvPr id="9" name="Rectangle: Rounded Corners 8">
            <a:extLst>
              <a:ext uri="{FF2B5EF4-FFF2-40B4-BE49-F238E27FC236}">
                <a16:creationId xmlns:a16="http://schemas.microsoft.com/office/drawing/2014/main" id="{1852FFF3-87A5-81E4-0638-9CE76DB3F8FB}"/>
              </a:ext>
            </a:extLst>
          </p:cNvPr>
          <p:cNvSpPr/>
          <p:nvPr/>
        </p:nvSpPr>
        <p:spPr>
          <a:xfrm>
            <a:off x="305699" y="1866461"/>
            <a:ext cx="3657599" cy="2832456"/>
          </a:xfrm>
          <a:prstGeom prst="round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800" dirty="0">
                <a:solidFill>
                  <a:prstClr val="black"/>
                </a:solidFill>
                <a:latin typeface="Roboto" panose="02000000000000000000" pitchFamily="2" charset="0"/>
                <a:ea typeface="Roboto" panose="02000000000000000000" pitchFamily="2" charset="0"/>
              </a:rPr>
              <a:t>The feedback should always indicate what evidence we are looking at</a:t>
            </a:r>
          </a:p>
        </p:txBody>
      </p:sp>
      <p:sp>
        <p:nvSpPr>
          <p:cNvPr id="4" name="Rectangle: Rounded Corners 3">
            <a:extLst>
              <a:ext uri="{FF2B5EF4-FFF2-40B4-BE49-F238E27FC236}">
                <a16:creationId xmlns:a16="http://schemas.microsoft.com/office/drawing/2014/main" id="{29AFFA28-0644-5E68-F851-7233F612FBEF}"/>
              </a:ext>
            </a:extLst>
          </p:cNvPr>
          <p:cNvSpPr/>
          <p:nvPr/>
        </p:nvSpPr>
        <p:spPr>
          <a:xfrm>
            <a:off x="4267200" y="1866461"/>
            <a:ext cx="3657599" cy="2832455"/>
          </a:xfrm>
          <a:prstGeom prst="round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a:solidFill>
                  <a:prstClr val="black"/>
                </a:solidFill>
                <a:latin typeface="Roboto" panose="02000000000000000000" pitchFamily="2" charset="0"/>
                <a:ea typeface="Roboto" panose="02000000000000000000" pitchFamily="2" charset="0"/>
              </a:rPr>
              <a:t>The tone should be professional and focused on the evidence in the sample, not the teacher who marked the work</a:t>
            </a:r>
          </a:p>
        </p:txBody>
      </p:sp>
      <p:sp>
        <p:nvSpPr>
          <p:cNvPr id="5" name="Rectangle: Rounded Corners 4">
            <a:extLst>
              <a:ext uri="{FF2B5EF4-FFF2-40B4-BE49-F238E27FC236}">
                <a16:creationId xmlns:a16="http://schemas.microsoft.com/office/drawing/2014/main" id="{4DB8EFD7-19BD-95AF-3E12-9DC33CAF520C}"/>
              </a:ext>
            </a:extLst>
          </p:cNvPr>
          <p:cNvSpPr/>
          <p:nvPr/>
        </p:nvSpPr>
        <p:spPr>
          <a:xfrm>
            <a:off x="8228701" y="1866461"/>
            <a:ext cx="3657599" cy="2832455"/>
          </a:xfrm>
          <a:prstGeom prst="roundRect">
            <a:avLst/>
          </a:prstGeom>
          <a:solidFill>
            <a:srgbClr val="E5B5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dirty="0">
                <a:solidFill>
                  <a:prstClr val="black"/>
                </a:solidFill>
                <a:latin typeface="Roboto" panose="02000000000000000000" pitchFamily="2" charset="0"/>
                <a:ea typeface="Roboto" panose="02000000000000000000" pitchFamily="2" charset="0"/>
              </a:rPr>
              <a:t>The feedback should illuminate what is important for someone to focus on; what actually matters</a:t>
            </a:r>
          </a:p>
        </p:txBody>
      </p:sp>
      <p:pic>
        <p:nvPicPr>
          <p:cNvPr id="2" name="Picture 1">
            <a:extLst>
              <a:ext uri="{FF2B5EF4-FFF2-40B4-BE49-F238E27FC236}">
                <a16:creationId xmlns:a16="http://schemas.microsoft.com/office/drawing/2014/main" id="{DA66BCF2-3CC2-EC98-A7F5-0BA4937EA237}"/>
              </a:ext>
            </a:extLst>
          </p:cNvPr>
          <p:cNvPicPr>
            <a:picLocks noChangeAspect="1"/>
          </p:cNvPicPr>
          <p:nvPr/>
        </p:nvPicPr>
        <p:blipFill>
          <a:blip r:embed="rId3"/>
          <a:stretch>
            <a:fillRect/>
          </a:stretch>
        </p:blipFill>
        <p:spPr>
          <a:xfrm>
            <a:off x="69935" y="5330159"/>
            <a:ext cx="3562847" cy="1428949"/>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F32929AD-414A-FEF2-C455-F8F348061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3644338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After FLM</a:t>
            </a:r>
          </a:p>
        </p:txBody>
      </p:sp>
      <p:sp>
        <p:nvSpPr>
          <p:cNvPr id="3" name="Content Placeholder 2">
            <a:extLst>
              <a:ext uri="{FF2B5EF4-FFF2-40B4-BE49-F238E27FC236}">
                <a16:creationId xmlns:a16="http://schemas.microsoft.com/office/drawing/2014/main" id="{75D22241-5BDD-1DD5-2F72-A7C1AD95E403}"/>
              </a:ext>
            </a:extLst>
          </p:cNvPr>
          <p:cNvSpPr>
            <a:spLocks noGrp="1"/>
          </p:cNvSpPr>
          <p:nvPr>
            <p:ph idx="1"/>
          </p:nvPr>
        </p:nvSpPr>
        <p:spPr>
          <a:xfrm>
            <a:off x="262890" y="1497330"/>
            <a:ext cx="11567160" cy="4995545"/>
          </a:xfrm>
        </p:spPr>
        <p:txBody>
          <a:bodyPr>
            <a:normAutofit/>
          </a:bodyPr>
          <a:lstStyle/>
          <a:p>
            <a:pPr marL="514350" indent="-514350">
              <a:buFont typeface="+mj-lt"/>
              <a:buAutoNum type="arabicPeriod"/>
            </a:pPr>
            <a:r>
              <a:rPr lang="en-AU" dirty="0"/>
              <a:t>Schools receive communication the FLM results and feedback are available from the SACE Class Summary Screen in Schools Online</a:t>
            </a:r>
          </a:p>
          <a:p>
            <a:pPr marL="514350" indent="-514350">
              <a:buFont typeface="+mj-lt"/>
              <a:buAutoNum type="arabicPeriod"/>
            </a:pPr>
            <a:endParaRPr lang="en-AU" dirty="0"/>
          </a:p>
          <a:p>
            <a:pPr marL="514350" indent="-514350">
              <a:buFont typeface="+mj-lt"/>
              <a:buAutoNum type="arabicPeriod"/>
            </a:pPr>
            <a:r>
              <a:rPr lang="en-AU" dirty="0"/>
              <a:t>Schools will receive notification of “Confirmed” or “Not confirmed” </a:t>
            </a:r>
          </a:p>
          <a:p>
            <a:pPr marL="514350" indent="-514350">
              <a:buFont typeface="+mj-lt"/>
              <a:buAutoNum type="arabicPeriod"/>
            </a:pPr>
            <a:endParaRPr lang="en-AU" dirty="0"/>
          </a:p>
          <a:p>
            <a:pPr marL="514350" indent="-514350">
              <a:buFont typeface="+mj-lt"/>
              <a:buAutoNum type="arabicPeriod"/>
            </a:pPr>
            <a:r>
              <a:rPr lang="en-AU" dirty="0"/>
              <a:t>Feedback for each samples submitted can be viewed in schools online</a:t>
            </a:r>
          </a:p>
          <a:p>
            <a:pPr marL="514350" indent="-514350">
              <a:buFont typeface="+mj-lt"/>
              <a:buAutoNum type="arabicPeriod"/>
            </a:pPr>
            <a:endParaRPr lang="en-AU" dirty="0"/>
          </a:p>
          <a:p>
            <a:pPr marL="514350" indent="-514350">
              <a:buFont typeface="+mj-lt"/>
              <a:buAutoNum type="arabicPeriod"/>
            </a:pPr>
            <a:r>
              <a:rPr lang="en-AU" dirty="0"/>
              <a:t>If confirmed, an Attestation Letter will be available for download</a:t>
            </a:r>
          </a:p>
        </p:txBody>
      </p:sp>
    </p:spTree>
    <p:extLst>
      <p:ext uri="{BB962C8B-B14F-4D97-AF65-F5344CB8AC3E}">
        <p14:creationId xmlns:p14="http://schemas.microsoft.com/office/powerpoint/2010/main" val="4002403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After FLM: Confirmed</a:t>
            </a:r>
          </a:p>
        </p:txBody>
      </p:sp>
      <p:sp>
        <p:nvSpPr>
          <p:cNvPr id="3" name="Content Placeholder 2">
            <a:extLst>
              <a:ext uri="{FF2B5EF4-FFF2-40B4-BE49-F238E27FC236}">
                <a16:creationId xmlns:a16="http://schemas.microsoft.com/office/drawing/2014/main" id="{75D22241-5BDD-1DD5-2F72-A7C1AD95E403}"/>
              </a:ext>
            </a:extLst>
          </p:cNvPr>
          <p:cNvSpPr>
            <a:spLocks noGrp="1"/>
          </p:cNvSpPr>
          <p:nvPr>
            <p:ph idx="1"/>
          </p:nvPr>
        </p:nvSpPr>
        <p:spPr>
          <a:xfrm>
            <a:off x="262890" y="1497330"/>
            <a:ext cx="11567160" cy="4995545"/>
          </a:xfrm>
        </p:spPr>
        <p:txBody>
          <a:bodyPr>
            <a:normAutofit/>
          </a:bodyPr>
          <a:lstStyle/>
          <a:p>
            <a:pPr marL="0" indent="0">
              <a:buNone/>
            </a:pPr>
            <a:r>
              <a:rPr lang="en-AU" dirty="0"/>
              <a:t>If </a:t>
            </a:r>
            <a:r>
              <a:rPr lang="en-AU" b="1" dirty="0">
                <a:solidFill>
                  <a:srgbClr val="8A3158"/>
                </a:solidFill>
              </a:rPr>
              <a:t>CONFIRMED</a:t>
            </a:r>
            <a:r>
              <a:rPr lang="en-AU" dirty="0"/>
              <a:t>, the following must be done for final resulting at the end of the semester:</a:t>
            </a:r>
          </a:p>
          <a:p>
            <a:pPr lvl="1"/>
            <a:r>
              <a:rPr lang="en-AU" dirty="0"/>
              <a:t>AT1 final grades for each student must be entered in Schools Online</a:t>
            </a:r>
          </a:p>
          <a:p>
            <a:pPr lvl="1"/>
            <a:r>
              <a:rPr lang="en-AU" dirty="0"/>
              <a:t>A copy of the completed Attestation should be uploaded in place of the sample that would normally be requested (Including A+ samples)</a:t>
            </a:r>
          </a:p>
          <a:p>
            <a:pPr lvl="1"/>
            <a:r>
              <a:rPr lang="en-AU" dirty="0"/>
              <a:t>Grades and student samples for AT2: Progress Checks must be uploaded </a:t>
            </a:r>
          </a:p>
          <a:p>
            <a:pPr lvl="1"/>
            <a:r>
              <a:rPr lang="en-AU" dirty="0"/>
              <a:t>Grades and student samples for AT3: Appraisal should be uploaded</a:t>
            </a:r>
          </a:p>
        </p:txBody>
      </p:sp>
      <p:pic>
        <p:nvPicPr>
          <p:cNvPr id="4" name="Picture 3" descr="A black background with white text&#10;&#10;Description automatically generated">
            <a:extLst>
              <a:ext uri="{FF2B5EF4-FFF2-40B4-BE49-F238E27FC236}">
                <a16:creationId xmlns:a16="http://schemas.microsoft.com/office/drawing/2014/main" id="{65E8489D-D11F-8AE0-C930-21E63A6D4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5" name="Picture 4">
            <a:extLst>
              <a:ext uri="{FF2B5EF4-FFF2-40B4-BE49-F238E27FC236}">
                <a16:creationId xmlns:a16="http://schemas.microsoft.com/office/drawing/2014/main" id="{EA9DE01E-C4AB-6BE8-A26C-79584130E21F}"/>
              </a:ext>
            </a:extLst>
          </p:cNvPr>
          <p:cNvPicPr>
            <a:picLocks noChangeAspect="1"/>
          </p:cNvPicPr>
          <p:nvPr/>
        </p:nvPicPr>
        <p:blipFill>
          <a:blip r:embed="rId4"/>
          <a:stretch>
            <a:fillRect/>
          </a:stretch>
        </p:blipFill>
        <p:spPr>
          <a:xfrm>
            <a:off x="69935" y="5330159"/>
            <a:ext cx="3562847" cy="1428949"/>
          </a:xfrm>
          <a:prstGeom prst="rect">
            <a:avLst/>
          </a:prstGeom>
        </p:spPr>
      </p:pic>
    </p:spTree>
    <p:extLst>
      <p:ext uri="{BB962C8B-B14F-4D97-AF65-F5344CB8AC3E}">
        <p14:creationId xmlns:p14="http://schemas.microsoft.com/office/powerpoint/2010/main" val="74597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9BC0-E58A-CB7D-E3ED-C8041BE876E3}"/>
              </a:ext>
            </a:extLst>
          </p:cNvPr>
          <p:cNvSpPr>
            <a:spLocks noGrp="1"/>
          </p:cNvSpPr>
          <p:nvPr>
            <p:ph type="title"/>
          </p:nvPr>
        </p:nvSpPr>
        <p:spPr>
          <a:solidFill>
            <a:srgbClr val="E5B5CA"/>
          </a:solidFill>
        </p:spPr>
        <p:txBody>
          <a:bodyPr anchor="ctr">
            <a:normAutofit/>
          </a:bodyPr>
          <a:lstStyle/>
          <a:p>
            <a:pPr algn="ctr"/>
            <a:r>
              <a:rPr lang="en-AU" sz="7200" b="1" dirty="0">
                <a:solidFill>
                  <a:srgbClr val="993366"/>
                </a:solidFill>
              </a:rPr>
              <a:t>Implementation of AIF</a:t>
            </a:r>
          </a:p>
        </p:txBody>
      </p:sp>
      <p:pic>
        <p:nvPicPr>
          <p:cNvPr id="4" name="Picture 3" descr="A black background with white text&#10;&#10;Description automatically generated">
            <a:extLst>
              <a:ext uri="{FF2B5EF4-FFF2-40B4-BE49-F238E27FC236}">
                <a16:creationId xmlns:a16="http://schemas.microsoft.com/office/drawing/2014/main" id="{300D9093-EC2E-DEED-7568-C26DBE137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3" name="Picture 2">
            <a:extLst>
              <a:ext uri="{FF2B5EF4-FFF2-40B4-BE49-F238E27FC236}">
                <a16:creationId xmlns:a16="http://schemas.microsoft.com/office/drawing/2014/main" id="{82BD8C4B-3AB0-94A4-66AC-5938FA53785C}"/>
              </a:ext>
            </a:extLst>
          </p:cNvPr>
          <p:cNvPicPr>
            <a:picLocks noChangeAspect="1"/>
          </p:cNvPicPr>
          <p:nvPr/>
        </p:nvPicPr>
        <p:blipFill>
          <a:blip r:embed="rId3"/>
          <a:stretch>
            <a:fillRect/>
          </a:stretch>
        </p:blipFill>
        <p:spPr>
          <a:xfrm>
            <a:off x="90533" y="5091078"/>
            <a:ext cx="3562847" cy="1428949"/>
          </a:xfrm>
          <a:prstGeom prst="rect">
            <a:avLst/>
          </a:prstGeom>
        </p:spPr>
      </p:pic>
    </p:spTree>
    <p:extLst>
      <p:ext uri="{BB962C8B-B14F-4D97-AF65-F5344CB8AC3E}">
        <p14:creationId xmlns:p14="http://schemas.microsoft.com/office/powerpoint/2010/main" val="2127562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BC47-317F-FBE8-B7FD-954F1ED4CFDE}"/>
              </a:ext>
            </a:extLst>
          </p:cNvPr>
          <p:cNvSpPr>
            <a:spLocks noGrp="1"/>
          </p:cNvSpPr>
          <p:nvPr>
            <p:ph type="title"/>
          </p:nvPr>
        </p:nvSpPr>
        <p:spPr>
          <a:xfrm>
            <a:off x="0" y="365125"/>
            <a:ext cx="12192000" cy="743585"/>
          </a:xfrm>
          <a:solidFill>
            <a:srgbClr val="8A3158"/>
          </a:solidFill>
        </p:spPr>
        <p:txBody>
          <a:bodyPr/>
          <a:lstStyle/>
          <a:p>
            <a:pPr algn="ctr"/>
            <a:r>
              <a:rPr lang="en-AU" dirty="0">
                <a:solidFill>
                  <a:schemeClr val="bg1"/>
                </a:solidFill>
              </a:rPr>
              <a:t>After FLM: NOT Confirmed</a:t>
            </a:r>
          </a:p>
        </p:txBody>
      </p:sp>
      <p:sp>
        <p:nvSpPr>
          <p:cNvPr id="3" name="Content Placeholder 2">
            <a:extLst>
              <a:ext uri="{FF2B5EF4-FFF2-40B4-BE49-F238E27FC236}">
                <a16:creationId xmlns:a16="http://schemas.microsoft.com/office/drawing/2014/main" id="{75D22241-5BDD-1DD5-2F72-A7C1AD95E403}"/>
              </a:ext>
            </a:extLst>
          </p:cNvPr>
          <p:cNvSpPr>
            <a:spLocks noGrp="1"/>
          </p:cNvSpPr>
          <p:nvPr>
            <p:ph idx="1"/>
          </p:nvPr>
        </p:nvSpPr>
        <p:spPr>
          <a:xfrm>
            <a:off x="262890" y="1497330"/>
            <a:ext cx="11567160" cy="4995545"/>
          </a:xfrm>
        </p:spPr>
        <p:txBody>
          <a:bodyPr>
            <a:normAutofit/>
          </a:bodyPr>
          <a:lstStyle/>
          <a:p>
            <a:pPr marL="0" indent="0">
              <a:buNone/>
            </a:pPr>
            <a:r>
              <a:rPr lang="en-AU" dirty="0"/>
              <a:t>If </a:t>
            </a:r>
            <a:r>
              <a:rPr lang="en-AU" b="1" dirty="0">
                <a:solidFill>
                  <a:srgbClr val="8A3158"/>
                </a:solidFill>
              </a:rPr>
              <a:t>NOT CONFIRMED, </a:t>
            </a:r>
            <a:r>
              <a:rPr lang="en-AU" dirty="0"/>
              <a:t>the following must be done for final resulting at the end of the semester: </a:t>
            </a:r>
          </a:p>
          <a:p>
            <a:pPr lvl="1"/>
            <a:r>
              <a:rPr lang="en-AU" dirty="0"/>
              <a:t>Grades and samples for AT1: Portfolio must be uploaded</a:t>
            </a:r>
          </a:p>
          <a:p>
            <a:pPr lvl="1"/>
            <a:r>
              <a:rPr lang="en-AU" dirty="0"/>
              <a:t>Grades and samples for AT2: Progress Checks must be uploaded</a:t>
            </a:r>
          </a:p>
          <a:p>
            <a:pPr lvl="1"/>
            <a:r>
              <a:rPr lang="en-AU" dirty="0"/>
              <a:t>Grades and samples for AT3: Appraisal must be uploaded</a:t>
            </a:r>
          </a:p>
          <a:p>
            <a:endParaRPr lang="en-AU" dirty="0"/>
          </a:p>
        </p:txBody>
      </p:sp>
      <p:pic>
        <p:nvPicPr>
          <p:cNvPr id="4" name="Picture 3" descr="A black background with white text&#10;&#10;Description automatically generated">
            <a:extLst>
              <a:ext uri="{FF2B5EF4-FFF2-40B4-BE49-F238E27FC236}">
                <a16:creationId xmlns:a16="http://schemas.microsoft.com/office/drawing/2014/main" id="{9600E3D3-CD9C-8344-D943-B457E83C4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5" name="Picture 4">
            <a:extLst>
              <a:ext uri="{FF2B5EF4-FFF2-40B4-BE49-F238E27FC236}">
                <a16:creationId xmlns:a16="http://schemas.microsoft.com/office/drawing/2014/main" id="{2E3A8BCF-0F7D-6BDC-9A2F-DA9265E3CF48}"/>
              </a:ext>
            </a:extLst>
          </p:cNvPr>
          <p:cNvPicPr>
            <a:picLocks noChangeAspect="1"/>
          </p:cNvPicPr>
          <p:nvPr/>
        </p:nvPicPr>
        <p:blipFill>
          <a:blip r:embed="rId4"/>
          <a:stretch>
            <a:fillRect/>
          </a:stretch>
        </p:blipFill>
        <p:spPr>
          <a:xfrm>
            <a:off x="69935" y="5330159"/>
            <a:ext cx="3562847" cy="1428949"/>
          </a:xfrm>
          <a:prstGeom prst="rect">
            <a:avLst/>
          </a:prstGeom>
        </p:spPr>
      </p:pic>
    </p:spTree>
    <p:extLst>
      <p:ext uri="{BB962C8B-B14F-4D97-AF65-F5344CB8AC3E}">
        <p14:creationId xmlns:p14="http://schemas.microsoft.com/office/powerpoint/2010/main" val="3684996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9BC0-E58A-CB7D-E3ED-C8041BE876E3}"/>
              </a:ext>
            </a:extLst>
          </p:cNvPr>
          <p:cNvSpPr>
            <a:spLocks noGrp="1"/>
          </p:cNvSpPr>
          <p:nvPr>
            <p:ph type="title"/>
          </p:nvPr>
        </p:nvSpPr>
        <p:spPr>
          <a:solidFill>
            <a:srgbClr val="E5B5CA"/>
          </a:solidFill>
        </p:spPr>
        <p:txBody>
          <a:bodyPr anchor="ctr">
            <a:normAutofit/>
          </a:bodyPr>
          <a:lstStyle/>
          <a:p>
            <a:pPr algn="ctr"/>
            <a:r>
              <a:rPr lang="en-AU" sz="7200" b="1" dirty="0">
                <a:solidFill>
                  <a:srgbClr val="993366"/>
                </a:solidFill>
              </a:rPr>
              <a:t>Questions?</a:t>
            </a:r>
          </a:p>
        </p:txBody>
      </p:sp>
      <p:pic>
        <p:nvPicPr>
          <p:cNvPr id="3" name="Picture 2" descr="A black background with white text&#10;&#10;Description automatically generated">
            <a:extLst>
              <a:ext uri="{FF2B5EF4-FFF2-40B4-BE49-F238E27FC236}">
                <a16:creationId xmlns:a16="http://schemas.microsoft.com/office/drawing/2014/main" id="{C91F444C-9A55-ED71-3851-97053AF7A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4" name="Picture 3">
            <a:extLst>
              <a:ext uri="{FF2B5EF4-FFF2-40B4-BE49-F238E27FC236}">
                <a16:creationId xmlns:a16="http://schemas.microsoft.com/office/drawing/2014/main" id="{C46601A1-6EEF-07FC-084A-BE1C80C7E0DF}"/>
              </a:ext>
            </a:extLst>
          </p:cNvPr>
          <p:cNvPicPr>
            <a:picLocks noChangeAspect="1"/>
          </p:cNvPicPr>
          <p:nvPr/>
        </p:nvPicPr>
        <p:blipFill>
          <a:blip r:embed="rId4"/>
          <a:stretch>
            <a:fillRect/>
          </a:stretch>
        </p:blipFill>
        <p:spPr>
          <a:xfrm>
            <a:off x="90533" y="5091078"/>
            <a:ext cx="3562847" cy="1428949"/>
          </a:xfrm>
          <a:prstGeom prst="rect">
            <a:avLst/>
          </a:prstGeom>
        </p:spPr>
      </p:pic>
    </p:spTree>
    <p:extLst>
      <p:ext uri="{BB962C8B-B14F-4D97-AF65-F5344CB8AC3E}">
        <p14:creationId xmlns:p14="http://schemas.microsoft.com/office/powerpoint/2010/main" val="2036944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9BC0-E58A-CB7D-E3ED-C8041BE876E3}"/>
              </a:ext>
            </a:extLst>
          </p:cNvPr>
          <p:cNvSpPr>
            <a:spLocks noGrp="1"/>
          </p:cNvSpPr>
          <p:nvPr>
            <p:ph type="title"/>
          </p:nvPr>
        </p:nvSpPr>
        <p:spPr>
          <a:solidFill>
            <a:srgbClr val="E5B5CA"/>
          </a:solidFill>
        </p:spPr>
        <p:txBody>
          <a:bodyPr anchor="ctr">
            <a:normAutofit/>
          </a:bodyPr>
          <a:lstStyle/>
          <a:p>
            <a:pPr algn="ctr"/>
            <a:r>
              <a:rPr lang="en-AU" sz="7200" b="1" dirty="0">
                <a:solidFill>
                  <a:srgbClr val="993366"/>
                </a:solidFill>
              </a:rPr>
              <a:t>askSACE@sa.gov.au</a:t>
            </a:r>
            <a:br>
              <a:rPr lang="en-AU" sz="7200" b="1" dirty="0">
                <a:solidFill>
                  <a:srgbClr val="993366"/>
                </a:solidFill>
              </a:rPr>
            </a:br>
            <a:r>
              <a:rPr lang="en-AU" sz="7200" b="1" dirty="0">
                <a:solidFill>
                  <a:srgbClr val="993366"/>
                </a:solidFill>
              </a:rPr>
              <a:t>1300 322 920</a:t>
            </a:r>
          </a:p>
        </p:txBody>
      </p:sp>
      <p:pic>
        <p:nvPicPr>
          <p:cNvPr id="3" name="Picture 2" descr="A black background with white text&#10;&#10;Description automatically generated">
            <a:extLst>
              <a:ext uri="{FF2B5EF4-FFF2-40B4-BE49-F238E27FC236}">
                <a16:creationId xmlns:a16="http://schemas.microsoft.com/office/drawing/2014/main" id="{C91F444C-9A55-ED71-3851-97053AF7A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pic>
        <p:nvPicPr>
          <p:cNvPr id="4" name="Picture 3">
            <a:extLst>
              <a:ext uri="{FF2B5EF4-FFF2-40B4-BE49-F238E27FC236}">
                <a16:creationId xmlns:a16="http://schemas.microsoft.com/office/drawing/2014/main" id="{C46601A1-6EEF-07FC-084A-BE1C80C7E0DF}"/>
              </a:ext>
            </a:extLst>
          </p:cNvPr>
          <p:cNvPicPr>
            <a:picLocks noChangeAspect="1"/>
          </p:cNvPicPr>
          <p:nvPr/>
        </p:nvPicPr>
        <p:blipFill>
          <a:blip r:embed="rId4"/>
          <a:stretch>
            <a:fillRect/>
          </a:stretch>
        </p:blipFill>
        <p:spPr>
          <a:xfrm>
            <a:off x="90533" y="5091078"/>
            <a:ext cx="3562847" cy="1428949"/>
          </a:xfrm>
          <a:prstGeom prst="rect">
            <a:avLst/>
          </a:prstGeom>
        </p:spPr>
      </p:pic>
    </p:spTree>
    <p:extLst>
      <p:ext uri="{BB962C8B-B14F-4D97-AF65-F5344CB8AC3E}">
        <p14:creationId xmlns:p14="http://schemas.microsoft.com/office/powerpoint/2010/main" val="227034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7FA9F6-A130-F4FF-FAFE-0E340429FAA6}"/>
              </a:ext>
            </a:extLst>
          </p:cNvPr>
          <p:cNvSpPr txBox="1"/>
          <p:nvPr/>
        </p:nvSpPr>
        <p:spPr>
          <a:xfrm>
            <a:off x="717754" y="3514525"/>
            <a:ext cx="1203740" cy="534762"/>
          </a:xfrm>
          <a:prstGeom prst="rect">
            <a:avLst/>
          </a:prstGeom>
          <a:noFill/>
        </p:spPr>
        <p:txBody>
          <a:bodyPr wrap="square" rtlCol="0">
            <a:spAutoFit/>
          </a:bodyPr>
          <a:lstStyle/>
          <a:p>
            <a:pPr algn="ctr">
              <a:lnSpc>
                <a:spcPts val="3760"/>
              </a:lnSpc>
            </a:pPr>
            <a:r>
              <a:rPr lang="en-AU" sz="2400" b="1" dirty="0">
                <a:solidFill>
                  <a:srgbClr val="993366"/>
                </a:solidFill>
                <a:latin typeface="Roboto Light" charset="0"/>
                <a:ea typeface="Roboto Light" charset="0"/>
                <a:cs typeface="Roboto Light" charset="0"/>
              </a:rPr>
              <a:t>2018</a:t>
            </a:r>
            <a:endParaRPr lang="en-US" sz="2400" b="1" dirty="0">
              <a:solidFill>
                <a:srgbClr val="993366"/>
              </a:solidFill>
              <a:latin typeface="Roboto Light" charset="0"/>
              <a:ea typeface="Roboto Light" charset="0"/>
              <a:cs typeface="Roboto Light" charset="0"/>
            </a:endParaRPr>
          </a:p>
        </p:txBody>
      </p:sp>
      <p:sp>
        <p:nvSpPr>
          <p:cNvPr id="7" name="TextBox 6">
            <a:extLst>
              <a:ext uri="{FF2B5EF4-FFF2-40B4-BE49-F238E27FC236}">
                <a16:creationId xmlns:a16="http://schemas.microsoft.com/office/drawing/2014/main" id="{C714830D-1C13-0DD3-C485-AD15C23F5790}"/>
              </a:ext>
            </a:extLst>
          </p:cNvPr>
          <p:cNvSpPr txBox="1"/>
          <p:nvPr/>
        </p:nvSpPr>
        <p:spPr>
          <a:xfrm>
            <a:off x="122913" y="581453"/>
            <a:ext cx="2393422" cy="2031325"/>
          </a:xfrm>
          <a:prstGeom prst="rect">
            <a:avLst/>
          </a:prstGeom>
          <a:noFill/>
          <a:ln>
            <a:solidFill>
              <a:srgbClr val="993366"/>
            </a:solidFill>
          </a:ln>
        </p:spPr>
        <p:txBody>
          <a:bodyPr wrap="square" rtlCol="0">
            <a:spAutoFit/>
          </a:bodyPr>
          <a:lstStyle/>
          <a:p>
            <a:pPr algn="ctr"/>
            <a:r>
              <a:rPr lang="en-AU" b="1">
                <a:latin typeface="Roboto Light" charset="0"/>
                <a:ea typeface="Roboto Light" charset="0"/>
                <a:cs typeface="Roboto Light" charset="0"/>
              </a:rPr>
              <a:t>Stage 2 Review: </a:t>
            </a:r>
          </a:p>
          <a:p>
            <a:pPr algn="ctr"/>
            <a:r>
              <a:rPr lang="en-AU">
                <a:latin typeface="Roboto Light" charset="0"/>
                <a:ea typeface="Roboto Light" charset="0"/>
                <a:cs typeface="Roboto Light" charset="0"/>
              </a:rPr>
              <a:t>to investigate what secondary education should look like for current and future generation of students</a:t>
            </a:r>
            <a:endParaRPr lang="en-US">
              <a:latin typeface="Roboto Light" charset="0"/>
              <a:ea typeface="Roboto Light" charset="0"/>
              <a:cs typeface="Roboto Light" charset="0"/>
            </a:endParaRPr>
          </a:p>
        </p:txBody>
      </p:sp>
      <p:sp>
        <p:nvSpPr>
          <p:cNvPr id="10" name="TextBox 9">
            <a:extLst>
              <a:ext uri="{FF2B5EF4-FFF2-40B4-BE49-F238E27FC236}">
                <a16:creationId xmlns:a16="http://schemas.microsoft.com/office/drawing/2014/main" id="{3BE6EE2E-9456-8045-1D1C-F141847A58DD}"/>
              </a:ext>
            </a:extLst>
          </p:cNvPr>
          <p:cNvSpPr txBox="1"/>
          <p:nvPr/>
        </p:nvSpPr>
        <p:spPr>
          <a:xfrm>
            <a:off x="3042561" y="2571803"/>
            <a:ext cx="1203740" cy="534762"/>
          </a:xfrm>
          <a:prstGeom prst="rect">
            <a:avLst/>
          </a:prstGeom>
          <a:noFill/>
        </p:spPr>
        <p:txBody>
          <a:bodyPr wrap="square" rtlCol="0">
            <a:spAutoFit/>
          </a:bodyPr>
          <a:lstStyle/>
          <a:p>
            <a:pPr algn="ctr">
              <a:lnSpc>
                <a:spcPts val="3760"/>
              </a:lnSpc>
            </a:pPr>
            <a:r>
              <a:rPr lang="en-AU" sz="2400" b="1" dirty="0">
                <a:solidFill>
                  <a:srgbClr val="993366"/>
                </a:solidFill>
                <a:latin typeface="Roboto Light" charset="0"/>
                <a:ea typeface="Roboto Light" charset="0"/>
                <a:cs typeface="Roboto Light" charset="0"/>
              </a:rPr>
              <a:t>2020</a:t>
            </a:r>
            <a:endParaRPr lang="en-US" sz="2400" b="1" dirty="0">
              <a:solidFill>
                <a:srgbClr val="993366"/>
              </a:solidFill>
              <a:latin typeface="Roboto Light" charset="0"/>
              <a:ea typeface="Roboto Light" charset="0"/>
              <a:cs typeface="Roboto Light" charset="0"/>
            </a:endParaRPr>
          </a:p>
        </p:txBody>
      </p:sp>
      <p:sp>
        <p:nvSpPr>
          <p:cNvPr id="11" name="TextBox 10">
            <a:extLst>
              <a:ext uri="{FF2B5EF4-FFF2-40B4-BE49-F238E27FC236}">
                <a16:creationId xmlns:a16="http://schemas.microsoft.com/office/drawing/2014/main" id="{F4EB3841-71C1-30C8-8508-EF1EE8DAE505}"/>
              </a:ext>
            </a:extLst>
          </p:cNvPr>
          <p:cNvSpPr txBox="1"/>
          <p:nvPr/>
        </p:nvSpPr>
        <p:spPr>
          <a:xfrm>
            <a:off x="5292676" y="3505770"/>
            <a:ext cx="1203740" cy="534762"/>
          </a:xfrm>
          <a:prstGeom prst="rect">
            <a:avLst/>
          </a:prstGeom>
          <a:noFill/>
        </p:spPr>
        <p:txBody>
          <a:bodyPr wrap="square" rtlCol="0">
            <a:spAutoFit/>
          </a:bodyPr>
          <a:lstStyle/>
          <a:p>
            <a:pPr algn="ctr">
              <a:lnSpc>
                <a:spcPts val="3760"/>
              </a:lnSpc>
            </a:pPr>
            <a:r>
              <a:rPr lang="en-AU" sz="2400" b="1">
                <a:solidFill>
                  <a:srgbClr val="993366"/>
                </a:solidFill>
                <a:latin typeface="Roboto Light" charset="0"/>
                <a:ea typeface="Roboto Light" charset="0"/>
                <a:cs typeface="Roboto Light" charset="0"/>
              </a:rPr>
              <a:t>2022</a:t>
            </a:r>
            <a:endParaRPr lang="en-US" sz="2400" b="1">
              <a:solidFill>
                <a:srgbClr val="993366"/>
              </a:solidFill>
              <a:latin typeface="Roboto Light" charset="0"/>
              <a:ea typeface="Roboto Light" charset="0"/>
              <a:cs typeface="Roboto Light" charset="0"/>
            </a:endParaRPr>
          </a:p>
        </p:txBody>
      </p:sp>
      <p:sp>
        <p:nvSpPr>
          <p:cNvPr id="12" name="TextBox 11">
            <a:extLst>
              <a:ext uri="{FF2B5EF4-FFF2-40B4-BE49-F238E27FC236}">
                <a16:creationId xmlns:a16="http://schemas.microsoft.com/office/drawing/2014/main" id="{DCE3B1B5-2162-3E84-E4FF-6A739F4F6358}"/>
              </a:ext>
            </a:extLst>
          </p:cNvPr>
          <p:cNvSpPr txBox="1"/>
          <p:nvPr/>
        </p:nvSpPr>
        <p:spPr>
          <a:xfrm>
            <a:off x="6909496" y="2564694"/>
            <a:ext cx="1203740" cy="534762"/>
          </a:xfrm>
          <a:prstGeom prst="rect">
            <a:avLst/>
          </a:prstGeom>
          <a:noFill/>
        </p:spPr>
        <p:txBody>
          <a:bodyPr wrap="square" rtlCol="0">
            <a:spAutoFit/>
          </a:bodyPr>
          <a:lstStyle/>
          <a:p>
            <a:pPr algn="ctr">
              <a:lnSpc>
                <a:spcPts val="3760"/>
              </a:lnSpc>
            </a:pPr>
            <a:r>
              <a:rPr lang="en-AU" sz="2400" b="1" dirty="0">
                <a:solidFill>
                  <a:srgbClr val="993366"/>
                </a:solidFill>
                <a:latin typeface="Roboto Light" charset="0"/>
                <a:ea typeface="Roboto Light" charset="0"/>
                <a:cs typeface="Roboto Light" charset="0"/>
              </a:rPr>
              <a:t>2023</a:t>
            </a:r>
            <a:endParaRPr lang="en-US" sz="2400" b="1" dirty="0">
              <a:solidFill>
                <a:srgbClr val="993366"/>
              </a:solidFill>
              <a:latin typeface="Roboto Light" charset="0"/>
              <a:ea typeface="Roboto Light" charset="0"/>
              <a:cs typeface="Roboto Light" charset="0"/>
            </a:endParaRPr>
          </a:p>
        </p:txBody>
      </p:sp>
      <p:sp>
        <p:nvSpPr>
          <p:cNvPr id="13" name="TextBox 12">
            <a:extLst>
              <a:ext uri="{FF2B5EF4-FFF2-40B4-BE49-F238E27FC236}">
                <a16:creationId xmlns:a16="http://schemas.microsoft.com/office/drawing/2014/main" id="{092682B6-6CFB-1BFF-0614-22BC2537F9AB}"/>
              </a:ext>
            </a:extLst>
          </p:cNvPr>
          <p:cNvSpPr txBox="1"/>
          <p:nvPr/>
        </p:nvSpPr>
        <p:spPr>
          <a:xfrm>
            <a:off x="8555887" y="3505770"/>
            <a:ext cx="1203740" cy="534762"/>
          </a:xfrm>
          <a:prstGeom prst="rect">
            <a:avLst/>
          </a:prstGeom>
          <a:noFill/>
        </p:spPr>
        <p:txBody>
          <a:bodyPr wrap="square" rtlCol="0">
            <a:spAutoFit/>
          </a:bodyPr>
          <a:lstStyle/>
          <a:p>
            <a:pPr algn="ctr">
              <a:lnSpc>
                <a:spcPts val="3760"/>
              </a:lnSpc>
            </a:pPr>
            <a:r>
              <a:rPr lang="en-AU" sz="2400" b="1" dirty="0">
                <a:solidFill>
                  <a:srgbClr val="993366"/>
                </a:solidFill>
                <a:latin typeface="Roboto Light" charset="0"/>
                <a:ea typeface="Roboto Light" charset="0"/>
                <a:cs typeface="Roboto Light" charset="0"/>
              </a:rPr>
              <a:t>2024</a:t>
            </a:r>
            <a:endParaRPr lang="en-US" sz="2400" b="1" dirty="0">
              <a:solidFill>
                <a:srgbClr val="993366"/>
              </a:solidFill>
              <a:latin typeface="Roboto Light" charset="0"/>
              <a:ea typeface="Roboto Light" charset="0"/>
              <a:cs typeface="Roboto Light" charset="0"/>
            </a:endParaRPr>
          </a:p>
        </p:txBody>
      </p:sp>
      <p:sp>
        <p:nvSpPr>
          <p:cNvPr id="16" name="TextBox 15">
            <a:extLst>
              <a:ext uri="{FF2B5EF4-FFF2-40B4-BE49-F238E27FC236}">
                <a16:creationId xmlns:a16="http://schemas.microsoft.com/office/drawing/2014/main" id="{5AF78786-7368-D96E-6325-CEBB9AD48C21}"/>
              </a:ext>
            </a:extLst>
          </p:cNvPr>
          <p:cNvSpPr txBox="1"/>
          <p:nvPr/>
        </p:nvSpPr>
        <p:spPr>
          <a:xfrm>
            <a:off x="2506611" y="4401919"/>
            <a:ext cx="2200948" cy="1754326"/>
          </a:xfrm>
          <a:prstGeom prst="rect">
            <a:avLst/>
          </a:prstGeom>
          <a:noFill/>
          <a:ln>
            <a:solidFill>
              <a:srgbClr val="993366"/>
            </a:solidFill>
          </a:ln>
        </p:spPr>
        <p:txBody>
          <a:bodyPr wrap="square" rtlCol="0">
            <a:spAutoFit/>
          </a:bodyPr>
          <a:lstStyle/>
          <a:p>
            <a:pPr algn="ctr"/>
            <a:r>
              <a:rPr lang="en-AU" b="1">
                <a:latin typeface="Roboto Light" charset="0"/>
                <a:ea typeface="Roboto Light" charset="0"/>
                <a:cs typeface="Roboto Light" charset="0"/>
              </a:rPr>
              <a:t>SACE strategic plan</a:t>
            </a:r>
            <a:r>
              <a:rPr lang="en-AU">
                <a:latin typeface="Roboto Light" charset="0"/>
                <a:ea typeface="Roboto Light" charset="0"/>
                <a:cs typeface="Roboto Light" charset="0"/>
              </a:rPr>
              <a:t>: </a:t>
            </a:r>
          </a:p>
          <a:p>
            <a:pPr algn="ctr"/>
            <a:r>
              <a:rPr lang="en-AU">
                <a:latin typeface="Roboto Light" charset="0"/>
                <a:ea typeface="Roboto Light" charset="0"/>
                <a:cs typeface="Roboto Light" charset="0"/>
              </a:rPr>
              <a:t>Thrive</a:t>
            </a:r>
          </a:p>
          <a:p>
            <a:pPr algn="ctr"/>
            <a:r>
              <a:rPr lang="en-AU">
                <a:latin typeface="Roboto Light" charset="0"/>
                <a:ea typeface="Roboto Light" charset="0"/>
                <a:cs typeface="Roboto Light" charset="0"/>
              </a:rPr>
              <a:t>Elements of Thrive</a:t>
            </a:r>
          </a:p>
          <a:p>
            <a:pPr algn="ctr"/>
            <a:r>
              <a:rPr lang="en-AU">
                <a:latin typeface="Roboto Light" charset="0"/>
                <a:ea typeface="Roboto Light" charset="0"/>
                <a:cs typeface="Roboto Light" charset="0"/>
              </a:rPr>
              <a:t>Capabilities</a:t>
            </a:r>
          </a:p>
          <a:p>
            <a:pPr algn="ctr"/>
            <a:r>
              <a:rPr lang="en-AU">
                <a:latin typeface="Roboto Light" charset="0"/>
                <a:ea typeface="Roboto Light" charset="0"/>
                <a:cs typeface="Roboto Light" charset="0"/>
              </a:rPr>
              <a:t>Pilot Projects established</a:t>
            </a:r>
            <a:endParaRPr lang="en-US">
              <a:latin typeface="Roboto Light" charset="0"/>
              <a:ea typeface="Roboto Light" charset="0"/>
              <a:cs typeface="Roboto Light" charset="0"/>
            </a:endParaRPr>
          </a:p>
        </p:txBody>
      </p:sp>
      <p:sp>
        <p:nvSpPr>
          <p:cNvPr id="17" name="TextBox 16">
            <a:extLst>
              <a:ext uri="{FF2B5EF4-FFF2-40B4-BE49-F238E27FC236}">
                <a16:creationId xmlns:a16="http://schemas.microsoft.com/office/drawing/2014/main" id="{CCCA1339-DF3D-39BE-D71C-8B7BFD26D229}"/>
              </a:ext>
            </a:extLst>
          </p:cNvPr>
          <p:cNvSpPr txBox="1"/>
          <p:nvPr/>
        </p:nvSpPr>
        <p:spPr>
          <a:xfrm>
            <a:off x="4807410" y="1658733"/>
            <a:ext cx="2200948" cy="923330"/>
          </a:xfrm>
          <a:prstGeom prst="rect">
            <a:avLst/>
          </a:prstGeom>
          <a:noFill/>
          <a:ln>
            <a:solidFill>
              <a:srgbClr val="993366"/>
            </a:solidFill>
          </a:ln>
        </p:spPr>
        <p:txBody>
          <a:bodyPr wrap="square" rtlCol="0">
            <a:spAutoFit/>
          </a:bodyPr>
          <a:lstStyle/>
          <a:p>
            <a:pPr algn="ctr"/>
            <a:r>
              <a:rPr lang="en-AU" b="1">
                <a:latin typeface="Roboto Light" charset="0"/>
                <a:ea typeface="Roboto Light" charset="0"/>
                <a:cs typeface="Roboto Light" charset="0"/>
              </a:rPr>
              <a:t>AIF Pilot 1</a:t>
            </a:r>
            <a:r>
              <a:rPr lang="en-AU">
                <a:latin typeface="Roboto Light" charset="0"/>
                <a:ea typeface="Roboto Light" charset="0"/>
                <a:cs typeface="Roboto Light" charset="0"/>
              </a:rPr>
              <a:t>:</a:t>
            </a:r>
          </a:p>
          <a:p>
            <a:pPr algn="ctr"/>
            <a:r>
              <a:rPr lang="en-US">
                <a:latin typeface="Roboto Light" charset="0"/>
                <a:ea typeface="Roboto Light" charset="0"/>
                <a:cs typeface="Roboto Light" charset="0"/>
              </a:rPr>
              <a:t>&gt;1000 students</a:t>
            </a:r>
          </a:p>
          <a:p>
            <a:pPr algn="ctr"/>
            <a:r>
              <a:rPr lang="en-US">
                <a:latin typeface="Roboto Light" charset="0"/>
                <a:ea typeface="Roboto Light" charset="0"/>
                <a:cs typeface="Roboto Light" charset="0"/>
              </a:rPr>
              <a:t>19 schools</a:t>
            </a:r>
          </a:p>
        </p:txBody>
      </p:sp>
      <p:sp>
        <p:nvSpPr>
          <p:cNvPr id="18" name="TextBox 17">
            <a:extLst>
              <a:ext uri="{FF2B5EF4-FFF2-40B4-BE49-F238E27FC236}">
                <a16:creationId xmlns:a16="http://schemas.microsoft.com/office/drawing/2014/main" id="{F53B4A3F-4435-92BF-C4DF-074E99674407}"/>
              </a:ext>
            </a:extLst>
          </p:cNvPr>
          <p:cNvSpPr txBox="1"/>
          <p:nvPr/>
        </p:nvSpPr>
        <p:spPr>
          <a:xfrm>
            <a:off x="6454081" y="4401919"/>
            <a:ext cx="2200948" cy="2031325"/>
          </a:xfrm>
          <a:prstGeom prst="rect">
            <a:avLst/>
          </a:prstGeom>
          <a:noFill/>
          <a:ln>
            <a:solidFill>
              <a:srgbClr val="993366"/>
            </a:solidFill>
          </a:ln>
        </p:spPr>
        <p:txBody>
          <a:bodyPr wrap="square" rtlCol="0">
            <a:spAutoFit/>
          </a:bodyPr>
          <a:lstStyle/>
          <a:p>
            <a:pPr algn="ctr"/>
            <a:r>
              <a:rPr lang="en-AU" b="1">
                <a:latin typeface="Roboto Light" charset="0"/>
                <a:ea typeface="Roboto Light" charset="0"/>
                <a:cs typeface="Roboto Light" charset="0"/>
              </a:rPr>
              <a:t>AIF Pilot 2</a:t>
            </a:r>
            <a:r>
              <a:rPr lang="en-AU">
                <a:latin typeface="Roboto Light" charset="0"/>
                <a:ea typeface="Roboto Light" charset="0"/>
                <a:cs typeface="Roboto Light" charset="0"/>
              </a:rPr>
              <a:t>:</a:t>
            </a:r>
          </a:p>
          <a:p>
            <a:pPr algn="ctr"/>
            <a:r>
              <a:rPr lang="en-US">
                <a:latin typeface="Roboto Light" charset="0"/>
                <a:ea typeface="Roboto Light" charset="0"/>
                <a:cs typeface="Roboto Light" charset="0"/>
              </a:rPr>
              <a:t>&gt;4000 students</a:t>
            </a:r>
          </a:p>
          <a:p>
            <a:pPr algn="ctr"/>
            <a:r>
              <a:rPr lang="en-US">
                <a:latin typeface="Roboto Light" charset="0"/>
                <a:ea typeface="Roboto Light" charset="0"/>
                <a:cs typeface="Roboto Light" charset="0"/>
              </a:rPr>
              <a:t>63 schools</a:t>
            </a:r>
          </a:p>
          <a:p>
            <a:pPr algn="ctr"/>
            <a:r>
              <a:rPr lang="en-US">
                <a:latin typeface="Roboto Light" charset="0"/>
                <a:ea typeface="Roboto Light" charset="0"/>
                <a:cs typeface="Roboto Light" charset="0"/>
              </a:rPr>
              <a:t>SA/NT</a:t>
            </a:r>
          </a:p>
          <a:p>
            <a:pPr algn="ctr"/>
            <a:r>
              <a:rPr lang="en-US">
                <a:latin typeface="Roboto Light" charset="0"/>
                <a:ea typeface="Roboto Light" charset="0"/>
                <a:cs typeface="Roboto Light" charset="0"/>
              </a:rPr>
              <a:t>All SEQs</a:t>
            </a:r>
          </a:p>
          <a:p>
            <a:pPr algn="ctr"/>
            <a:r>
              <a:rPr lang="en-US">
                <a:latin typeface="Roboto Light" charset="0"/>
                <a:ea typeface="Roboto Light" charset="0"/>
                <a:cs typeface="Roboto Light" charset="0"/>
              </a:rPr>
              <a:t>All Sectors</a:t>
            </a:r>
          </a:p>
          <a:p>
            <a:pPr algn="ctr"/>
            <a:r>
              <a:rPr lang="en-US">
                <a:latin typeface="Roboto Light" charset="0"/>
                <a:ea typeface="Roboto Light" charset="0"/>
                <a:cs typeface="Roboto Light" charset="0"/>
              </a:rPr>
              <a:t>Modified option</a:t>
            </a:r>
          </a:p>
        </p:txBody>
      </p:sp>
      <p:sp>
        <p:nvSpPr>
          <p:cNvPr id="19" name="TextBox 18">
            <a:extLst>
              <a:ext uri="{FF2B5EF4-FFF2-40B4-BE49-F238E27FC236}">
                <a16:creationId xmlns:a16="http://schemas.microsoft.com/office/drawing/2014/main" id="{01FBB207-558A-365F-E028-A809B24FFA75}"/>
              </a:ext>
            </a:extLst>
          </p:cNvPr>
          <p:cNvSpPr txBox="1"/>
          <p:nvPr/>
        </p:nvSpPr>
        <p:spPr>
          <a:xfrm>
            <a:off x="7860470" y="581453"/>
            <a:ext cx="2580411" cy="2031325"/>
          </a:xfrm>
          <a:prstGeom prst="rect">
            <a:avLst/>
          </a:prstGeom>
          <a:noFill/>
          <a:ln>
            <a:solidFill>
              <a:srgbClr val="993366"/>
            </a:solidFill>
          </a:ln>
        </p:spPr>
        <p:txBody>
          <a:bodyPr wrap="square" rtlCol="0">
            <a:spAutoFit/>
          </a:bodyPr>
          <a:lstStyle/>
          <a:p>
            <a:pPr algn="ctr"/>
            <a:r>
              <a:rPr lang="en-US" b="1">
                <a:latin typeface="Roboto Light" charset="0"/>
                <a:ea typeface="Roboto Light" charset="0"/>
                <a:cs typeface="Roboto Light" charset="0"/>
              </a:rPr>
              <a:t>Passport to Thrive</a:t>
            </a: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p:txBody>
      </p:sp>
      <p:pic>
        <p:nvPicPr>
          <p:cNvPr id="20" name="Picture 19">
            <a:extLst>
              <a:ext uri="{FF2B5EF4-FFF2-40B4-BE49-F238E27FC236}">
                <a16:creationId xmlns:a16="http://schemas.microsoft.com/office/drawing/2014/main" id="{000F711E-4A85-D8BB-219E-D24C21EAF1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83225" y="1183764"/>
            <a:ext cx="2334900" cy="1313381"/>
          </a:xfrm>
          <a:prstGeom prst="rect">
            <a:avLst/>
          </a:prstGeom>
        </p:spPr>
      </p:pic>
      <p:sp>
        <p:nvSpPr>
          <p:cNvPr id="22" name="TextBox 21">
            <a:extLst>
              <a:ext uri="{FF2B5EF4-FFF2-40B4-BE49-F238E27FC236}">
                <a16:creationId xmlns:a16="http://schemas.microsoft.com/office/drawing/2014/main" id="{D87CE5F3-C157-7BE0-E2C5-A6A23797CB9B}"/>
              </a:ext>
            </a:extLst>
          </p:cNvPr>
          <p:cNvSpPr txBox="1"/>
          <p:nvPr/>
        </p:nvSpPr>
        <p:spPr>
          <a:xfrm>
            <a:off x="10152696" y="3497881"/>
            <a:ext cx="1203740" cy="534762"/>
          </a:xfrm>
          <a:prstGeom prst="rect">
            <a:avLst/>
          </a:prstGeom>
          <a:noFill/>
        </p:spPr>
        <p:txBody>
          <a:bodyPr wrap="square" rtlCol="0">
            <a:spAutoFit/>
          </a:bodyPr>
          <a:lstStyle/>
          <a:p>
            <a:pPr algn="ctr">
              <a:lnSpc>
                <a:spcPts val="3760"/>
              </a:lnSpc>
            </a:pPr>
            <a:r>
              <a:rPr lang="en-AU" sz="2400" b="1" dirty="0">
                <a:solidFill>
                  <a:srgbClr val="993366"/>
                </a:solidFill>
                <a:latin typeface="Roboto Light" charset="0"/>
                <a:ea typeface="Roboto Light" charset="0"/>
                <a:cs typeface="Roboto Light" charset="0"/>
              </a:rPr>
              <a:t>2025</a:t>
            </a:r>
            <a:endParaRPr lang="en-US" sz="2400" b="1" dirty="0">
              <a:solidFill>
                <a:srgbClr val="993366"/>
              </a:solidFill>
              <a:latin typeface="Roboto Light" charset="0"/>
              <a:ea typeface="Roboto Light" charset="0"/>
              <a:cs typeface="Roboto Light" charset="0"/>
            </a:endParaRPr>
          </a:p>
        </p:txBody>
      </p:sp>
      <p:cxnSp>
        <p:nvCxnSpPr>
          <p:cNvPr id="26" name="Straight Connector 25">
            <a:extLst>
              <a:ext uri="{FF2B5EF4-FFF2-40B4-BE49-F238E27FC236}">
                <a16:creationId xmlns:a16="http://schemas.microsoft.com/office/drawing/2014/main" id="{01FD5F37-FE0C-C7CA-E8C0-C40B354CC495}"/>
              </a:ext>
            </a:extLst>
          </p:cNvPr>
          <p:cNvCxnSpPr>
            <a:cxnSpLocks/>
          </p:cNvCxnSpPr>
          <p:nvPr/>
        </p:nvCxnSpPr>
        <p:spPr>
          <a:xfrm flipV="1">
            <a:off x="1334138" y="2612778"/>
            <a:ext cx="0" cy="698519"/>
          </a:xfrm>
          <a:prstGeom prst="line">
            <a:avLst/>
          </a:prstGeom>
          <a:ln w="7620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EBBC8A-A90C-B497-28C1-AB03C7343B1E}"/>
              </a:ext>
            </a:extLst>
          </p:cNvPr>
          <p:cNvCxnSpPr>
            <a:cxnSpLocks/>
            <a:stCxn id="16" idx="0"/>
          </p:cNvCxnSpPr>
          <p:nvPr/>
        </p:nvCxnSpPr>
        <p:spPr>
          <a:xfrm flipV="1">
            <a:off x="3607085" y="3514525"/>
            <a:ext cx="0" cy="887394"/>
          </a:xfrm>
          <a:prstGeom prst="line">
            <a:avLst/>
          </a:prstGeom>
          <a:ln w="7620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FFB906-B6E7-14C7-7D29-02B62960DCEA}"/>
              </a:ext>
            </a:extLst>
          </p:cNvPr>
          <p:cNvCxnSpPr>
            <a:cxnSpLocks/>
          </p:cNvCxnSpPr>
          <p:nvPr/>
        </p:nvCxnSpPr>
        <p:spPr>
          <a:xfrm flipV="1">
            <a:off x="7529154" y="3514525"/>
            <a:ext cx="7328" cy="881502"/>
          </a:xfrm>
          <a:prstGeom prst="line">
            <a:avLst/>
          </a:prstGeom>
          <a:ln w="7620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983355-3079-EAE5-687C-8D5A83DE5C5D}"/>
              </a:ext>
            </a:extLst>
          </p:cNvPr>
          <p:cNvCxnSpPr>
            <a:cxnSpLocks/>
          </p:cNvCxnSpPr>
          <p:nvPr/>
        </p:nvCxnSpPr>
        <p:spPr>
          <a:xfrm flipV="1">
            <a:off x="10779032" y="4032643"/>
            <a:ext cx="6081" cy="369276"/>
          </a:xfrm>
          <a:prstGeom prst="line">
            <a:avLst/>
          </a:prstGeom>
          <a:ln w="7620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D473F0-3A96-E8FC-6A78-45743CC81B89}"/>
              </a:ext>
            </a:extLst>
          </p:cNvPr>
          <p:cNvCxnSpPr>
            <a:cxnSpLocks/>
          </p:cNvCxnSpPr>
          <p:nvPr/>
        </p:nvCxnSpPr>
        <p:spPr>
          <a:xfrm flipV="1">
            <a:off x="5907884" y="2612777"/>
            <a:ext cx="0" cy="698519"/>
          </a:xfrm>
          <a:prstGeom prst="line">
            <a:avLst/>
          </a:prstGeom>
          <a:ln w="7620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C936DD-0A53-E704-2300-24FA959B1D6F}"/>
              </a:ext>
            </a:extLst>
          </p:cNvPr>
          <p:cNvCxnSpPr>
            <a:cxnSpLocks/>
          </p:cNvCxnSpPr>
          <p:nvPr/>
        </p:nvCxnSpPr>
        <p:spPr>
          <a:xfrm flipV="1">
            <a:off x="9157757" y="2612777"/>
            <a:ext cx="0" cy="698519"/>
          </a:xfrm>
          <a:prstGeom prst="line">
            <a:avLst/>
          </a:prstGeom>
          <a:ln w="76200">
            <a:solidFill>
              <a:srgbClr val="99336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E6B6814-25D1-86DC-58E3-C0A6B6397797}"/>
              </a:ext>
            </a:extLst>
          </p:cNvPr>
          <p:cNvSpPr txBox="1"/>
          <p:nvPr/>
        </p:nvSpPr>
        <p:spPr>
          <a:xfrm>
            <a:off x="9377585" y="4405810"/>
            <a:ext cx="2481225" cy="923330"/>
          </a:xfrm>
          <a:prstGeom prst="rect">
            <a:avLst/>
          </a:prstGeom>
          <a:noFill/>
          <a:ln>
            <a:solidFill>
              <a:srgbClr val="993366"/>
            </a:solidFill>
          </a:ln>
        </p:spPr>
        <p:txBody>
          <a:bodyPr wrap="square" rtlCol="0">
            <a:spAutoFit/>
          </a:bodyPr>
          <a:lstStyle/>
          <a:p>
            <a:pPr algn="ctr"/>
            <a:r>
              <a:rPr lang="en-AU" b="1" dirty="0">
                <a:latin typeface="Roboto Light" charset="0"/>
                <a:ea typeface="Roboto Light" charset="0"/>
                <a:cs typeface="Roboto Light" charset="0"/>
              </a:rPr>
              <a:t>AIF </a:t>
            </a:r>
            <a:r>
              <a:rPr lang="en-US" b="1" dirty="0">
                <a:latin typeface="Roboto Light" charset="0"/>
                <a:ea typeface="Roboto Light" charset="0"/>
                <a:cs typeface="Roboto Light" charset="0"/>
              </a:rPr>
              <a:t>available to all schools </a:t>
            </a:r>
          </a:p>
          <a:p>
            <a:pPr algn="ctr"/>
            <a:r>
              <a:rPr lang="en-US" dirty="0">
                <a:latin typeface="Roboto Light" charset="0"/>
                <a:ea typeface="Roboto Light" charset="0"/>
                <a:cs typeface="Roboto Light" charset="0"/>
              </a:rPr>
              <a:t>(last year to teach RP)</a:t>
            </a:r>
          </a:p>
        </p:txBody>
      </p:sp>
      <p:cxnSp>
        <p:nvCxnSpPr>
          <p:cNvPr id="4" name="Straight Connector 3">
            <a:extLst>
              <a:ext uri="{FF2B5EF4-FFF2-40B4-BE49-F238E27FC236}">
                <a16:creationId xmlns:a16="http://schemas.microsoft.com/office/drawing/2014/main" id="{0F88C81D-6A90-E084-0D02-68A7BC0F6BAB}"/>
              </a:ext>
            </a:extLst>
          </p:cNvPr>
          <p:cNvCxnSpPr>
            <a:cxnSpLocks/>
          </p:cNvCxnSpPr>
          <p:nvPr/>
        </p:nvCxnSpPr>
        <p:spPr>
          <a:xfrm flipV="1">
            <a:off x="717754" y="3360119"/>
            <a:ext cx="10638682" cy="68881"/>
          </a:xfrm>
          <a:prstGeom prst="line">
            <a:avLst/>
          </a:prstGeom>
          <a:ln w="76200" cap="flat" cmpd="sng" algn="ctr">
            <a:solidFill>
              <a:srgbClr val="99336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7754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4AF229-699C-81EC-6794-9F7C8C6AB641}"/>
              </a:ext>
            </a:extLst>
          </p:cNvPr>
          <p:cNvSpPr/>
          <p:nvPr/>
        </p:nvSpPr>
        <p:spPr>
          <a:xfrm>
            <a:off x="144746" y="5466808"/>
            <a:ext cx="2903501" cy="1358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bject 47"/>
          <p:cNvSpPr txBox="1"/>
          <p:nvPr/>
        </p:nvSpPr>
        <p:spPr>
          <a:xfrm>
            <a:off x="428" y="266681"/>
            <a:ext cx="12331736" cy="479871"/>
          </a:xfrm>
          <a:prstGeom prst="rect">
            <a:avLst/>
          </a:prstGeom>
          <a:solidFill>
            <a:srgbClr val="8A3158"/>
          </a:solidFill>
        </p:spPr>
        <p:txBody>
          <a:bodyPr vert="horz" wrap="square" lIns="0" tIns="17712" rIns="0" bIns="0" rtlCol="0">
            <a:spAutoFit/>
          </a:bodyPr>
          <a:lstStyle/>
          <a:p>
            <a:pPr marL="418950" algn="ctr">
              <a:spcBef>
                <a:spcPts val="139"/>
              </a:spcBef>
              <a:tabLst>
                <a:tab pos="2057012" algn="l"/>
                <a:tab pos="4391270" algn="l"/>
              </a:tabLst>
            </a:pPr>
            <a:r>
              <a:rPr lang="en-US" sz="3002" spc="-6" dirty="0">
                <a:solidFill>
                  <a:srgbClr val="FFFFFF"/>
                </a:solidFill>
                <a:latin typeface="Roboto-Light"/>
                <a:cs typeface="Roboto-Light"/>
              </a:rPr>
              <a:t>Activating </a:t>
            </a:r>
            <a:r>
              <a:rPr sz="3002" dirty="0">
                <a:solidFill>
                  <a:srgbClr val="FFFFFF"/>
                </a:solidFill>
                <a:latin typeface="Roboto-Light"/>
                <a:cs typeface="Roboto-Light"/>
              </a:rPr>
              <a:t>Identities</a:t>
            </a:r>
            <a:r>
              <a:rPr sz="3002" spc="-143" dirty="0">
                <a:solidFill>
                  <a:srgbClr val="FFFFFF"/>
                </a:solidFill>
                <a:latin typeface="Roboto-Light"/>
                <a:cs typeface="Roboto-Light"/>
              </a:rPr>
              <a:t> </a:t>
            </a:r>
            <a:r>
              <a:rPr sz="3002" spc="-15" dirty="0">
                <a:solidFill>
                  <a:srgbClr val="FFFFFF"/>
                </a:solidFill>
                <a:latin typeface="Roboto-Light"/>
                <a:cs typeface="Roboto-Light"/>
              </a:rPr>
              <a:t>and</a:t>
            </a:r>
            <a:r>
              <a:rPr sz="3002" dirty="0">
                <a:solidFill>
                  <a:srgbClr val="FFFFFF"/>
                </a:solidFill>
                <a:latin typeface="Roboto-Light"/>
                <a:cs typeface="Roboto-Light"/>
              </a:rPr>
              <a:t>	Futures</a:t>
            </a:r>
            <a:r>
              <a:rPr sz="3002" spc="-146" dirty="0">
                <a:solidFill>
                  <a:srgbClr val="FFFFFF"/>
                </a:solidFill>
                <a:latin typeface="Roboto-Light"/>
                <a:cs typeface="Roboto-Light"/>
              </a:rPr>
              <a:t> </a:t>
            </a:r>
            <a:r>
              <a:rPr sz="3002" spc="-6" dirty="0">
                <a:solidFill>
                  <a:srgbClr val="FFFFFF"/>
                </a:solidFill>
                <a:latin typeface="Roboto-Light"/>
                <a:cs typeface="Roboto-Light"/>
              </a:rPr>
              <a:t>(</a:t>
            </a:r>
            <a:r>
              <a:rPr lang="en-US" sz="3002" spc="-6" dirty="0">
                <a:solidFill>
                  <a:srgbClr val="FFFFFF"/>
                </a:solidFill>
                <a:latin typeface="Roboto-Light"/>
                <a:cs typeface="Roboto-Light"/>
              </a:rPr>
              <a:t>A</a:t>
            </a:r>
            <a:r>
              <a:rPr sz="3002" spc="-6" dirty="0">
                <a:solidFill>
                  <a:srgbClr val="FFFFFF"/>
                </a:solidFill>
                <a:latin typeface="Roboto-Light"/>
                <a:cs typeface="Roboto-Light"/>
              </a:rPr>
              <a:t>IF)</a:t>
            </a:r>
            <a:endParaRPr sz="3002" dirty="0">
              <a:latin typeface="Roboto-Light"/>
              <a:cs typeface="Roboto-Light"/>
            </a:endParaRPr>
          </a:p>
        </p:txBody>
      </p:sp>
      <p:grpSp>
        <p:nvGrpSpPr>
          <p:cNvPr id="17" name="Group 16">
            <a:extLst>
              <a:ext uri="{FF2B5EF4-FFF2-40B4-BE49-F238E27FC236}">
                <a16:creationId xmlns:a16="http://schemas.microsoft.com/office/drawing/2014/main" id="{18EA5F82-A154-1CFD-013A-0B5102A24531}"/>
              </a:ext>
            </a:extLst>
          </p:cNvPr>
          <p:cNvGrpSpPr/>
          <p:nvPr/>
        </p:nvGrpSpPr>
        <p:grpSpPr>
          <a:xfrm>
            <a:off x="366150" y="872698"/>
            <a:ext cx="2231908" cy="4193635"/>
            <a:chOff x="426881" y="1161986"/>
            <a:chExt cx="2188094" cy="5286884"/>
          </a:xfrm>
        </p:grpSpPr>
        <p:grpSp>
          <p:nvGrpSpPr>
            <p:cNvPr id="15" name="Group 14">
              <a:extLst>
                <a:ext uri="{FF2B5EF4-FFF2-40B4-BE49-F238E27FC236}">
                  <a16:creationId xmlns:a16="http://schemas.microsoft.com/office/drawing/2014/main" id="{3B6B15DE-3A4A-CA60-061F-03A6EDC0F9EF}"/>
                </a:ext>
              </a:extLst>
            </p:cNvPr>
            <p:cNvGrpSpPr/>
            <p:nvPr/>
          </p:nvGrpSpPr>
          <p:grpSpPr>
            <a:xfrm>
              <a:off x="426881" y="1161986"/>
              <a:ext cx="2188094" cy="5286884"/>
              <a:chOff x="432197" y="1437217"/>
              <a:chExt cx="2603807" cy="5000768"/>
            </a:xfrm>
          </p:grpSpPr>
          <p:sp>
            <p:nvSpPr>
              <p:cNvPr id="3" name="object 3"/>
              <p:cNvSpPr/>
              <p:nvPr/>
            </p:nvSpPr>
            <p:spPr>
              <a:xfrm>
                <a:off x="470296" y="2019905"/>
                <a:ext cx="876022" cy="1903374"/>
              </a:xfrm>
              <a:custGeom>
                <a:avLst/>
                <a:gdLst/>
                <a:ahLst/>
                <a:cxnLst/>
                <a:rect l="l" t="t" r="r" b="b"/>
                <a:pathLst>
                  <a:path w="1444625" h="3138804">
                    <a:moveTo>
                      <a:pt x="1444364" y="0"/>
                    </a:moveTo>
                    <a:lnTo>
                      <a:pt x="1377539" y="0"/>
                    </a:lnTo>
                    <a:lnTo>
                      <a:pt x="0" y="476425"/>
                    </a:lnTo>
                    <a:lnTo>
                      <a:pt x="0" y="1028303"/>
                    </a:lnTo>
                    <a:lnTo>
                      <a:pt x="715716" y="819189"/>
                    </a:lnTo>
                    <a:lnTo>
                      <a:pt x="715716" y="3138804"/>
                    </a:lnTo>
                    <a:lnTo>
                      <a:pt x="1444364" y="3138804"/>
                    </a:lnTo>
                    <a:lnTo>
                      <a:pt x="1444364" y="0"/>
                    </a:lnTo>
                    <a:close/>
                  </a:path>
                </a:pathLst>
              </a:custGeom>
              <a:solidFill>
                <a:srgbClr val="231F20"/>
              </a:solidFill>
            </p:spPr>
            <p:txBody>
              <a:bodyPr wrap="square" lIns="0" tIns="0" rIns="0" bIns="0" rtlCol="0"/>
              <a:lstStyle/>
              <a:p>
                <a:endParaRPr sz="1092"/>
              </a:p>
            </p:txBody>
          </p:sp>
          <p:sp>
            <p:nvSpPr>
              <p:cNvPr id="4" name="object 4"/>
              <p:cNvSpPr/>
              <p:nvPr/>
            </p:nvSpPr>
            <p:spPr>
              <a:xfrm>
                <a:off x="1538577" y="1993763"/>
                <a:ext cx="1326933" cy="1955743"/>
              </a:xfrm>
              <a:custGeom>
                <a:avLst/>
                <a:gdLst/>
                <a:ahLst/>
                <a:cxnLst/>
                <a:rect l="l" t="t" r="r" b="b"/>
                <a:pathLst>
                  <a:path w="2188210" h="3225165">
                    <a:moveTo>
                      <a:pt x="1092982" y="0"/>
                    </a:moveTo>
                    <a:lnTo>
                      <a:pt x="1035741" y="1064"/>
                    </a:lnTo>
                    <a:lnTo>
                      <a:pt x="979957" y="4258"/>
                    </a:lnTo>
                    <a:lnTo>
                      <a:pt x="925631" y="9582"/>
                    </a:lnTo>
                    <a:lnTo>
                      <a:pt x="872763" y="17035"/>
                    </a:lnTo>
                    <a:lnTo>
                      <a:pt x="821352" y="26617"/>
                    </a:lnTo>
                    <a:lnTo>
                      <a:pt x="771399" y="38328"/>
                    </a:lnTo>
                    <a:lnTo>
                      <a:pt x="722904" y="52168"/>
                    </a:lnTo>
                    <a:lnTo>
                      <a:pt x="675866" y="68138"/>
                    </a:lnTo>
                    <a:lnTo>
                      <a:pt x="630285" y="86236"/>
                    </a:lnTo>
                    <a:lnTo>
                      <a:pt x="586162" y="106464"/>
                    </a:lnTo>
                    <a:lnTo>
                      <a:pt x="543497" y="128820"/>
                    </a:lnTo>
                    <a:lnTo>
                      <a:pt x="502289" y="153306"/>
                    </a:lnTo>
                    <a:lnTo>
                      <a:pt x="462538" y="179920"/>
                    </a:lnTo>
                    <a:lnTo>
                      <a:pt x="424245" y="208663"/>
                    </a:lnTo>
                    <a:lnTo>
                      <a:pt x="387409" y="239534"/>
                    </a:lnTo>
                    <a:lnTo>
                      <a:pt x="352031" y="272535"/>
                    </a:lnTo>
                    <a:lnTo>
                      <a:pt x="318109" y="307663"/>
                    </a:lnTo>
                    <a:lnTo>
                      <a:pt x="285645" y="344921"/>
                    </a:lnTo>
                    <a:lnTo>
                      <a:pt x="259085" y="378432"/>
                    </a:lnTo>
                    <a:lnTo>
                      <a:pt x="233822" y="413264"/>
                    </a:lnTo>
                    <a:lnTo>
                      <a:pt x="209854" y="449415"/>
                    </a:lnTo>
                    <a:lnTo>
                      <a:pt x="187182" y="486885"/>
                    </a:lnTo>
                    <a:lnTo>
                      <a:pt x="165806" y="525676"/>
                    </a:lnTo>
                    <a:lnTo>
                      <a:pt x="145726" y="565786"/>
                    </a:lnTo>
                    <a:lnTo>
                      <a:pt x="126942" y="607216"/>
                    </a:lnTo>
                    <a:lnTo>
                      <a:pt x="109454" y="649965"/>
                    </a:lnTo>
                    <a:lnTo>
                      <a:pt x="93261" y="694034"/>
                    </a:lnTo>
                    <a:lnTo>
                      <a:pt x="78364" y="739423"/>
                    </a:lnTo>
                    <a:lnTo>
                      <a:pt x="64763" y="786132"/>
                    </a:lnTo>
                    <a:lnTo>
                      <a:pt x="52457" y="834160"/>
                    </a:lnTo>
                    <a:lnTo>
                      <a:pt x="41447" y="883507"/>
                    </a:lnTo>
                    <a:lnTo>
                      <a:pt x="31732" y="934174"/>
                    </a:lnTo>
                    <a:lnTo>
                      <a:pt x="23313" y="986161"/>
                    </a:lnTo>
                    <a:lnTo>
                      <a:pt x="16189" y="1039467"/>
                    </a:lnTo>
                    <a:lnTo>
                      <a:pt x="10361" y="1094093"/>
                    </a:lnTo>
                    <a:lnTo>
                      <a:pt x="5828" y="1150038"/>
                    </a:lnTo>
                    <a:lnTo>
                      <a:pt x="2590" y="1207303"/>
                    </a:lnTo>
                    <a:lnTo>
                      <a:pt x="647" y="1265888"/>
                    </a:lnTo>
                    <a:lnTo>
                      <a:pt x="0" y="1325792"/>
                    </a:lnTo>
                    <a:lnTo>
                      <a:pt x="0" y="1899230"/>
                    </a:lnTo>
                    <a:lnTo>
                      <a:pt x="663" y="1959138"/>
                    </a:lnTo>
                    <a:lnTo>
                      <a:pt x="2600" y="2016967"/>
                    </a:lnTo>
                    <a:lnTo>
                      <a:pt x="5851" y="2073899"/>
                    </a:lnTo>
                    <a:lnTo>
                      <a:pt x="10402" y="2129540"/>
                    </a:lnTo>
                    <a:lnTo>
                      <a:pt x="16253" y="2183890"/>
                    </a:lnTo>
                    <a:lnTo>
                      <a:pt x="23404" y="2236949"/>
                    </a:lnTo>
                    <a:lnTo>
                      <a:pt x="31856" y="2288717"/>
                    </a:lnTo>
                    <a:lnTo>
                      <a:pt x="41608" y="2339195"/>
                    </a:lnTo>
                    <a:lnTo>
                      <a:pt x="52661" y="2388382"/>
                    </a:lnTo>
                    <a:lnTo>
                      <a:pt x="65014" y="2436277"/>
                    </a:lnTo>
                    <a:lnTo>
                      <a:pt x="78667" y="2482883"/>
                    </a:lnTo>
                    <a:lnTo>
                      <a:pt x="93621" y="2528197"/>
                    </a:lnTo>
                    <a:lnTo>
                      <a:pt x="109875" y="2572221"/>
                    </a:lnTo>
                    <a:lnTo>
                      <a:pt x="127429" y="2614954"/>
                    </a:lnTo>
                    <a:lnTo>
                      <a:pt x="146284" y="2656397"/>
                    </a:lnTo>
                    <a:lnTo>
                      <a:pt x="166440" y="2696549"/>
                    </a:lnTo>
                    <a:lnTo>
                      <a:pt x="187896" y="2735411"/>
                    </a:lnTo>
                    <a:lnTo>
                      <a:pt x="210652" y="2772982"/>
                    </a:lnTo>
                    <a:lnTo>
                      <a:pt x="234709" y="2809263"/>
                    </a:lnTo>
                    <a:lnTo>
                      <a:pt x="260066" y="2844254"/>
                    </a:lnTo>
                    <a:lnTo>
                      <a:pt x="286724" y="2877954"/>
                    </a:lnTo>
                    <a:lnTo>
                      <a:pt x="317557" y="2913530"/>
                    </a:lnTo>
                    <a:lnTo>
                      <a:pt x="349705" y="2947182"/>
                    </a:lnTo>
                    <a:lnTo>
                      <a:pt x="383167" y="2978912"/>
                    </a:lnTo>
                    <a:lnTo>
                      <a:pt x="417944" y="3008717"/>
                    </a:lnTo>
                    <a:lnTo>
                      <a:pt x="454035" y="3036600"/>
                    </a:lnTo>
                    <a:lnTo>
                      <a:pt x="491441" y="3062559"/>
                    </a:lnTo>
                    <a:lnTo>
                      <a:pt x="530161" y="3086595"/>
                    </a:lnTo>
                    <a:lnTo>
                      <a:pt x="570194" y="3108707"/>
                    </a:lnTo>
                    <a:lnTo>
                      <a:pt x="611542" y="3128897"/>
                    </a:lnTo>
                    <a:lnTo>
                      <a:pt x="654205" y="3147163"/>
                    </a:lnTo>
                    <a:lnTo>
                      <a:pt x="698181" y="3163507"/>
                    </a:lnTo>
                    <a:lnTo>
                      <a:pt x="743471" y="3177927"/>
                    </a:lnTo>
                    <a:lnTo>
                      <a:pt x="790075" y="3190425"/>
                    </a:lnTo>
                    <a:lnTo>
                      <a:pt x="837992" y="3200999"/>
                    </a:lnTo>
                    <a:lnTo>
                      <a:pt x="887224" y="3209651"/>
                    </a:lnTo>
                    <a:lnTo>
                      <a:pt x="937769" y="3216381"/>
                    </a:lnTo>
                    <a:lnTo>
                      <a:pt x="989627" y="3221187"/>
                    </a:lnTo>
                    <a:lnTo>
                      <a:pt x="1042800" y="3224071"/>
                    </a:lnTo>
                    <a:lnTo>
                      <a:pt x="1097285" y="3225032"/>
                    </a:lnTo>
                    <a:lnTo>
                      <a:pt x="1154288" y="3223968"/>
                    </a:lnTo>
                    <a:lnTo>
                      <a:pt x="1209847" y="3220774"/>
                    </a:lnTo>
                    <a:lnTo>
                      <a:pt x="1263962" y="3215451"/>
                    </a:lnTo>
                    <a:lnTo>
                      <a:pt x="1316634" y="3207999"/>
                    </a:lnTo>
                    <a:lnTo>
                      <a:pt x="1367862" y="3198418"/>
                    </a:lnTo>
                    <a:lnTo>
                      <a:pt x="1417646" y="3186708"/>
                    </a:lnTo>
                    <a:lnTo>
                      <a:pt x="1465987" y="3172869"/>
                    </a:lnTo>
                    <a:lnTo>
                      <a:pt x="1512884" y="3156900"/>
                    </a:lnTo>
                    <a:lnTo>
                      <a:pt x="1558338" y="3138802"/>
                    </a:lnTo>
                    <a:lnTo>
                      <a:pt x="1602348" y="3118575"/>
                    </a:lnTo>
                    <a:lnTo>
                      <a:pt x="1644915" y="3096218"/>
                    </a:lnTo>
                    <a:lnTo>
                      <a:pt x="1686039" y="3071732"/>
                    </a:lnTo>
                    <a:lnTo>
                      <a:pt x="1725718" y="3045117"/>
                    </a:lnTo>
                    <a:lnTo>
                      <a:pt x="1763955" y="3016372"/>
                    </a:lnTo>
                    <a:lnTo>
                      <a:pt x="1800747" y="2985499"/>
                    </a:lnTo>
                    <a:lnTo>
                      <a:pt x="1836097" y="2952495"/>
                    </a:lnTo>
                    <a:lnTo>
                      <a:pt x="1870003" y="2917362"/>
                    </a:lnTo>
                    <a:lnTo>
                      <a:pt x="1902465" y="2880100"/>
                    </a:lnTo>
                    <a:lnTo>
                      <a:pt x="1929021" y="2846594"/>
                    </a:lnTo>
                    <a:lnTo>
                      <a:pt x="1954281" y="2811768"/>
                    </a:lnTo>
                    <a:lnTo>
                      <a:pt x="1978247" y="2775621"/>
                    </a:lnTo>
                    <a:lnTo>
                      <a:pt x="2000916" y="2738154"/>
                    </a:lnTo>
                    <a:lnTo>
                      <a:pt x="2022291" y="2699367"/>
                    </a:lnTo>
                    <a:lnTo>
                      <a:pt x="2039734" y="2664526"/>
                    </a:lnTo>
                    <a:lnTo>
                      <a:pt x="1097285" y="2664526"/>
                    </a:lnTo>
                    <a:lnTo>
                      <a:pt x="1044574" y="2661205"/>
                    </a:lnTo>
                    <a:lnTo>
                      <a:pt x="996089" y="2651243"/>
                    </a:lnTo>
                    <a:lnTo>
                      <a:pt x="951829" y="2634639"/>
                    </a:lnTo>
                    <a:lnTo>
                      <a:pt x="911795" y="2611390"/>
                    </a:lnTo>
                    <a:lnTo>
                      <a:pt x="875986" y="2581496"/>
                    </a:lnTo>
                    <a:lnTo>
                      <a:pt x="844402" y="2544955"/>
                    </a:lnTo>
                    <a:lnTo>
                      <a:pt x="817043" y="2501766"/>
                    </a:lnTo>
                    <a:lnTo>
                      <a:pt x="800243" y="2467330"/>
                    </a:lnTo>
                    <a:lnTo>
                      <a:pt x="785213" y="2429121"/>
                    </a:lnTo>
                    <a:lnTo>
                      <a:pt x="771954" y="2387139"/>
                    </a:lnTo>
                    <a:lnTo>
                      <a:pt x="760464" y="2341384"/>
                    </a:lnTo>
                    <a:lnTo>
                      <a:pt x="750744" y="2291856"/>
                    </a:lnTo>
                    <a:lnTo>
                      <a:pt x="742791" y="2238555"/>
                    </a:lnTo>
                    <a:lnTo>
                      <a:pt x="736607" y="2181480"/>
                    </a:lnTo>
                    <a:lnTo>
                      <a:pt x="732191" y="2120632"/>
                    </a:lnTo>
                    <a:lnTo>
                      <a:pt x="729541" y="2056010"/>
                    </a:lnTo>
                    <a:lnTo>
                      <a:pt x="728658" y="1987614"/>
                    </a:lnTo>
                    <a:lnTo>
                      <a:pt x="728658" y="1185670"/>
                    </a:lnTo>
                    <a:lnTo>
                      <a:pt x="730736" y="1124320"/>
                    </a:lnTo>
                    <a:lnTo>
                      <a:pt x="734387" y="1066159"/>
                    </a:lnTo>
                    <a:lnTo>
                      <a:pt x="739612" y="1011188"/>
                    </a:lnTo>
                    <a:lnTo>
                      <a:pt x="746411" y="959406"/>
                    </a:lnTo>
                    <a:lnTo>
                      <a:pt x="754784" y="910815"/>
                    </a:lnTo>
                    <a:lnTo>
                      <a:pt x="764732" y="865413"/>
                    </a:lnTo>
                    <a:lnTo>
                      <a:pt x="776255" y="823203"/>
                    </a:lnTo>
                    <a:lnTo>
                      <a:pt x="789354" y="784183"/>
                    </a:lnTo>
                    <a:lnTo>
                      <a:pt x="804028" y="748354"/>
                    </a:lnTo>
                    <a:lnTo>
                      <a:pt x="846692" y="674534"/>
                    </a:lnTo>
                    <a:lnTo>
                      <a:pt x="877287" y="639688"/>
                    </a:lnTo>
                    <a:lnTo>
                      <a:pt x="912064" y="611178"/>
                    </a:lnTo>
                    <a:lnTo>
                      <a:pt x="951023" y="589004"/>
                    </a:lnTo>
                    <a:lnTo>
                      <a:pt x="994162" y="573166"/>
                    </a:lnTo>
                    <a:lnTo>
                      <a:pt x="1041482" y="563663"/>
                    </a:lnTo>
                    <a:lnTo>
                      <a:pt x="1092982" y="560496"/>
                    </a:lnTo>
                    <a:lnTo>
                      <a:pt x="2037642" y="560496"/>
                    </a:lnTo>
                    <a:lnTo>
                      <a:pt x="2021662" y="528615"/>
                    </a:lnTo>
                    <a:lnTo>
                      <a:pt x="2000209" y="489708"/>
                    </a:lnTo>
                    <a:lnTo>
                      <a:pt x="1977455" y="452101"/>
                    </a:lnTo>
                    <a:lnTo>
                      <a:pt x="1953402" y="415794"/>
                    </a:lnTo>
                    <a:lnTo>
                      <a:pt x="1928049" y="380786"/>
                    </a:lnTo>
                    <a:lnTo>
                      <a:pt x="1901397" y="347078"/>
                    </a:lnTo>
                    <a:lnTo>
                      <a:pt x="1870564" y="311506"/>
                    </a:lnTo>
                    <a:lnTo>
                      <a:pt x="1838428" y="277857"/>
                    </a:lnTo>
                    <a:lnTo>
                      <a:pt x="1804991" y="246131"/>
                    </a:lnTo>
                    <a:lnTo>
                      <a:pt x="1770253" y="216327"/>
                    </a:lnTo>
                    <a:lnTo>
                      <a:pt x="1734213" y="188445"/>
                    </a:lnTo>
                    <a:lnTo>
                      <a:pt x="1696871" y="162487"/>
                    </a:lnTo>
                    <a:lnTo>
                      <a:pt x="1658227" y="138451"/>
                    </a:lnTo>
                    <a:lnTo>
                      <a:pt x="1618282" y="116338"/>
                    </a:lnTo>
                    <a:lnTo>
                      <a:pt x="1577035" y="96147"/>
                    </a:lnTo>
                    <a:lnTo>
                      <a:pt x="1534486" y="77880"/>
                    </a:lnTo>
                    <a:lnTo>
                      <a:pt x="1490636" y="61535"/>
                    </a:lnTo>
                    <a:lnTo>
                      <a:pt x="1445485" y="47113"/>
                    </a:lnTo>
                    <a:lnTo>
                      <a:pt x="1399032" y="34613"/>
                    </a:lnTo>
                    <a:lnTo>
                      <a:pt x="1351277" y="24037"/>
                    </a:lnTo>
                    <a:lnTo>
                      <a:pt x="1302221" y="15384"/>
                    </a:lnTo>
                    <a:lnTo>
                      <a:pt x="1251863" y="8653"/>
                    </a:lnTo>
                    <a:lnTo>
                      <a:pt x="1200204" y="3846"/>
                    </a:lnTo>
                    <a:lnTo>
                      <a:pt x="1147244" y="961"/>
                    </a:lnTo>
                    <a:lnTo>
                      <a:pt x="1092982" y="0"/>
                    </a:lnTo>
                    <a:close/>
                  </a:path>
                  <a:path w="2188210" h="3225165">
                    <a:moveTo>
                      <a:pt x="2037642" y="560496"/>
                    </a:moveTo>
                    <a:lnTo>
                      <a:pt x="1092982" y="560496"/>
                    </a:lnTo>
                    <a:lnTo>
                      <a:pt x="1145681" y="563906"/>
                    </a:lnTo>
                    <a:lnTo>
                      <a:pt x="1194159" y="574138"/>
                    </a:lnTo>
                    <a:lnTo>
                      <a:pt x="1238415" y="591190"/>
                    </a:lnTo>
                    <a:lnTo>
                      <a:pt x="1278449" y="615060"/>
                    </a:lnTo>
                    <a:lnTo>
                      <a:pt x="1314262" y="645748"/>
                    </a:lnTo>
                    <a:lnTo>
                      <a:pt x="1345854" y="683251"/>
                    </a:lnTo>
                    <a:lnTo>
                      <a:pt x="1373225" y="727569"/>
                    </a:lnTo>
                    <a:lnTo>
                      <a:pt x="1390017" y="762700"/>
                    </a:lnTo>
                    <a:lnTo>
                      <a:pt x="1405043" y="801259"/>
                    </a:lnTo>
                    <a:lnTo>
                      <a:pt x="1418302" y="843245"/>
                    </a:lnTo>
                    <a:lnTo>
                      <a:pt x="1429793" y="888659"/>
                    </a:lnTo>
                    <a:lnTo>
                      <a:pt x="1439517" y="937500"/>
                    </a:lnTo>
                    <a:lnTo>
                      <a:pt x="1447474" y="989767"/>
                    </a:lnTo>
                    <a:lnTo>
                      <a:pt x="1453662" y="1045460"/>
                    </a:lnTo>
                    <a:lnTo>
                      <a:pt x="1458083" y="1104579"/>
                    </a:lnTo>
                    <a:lnTo>
                      <a:pt x="1460736" y="1167124"/>
                    </a:lnTo>
                    <a:lnTo>
                      <a:pt x="1461620" y="1233093"/>
                    </a:lnTo>
                    <a:lnTo>
                      <a:pt x="1461620" y="2009174"/>
                    </a:lnTo>
                    <a:lnTo>
                      <a:pt x="1460322" y="2075068"/>
                    </a:lnTo>
                    <a:lnTo>
                      <a:pt x="1457300" y="2137360"/>
                    </a:lnTo>
                    <a:lnTo>
                      <a:pt x="1452555" y="2196052"/>
                    </a:lnTo>
                    <a:lnTo>
                      <a:pt x="1446086" y="2251143"/>
                    </a:lnTo>
                    <a:lnTo>
                      <a:pt x="1437893" y="2302634"/>
                    </a:lnTo>
                    <a:lnTo>
                      <a:pt x="1427976" y="2350523"/>
                    </a:lnTo>
                    <a:lnTo>
                      <a:pt x="1416335" y="2394813"/>
                    </a:lnTo>
                    <a:lnTo>
                      <a:pt x="1402971" y="2435502"/>
                    </a:lnTo>
                    <a:lnTo>
                      <a:pt x="1387881" y="2472591"/>
                    </a:lnTo>
                    <a:lnTo>
                      <a:pt x="1343829" y="2548117"/>
                    </a:lnTo>
                    <a:lnTo>
                      <a:pt x="1312633" y="2583686"/>
                    </a:lnTo>
                    <a:lnTo>
                      <a:pt x="1277480" y="2612788"/>
                    </a:lnTo>
                    <a:lnTo>
                      <a:pt x="1238369" y="2635423"/>
                    </a:lnTo>
                    <a:lnTo>
                      <a:pt x="1195300" y="2651591"/>
                    </a:lnTo>
                    <a:lnTo>
                      <a:pt x="1148272" y="2661292"/>
                    </a:lnTo>
                    <a:lnTo>
                      <a:pt x="1097285" y="2664526"/>
                    </a:lnTo>
                    <a:lnTo>
                      <a:pt x="2039734" y="2664526"/>
                    </a:lnTo>
                    <a:lnTo>
                      <a:pt x="2061154" y="2617831"/>
                    </a:lnTo>
                    <a:lnTo>
                      <a:pt x="2078643" y="2575083"/>
                    </a:lnTo>
                    <a:lnTo>
                      <a:pt x="2094836" y="2531014"/>
                    </a:lnTo>
                    <a:lnTo>
                      <a:pt x="2109734" y="2485626"/>
                    </a:lnTo>
                    <a:lnTo>
                      <a:pt x="2123336" y="2438917"/>
                    </a:lnTo>
                    <a:lnTo>
                      <a:pt x="2135643" y="2390888"/>
                    </a:lnTo>
                    <a:lnTo>
                      <a:pt x="2146684" y="2341384"/>
                    </a:lnTo>
                    <a:lnTo>
                      <a:pt x="2156371" y="2290870"/>
                    </a:lnTo>
                    <a:lnTo>
                      <a:pt x="2164835" y="2238555"/>
                    </a:lnTo>
                    <a:lnTo>
                      <a:pt x="2171917" y="2185572"/>
                    </a:lnTo>
                    <a:lnTo>
                      <a:pt x="2177747" y="2130944"/>
                    </a:lnTo>
                    <a:lnTo>
                      <a:pt x="2182275" y="2075068"/>
                    </a:lnTo>
                    <a:lnTo>
                      <a:pt x="2185520" y="2017726"/>
                    </a:lnTo>
                    <a:lnTo>
                      <a:pt x="2187467" y="1958744"/>
                    </a:lnTo>
                    <a:lnTo>
                      <a:pt x="2188111" y="1899230"/>
                    </a:lnTo>
                    <a:lnTo>
                      <a:pt x="2188087" y="1325792"/>
                    </a:lnTo>
                    <a:lnTo>
                      <a:pt x="2187461" y="1268237"/>
                    </a:lnTo>
                    <a:lnTo>
                      <a:pt x="2185510" y="1209827"/>
                    </a:lnTo>
                    <a:lnTo>
                      <a:pt x="2182258" y="1152716"/>
                    </a:lnTo>
                    <a:lnTo>
                      <a:pt x="2177706" y="1096907"/>
                    </a:lnTo>
                    <a:lnTo>
                      <a:pt x="2171854" y="1042398"/>
                    </a:lnTo>
                    <a:lnTo>
                      <a:pt x="2164701" y="989189"/>
                    </a:lnTo>
                    <a:lnTo>
                      <a:pt x="2156248" y="937281"/>
                    </a:lnTo>
                    <a:lnTo>
                      <a:pt x="2146494" y="886673"/>
                    </a:lnTo>
                    <a:lnTo>
                      <a:pt x="2135440" y="837365"/>
                    </a:lnTo>
                    <a:lnTo>
                      <a:pt x="2123086" y="789358"/>
                    </a:lnTo>
                    <a:lnTo>
                      <a:pt x="2109432" y="742650"/>
                    </a:lnTo>
                    <a:lnTo>
                      <a:pt x="2094478" y="697243"/>
                    </a:lnTo>
                    <a:lnTo>
                      <a:pt x="2078224" y="653136"/>
                    </a:lnTo>
                    <a:lnTo>
                      <a:pt x="2060670" y="610329"/>
                    </a:lnTo>
                    <a:lnTo>
                      <a:pt x="2041816" y="568822"/>
                    </a:lnTo>
                    <a:lnTo>
                      <a:pt x="2037642" y="560496"/>
                    </a:lnTo>
                    <a:close/>
                  </a:path>
                </a:pathLst>
              </a:custGeom>
              <a:solidFill>
                <a:srgbClr val="231F20"/>
              </a:solidFill>
            </p:spPr>
            <p:txBody>
              <a:bodyPr wrap="square" lIns="0" tIns="0" rIns="0" bIns="0" rtlCol="0"/>
              <a:lstStyle/>
              <a:p>
                <a:endParaRPr sz="1092"/>
              </a:p>
            </p:txBody>
          </p:sp>
          <p:sp>
            <p:nvSpPr>
              <p:cNvPr id="5" name="object 5"/>
              <p:cNvSpPr txBox="1"/>
              <p:nvPr/>
            </p:nvSpPr>
            <p:spPr>
              <a:xfrm>
                <a:off x="578217" y="3832333"/>
                <a:ext cx="2304226" cy="706778"/>
              </a:xfrm>
              <a:prstGeom prst="rect">
                <a:avLst/>
              </a:prstGeom>
            </p:spPr>
            <p:txBody>
              <a:bodyPr vert="horz" wrap="square" lIns="0" tIns="8471" rIns="0" bIns="0" rtlCol="0">
                <a:spAutoFit/>
              </a:bodyPr>
              <a:lstStyle/>
              <a:p>
                <a:pPr marL="7701">
                  <a:spcBef>
                    <a:spcPts val="67"/>
                  </a:spcBef>
                </a:pPr>
                <a:r>
                  <a:rPr sz="4800" b="1" spc="-6" dirty="0">
                    <a:solidFill>
                      <a:srgbClr val="231F20"/>
                    </a:solidFill>
                    <a:latin typeface="Roboto"/>
                    <a:cs typeface="Roboto"/>
                  </a:rPr>
                  <a:t>credits</a:t>
                </a:r>
                <a:endParaRPr sz="4800" dirty="0">
                  <a:latin typeface="Roboto"/>
                  <a:cs typeface="Roboto"/>
                </a:endParaRPr>
              </a:p>
            </p:txBody>
          </p:sp>
          <p:sp>
            <p:nvSpPr>
              <p:cNvPr id="6" name="object 6"/>
              <p:cNvSpPr/>
              <p:nvPr/>
            </p:nvSpPr>
            <p:spPr>
              <a:xfrm>
                <a:off x="432197" y="1438631"/>
                <a:ext cx="2603807" cy="479175"/>
              </a:xfrm>
              <a:custGeom>
                <a:avLst/>
                <a:gdLst/>
                <a:ahLst/>
                <a:cxnLst/>
                <a:rect l="l" t="t" r="r" b="b"/>
                <a:pathLst>
                  <a:path w="4293870" h="628650">
                    <a:moveTo>
                      <a:pt x="0" y="628253"/>
                    </a:moveTo>
                    <a:lnTo>
                      <a:pt x="4293816" y="628253"/>
                    </a:lnTo>
                    <a:lnTo>
                      <a:pt x="4293816" y="0"/>
                    </a:lnTo>
                    <a:lnTo>
                      <a:pt x="0" y="0"/>
                    </a:lnTo>
                    <a:lnTo>
                      <a:pt x="0" y="628253"/>
                    </a:lnTo>
                    <a:close/>
                  </a:path>
                </a:pathLst>
              </a:custGeom>
              <a:solidFill>
                <a:srgbClr val="8A3158"/>
              </a:solidFill>
            </p:spPr>
            <p:txBody>
              <a:bodyPr wrap="square" lIns="0" tIns="0" rIns="0" bIns="0" rtlCol="0"/>
              <a:lstStyle/>
              <a:p>
                <a:endParaRPr sz="1092"/>
              </a:p>
            </p:txBody>
          </p:sp>
          <p:sp>
            <p:nvSpPr>
              <p:cNvPr id="7" name="object 7"/>
              <p:cNvSpPr/>
              <p:nvPr/>
            </p:nvSpPr>
            <p:spPr>
              <a:xfrm>
                <a:off x="457595" y="464152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E5B5CA"/>
              </a:solidFill>
            </p:spPr>
            <p:txBody>
              <a:bodyPr wrap="square" lIns="0" tIns="0" rIns="0" bIns="0" rtlCol="0"/>
              <a:lstStyle/>
              <a:p>
                <a:endParaRPr sz="1092"/>
              </a:p>
            </p:txBody>
          </p:sp>
          <p:sp>
            <p:nvSpPr>
              <p:cNvPr id="9" name="object 9"/>
              <p:cNvSpPr/>
              <p:nvPr/>
            </p:nvSpPr>
            <p:spPr>
              <a:xfrm>
                <a:off x="480705" y="631091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E5B5CA"/>
              </a:solidFill>
            </p:spPr>
            <p:txBody>
              <a:bodyPr wrap="square" lIns="0" tIns="0" rIns="0" bIns="0" rtlCol="0"/>
              <a:lstStyle/>
              <a:p>
                <a:endParaRPr sz="1092"/>
              </a:p>
            </p:txBody>
          </p:sp>
          <p:sp>
            <p:nvSpPr>
              <p:cNvPr id="10" name="object 10"/>
              <p:cNvSpPr/>
              <p:nvPr/>
            </p:nvSpPr>
            <p:spPr>
              <a:xfrm>
                <a:off x="470297" y="5824857"/>
                <a:ext cx="2519088" cy="353489"/>
              </a:xfrm>
              <a:custGeom>
                <a:avLst/>
                <a:gdLst/>
                <a:ahLst/>
                <a:cxnLst/>
                <a:rect l="l" t="t" r="r" b="b"/>
                <a:pathLst>
                  <a:path w="3644900" h="582929">
                    <a:moveTo>
                      <a:pt x="116677" y="427547"/>
                    </a:moveTo>
                    <a:lnTo>
                      <a:pt x="0" y="427547"/>
                    </a:lnTo>
                    <a:lnTo>
                      <a:pt x="1596" y="448053"/>
                    </a:lnTo>
                    <a:lnTo>
                      <a:pt x="14369" y="486911"/>
                    </a:lnTo>
                    <a:lnTo>
                      <a:pt x="39535" y="522295"/>
                    </a:lnTo>
                    <a:lnTo>
                      <a:pt x="74773" y="550614"/>
                    </a:lnTo>
                    <a:lnTo>
                      <a:pt x="119301" y="570929"/>
                    </a:lnTo>
                    <a:lnTo>
                      <a:pt x="170719" y="581256"/>
                    </a:lnTo>
                    <a:lnTo>
                      <a:pt x="198863" y="582547"/>
                    </a:lnTo>
                    <a:lnTo>
                      <a:pt x="239691" y="580113"/>
                    </a:lnTo>
                    <a:lnTo>
                      <a:pt x="309526" y="560632"/>
                    </a:lnTo>
                    <a:lnTo>
                      <a:pt x="362193" y="522599"/>
                    </a:lnTo>
                    <a:lnTo>
                      <a:pt x="380354" y="495251"/>
                    </a:lnTo>
                    <a:lnTo>
                      <a:pt x="201417" y="495251"/>
                    </a:lnTo>
                    <a:lnTo>
                      <a:pt x="183426" y="494161"/>
                    </a:lnTo>
                    <a:lnTo>
                      <a:pt x="140948" y="477796"/>
                    </a:lnTo>
                    <a:lnTo>
                      <a:pt x="118830" y="442984"/>
                    </a:lnTo>
                    <a:lnTo>
                      <a:pt x="116677" y="427547"/>
                    </a:lnTo>
                    <a:close/>
                  </a:path>
                  <a:path w="3644900" h="582929">
                    <a:moveTo>
                      <a:pt x="198433" y="104761"/>
                    </a:moveTo>
                    <a:lnTo>
                      <a:pt x="159232" y="107342"/>
                    </a:lnTo>
                    <a:lnTo>
                      <a:pt x="92759" y="127873"/>
                    </a:lnTo>
                    <a:lnTo>
                      <a:pt x="43095" y="167663"/>
                    </a:lnTo>
                    <a:lnTo>
                      <a:pt x="17651" y="218870"/>
                    </a:lnTo>
                    <a:lnTo>
                      <a:pt x="14470" y="248264"/>
                    </a:lnTo>
                    <a:lnTo>
                      <a:pt x="21046" y="287510"/>
                    </a:lnTo>
                    <a:lnTo>
                      <a:pt x="40771" y="321100"/>
                    </a:lnTo>
                    <a:lnTo>
                      <a:pt x="73648" y="349035"/>
                    </a:lnTo>
                    <a:lnTo>
                      <a:pt x="119675" y="371317"/>
                    </a:lnTo>
                    <a:lnTo>
                      <a:pt x="178853" y="387946"/>
                    </a:lnTo>
                    <a:lnTo>
                      <a:pt x="201856" y="393225"/>
                    </a:lnTo>
                    <a:lnTo>
                      <a:pt x="221484" y="398853"/>
                    </a:lnTo>
                    <a:lnTo>
                      <a:pt x="260383" y="418243"/>
                    </a:lnTo>
                    <a:lnTo>
                      <a:pt x="272955" y="446708"/>
                    </a:lnTo>
                    <a:lnTo>
                      <a:pt x="271824" y="457049"/>
                    </a:lnTo>
                    <a:lnTo>
                      <a:pt x="244730" y="487707"/>
                    </a:lnTo>
                    <a:lnTo>
                      <a:pt x="201417" y="495251"/>
                    </a:lnTo>
                    <a:lnTo>
                      <a:pt x="380354" y="495251"/>
                    </a:lnTo>
                    <a:lnTo>
                      <a:pt x="389235" y="471608"/>
                    </a:lnTo>
                    <a:lnTo>
                      <a:pt x="392616" y="441599"/>
                    </a:lnTo>
                    <a:lnTo>
                      <a:pt x="386522" y="400795"/>
                    </a:lnTo>
                    <a:lnTo>
                      <a:pt x="368238" y="366542"/>
                    </a:lnTo>
                    <a:lnTo>
                      <a:pt x="337765" y="338837"/>
                    </a:lnTo>
                    <a:lnTo>
                      <a:pt x="295100" y="317676"/>
                    </a:lnTo>
                    <a:lnTo>
                      <a:pt x="239689" y="301751"/>
                    </a:lnTo>
                    <a:lnTo>
                      <a:pt x="217595" y="297027"/>
                    </a:lnTo>
                    <a:lnTo>
                      <a:pt x="196264" y="292237"/>
                    </a:lnTo>
                    <a:lnTo>
                      <a:pt x="152236" y="275310"/>
                    </a:lnTo>
                    <a:lnTo>
                      <a:pt x="132854" y="242306"/>
                    </a:lnTo>
                    <a:lnTo>
                      <a:pt x="133918" y="231925"/>
                    </a:lnTo>
                    <a:lnTo>
                      <a:pt x="159283" y="200389"/>
                    </a:lnTo>
                    <a:lnTo>
                      <a:pt x="198014" y="192486"/>
                    </a:lnTo>
                    <a:lnTo>
                      <a:pt x="377501" y="192486"/>
                    </a:lnTo>
                    <a:lnTo>
                      <a:pt x="361759" y="168265"/>
                    </a:lnTo>
                    <a:lnTo>
                      <a:pt x="338754" y="146068"/>
                    </a:lnTo>
                    <a:lnTo>
                      <a:pt x="310258" y="127996"/>
                    </a:lnTo>
                    <a:lnTo>
                      <a:pt x="277373" y="115088"/>
                    </a:lnTo>
                    <a:lnTo>
                      <a:pt x="240098" y="107342"/>
                    </a:lnTo>
                    <a:lnTo>
                      <a:pt x="198433" y="104761"/>
                    </a:lnTo>
                    <a:close/>
                  </a:path>
                  <a:path w="3644900" h="582929">
                    <a:moveTo>
                      <a:pt x="377501" y="192486"/>
                    </a:moveTo>
                    <a:lnTo>
                      <a:pt x="198014" y="192486"/>
                    </a:lnTo>
                    <a:lnTo>
                      <a:pt x="214912" y="193564"/>
                    </a:lnTo>
                    <a:lnTo>
                      <a:pt x="229417" y="196797"/>
                    </a:lnTo>
                    <a:lnTo>
                      <a:pt x="264012" y="229263"/>
                    </a:lnTo>
                    <a:lnTo>
                      <a:pt x="268274" y="253374"/>
                    </a:lnTo>
                    <a:lnTo>
                      <a:pt x="391338" y="253374"/>
                    </a:lnTo>
                    <a:lnTo>
                      <a:pt x="388052" y="221918"/>
                    </a:lnTo>
                    <a:lnTo>
                      <a:pt x="378197" y="193564"/>
                    </a:lnTo>
                    <a:lnTo>
                      <a:pt x="377501" y="192486"/>
                    </a:lnTo>
                    <a:close/>
                  </a:path>
                  <a:path w="3644900" h="582929">
                    <a:moveTo>
                      <a:pt x="670262" y="104761"/>
                    </a:moveTo>
                    <a:lnTo>
                      <a:pt x="610703" y="112158"/>
                    </a:lnTo>
                    <a:lnTo>
                      <a:pt x="558056" y="134351"/>
                    </a:lnTo>
                    <a:lnTo>
                      <a:pt x="514464" y="170234"/>
                    </a:lnTo>
                    <a:lnTo>
                      <a:pt x="482048" y="218673"/>
                    </a:lnTo>
                    <a:lnTo>
                      <a:pt x="461928" y="277068"/>
                    </a:lnTo>
                    <a:lnTo>
                      <a:pt x="455221" y="342806"/>
                    </a:lnTo>
                    <a:lnTo>
                      <a:pt x="455221" y="354722"/>
                    </a:lnTo>
                    <a:lnTo>
                      <a:pt x="459199" y="403883"/>
                    </a:lnTo>
                    <a:lnTo>
                      <a:pt x="471134" y="447879"/>
                    </a:lnTo>
                    <a:lnTo>
                      <a:pt x="491029" y="486711"/>
                    </a:lnTo>
                    <a:lnTo>
                      <a:pt x="518884" y="520382"/>
                    </a:lnTo>
                    <a:lnTo>
                      <a:pt x="553069" y="547579"/>
                    </a:lnTo>
                    <a:lnTo>
                      <a:pt x="591966" y="567006"/>
                    </a:lnTo>
                    <a:lnTo>
                      <a:pt x="635574" y="578662"/>
                    </a:lnTo>
                    <a:lnTo>
                      <a:pt x="683895" y="582547"/>
                    </a:lnTo>
                    <a:lnTo>
                      <a:pt x="711999" y="581177"/>
                    </a:lnTo>
                    <a:lnTo>
                      <a:pt x="764376" y="570214"/>
                    </a:lnTo>
                    <a:lnTo>
                      <a:pt x="811057" y="548580"/>
                    </a:lnTo>
                    <a:lnTo>
                      <a:pt x="848529" y="518027"/>
                    </a:lnTo>
                    <a:lnTo>
                      <a:pt x="863596" y="499513"/>
                    </a:lnTo>
                    <a:lnTo>
                      <a:pt x="849140" y="483325"/>
                    </a:lnTo>
                    <a:lnTo>
                      <a:pt x="691989" y="483325"/>
                    </a:lnTo>
                    <a:lnTo>
                      <a:pt x="669988" y="481623"/>
                    </a:lnTo>
                    <a:lnTo>
                      <a:pt x="631981" y="468001"/>
                    </a:lnTo>
                    <a:lnTo>
                      <a:pt x="602465" y="441336"/>
                    </a:lnTo>
                    <a:lnTo>
                      <a:pt x="584474" y="405137"/>
                    </a:lnTo>
                    <a:lnTo>
                      <a:pt x="579992" y="383684"/>
                    </a:lnTo>
                    <a:lnTo>
                      <a:pt x="873397" y="383684"/>
                    </a:lnTo>
                    <a:lnTo>
                      <a:pt x="873397" y="333434"/>
                    </a:lnTo>
                    <a:lnTo>
                      <a:pt x="871184" y="299791"/>
                    </a:lnTo>
                    <a:lnTo>
                      <a:pt x="581270" y="299791"/>
                    </a:lnTo>
                    <a:lnTo>
                      <a:pt x="585485" y="278032"/>
                    </a:lnTo>
                    <a:lnTo>
                      <a:pt x="600072" y="242532"/>
                    </a:lnTo>
                    <a:lnTo>
                      <a:pt x="636679" y="210182"/>
                    </a:lnTo>
                    <a:lnTo>
                      <a:pt x="669843" y="203983"/>
                    </a:lnTo>
                    <a:lnTo>
                      <a:pt x="845747" y="203983"/>
                    </a:lnTo>
                    <a:lnTo>
                      <a:pt x="842851" y="197300"/>
                    </a:lnTo>
                    <a:lnTo>
                      <a:pt x="819095" y="164371"/>
                    </a:lnTo>
                    <a:lnTo>
                      <a:pt x="789432" y="138293"/>
                    </a:lnTo>
                    <a:lnTo>
                      <a:pt x="754738" y="119665"/>
                    </a:lnTo>
                    <a:lnTo>
                      <a:pt x="715015" y="108487"/>
                    </a:lnTo>
                    <a:lnTo>
                      <a:pt x="670262" y="104761"/>
                    </a:lnTo>
                    <a:close/>
                  </a:path>
                  <a:path w="3644900" h="582929">
                    <a:moveTo>
                      <a:pt x="803127" y="431798"/>
                    </a:moveTo>
                    <a:lnTo>
                      <a:pt x="781167" y="454343"/>
                    </a:lnTo>
                    <a:lnTo>
                      <a:pt x="755325" y="470445"/>
                    </a:lnTo>
                    <a:lnTo>
                      <a:pt x="725598" y="480105"/>
                    </a:lnTo>
                    <a:lnTo>
                      <a:pt x="691989" y="483325"/>
                    </a:lnTo>
                    <a:lnTo>
                      <a:pt x="849140" y="483325"/>
                    </a:lnTo>
                    <a:lnTo>
                      <a:pt x="803127" y="431798"/>
                    </a:lnTo>
                    <a:close/>
                  </a:path>
                  <a:path w="3644900" h="582929">
                    <a:moveTo>
                      <a:pt x="845747" y="203983"/>
                    </a:moveTo>
                    <a:lnTo>
                      <a:pt x="669843" y="203983"/>
                    </a:lnTo>
                    <a:lnTo>
                      <a:pt x="688312" y="205385"/>
                    </a:lnTo>
                    <a:lnTo>
                      <a:pt x="704546" y="209593"/>
                    </a:lnTo>
                    <a:lnTo>
                      <a:pt x="739677" y="238825"/>
                    </a:lnTo>
                    <a:lnTo>
                      <a:pt x="752458" y="289949"/>
                    </a:lnTo>
                    <a:lnTo>
                      <a:pt x="752458" y="299791"/>
                    </a:lnTo>
                    <a:lnTo>
                      <a:pt x="871184" y="299791"/>
                    </a:lnTo>
                    <a:lnTo>
                      <a:pt x="870003" y="281829"/>
                    </a:lnTo>
                    <a:lnTo>
                      <a:pt x="859820" y="236452"/>
                    </a:lnTo>
                    <a:lnTo>
                      <a:pt x="845747" y="203983"/>
                    </a:lnTo>
                    <a:close/>
                  </a:path>
                  <a:path w="3644900" h="582929">
                    <a:moveTo>
                      <a:pt x="1058627" y="113274"/>
                    </a:moveTo>
                    <a:lnTo>
                      <a:pt x="943227" y="113274"/>
                    </a:lnTo>
                    <a:lnTo>
                      <a:pt x="943227" y="574034"/>
                    </a:lnTo>
                    <a:lnTo>
                      <a:pt x="1066302" y="574034"/>
                    </a:lnTo>
                    <a:lnTo>
                      <a:pt x="1066302" y="248264"/>
                    </a:lnTo>
                    <a:lnTo>
                      <a:pt x="1079817" y="229264"/>
                    </a:lnTo>
                    <a:lnTo>
                      <a:pt x="1096957" y="215691"/>
                    </a:lnTo>
                    <a:lnTo>
                      <a:pt x="1117719" y="207546"/>
                    </a:lnTo>
                    <a:lnTo>
                      <a:pt x="1142101" y="204831"/>
                    </a:lnTo>
                    <a:lnTo>
                      <a:pt x="1594891" y="204831"/>
                    </a:lnTo>
                    <a:lnTo>
                      <a:pt x="1594553" y="203078"/>
                    </a:lnTo>
                    <a:lnTo>
                      <a:pt x="1583880" y="175020"/>
                    </a:lnTo>
                    <a:lnTo>
                      <a:pt x="1317111" y="175020"/>
                    </a:lnTo>
                    <a:lnTo>
                      <a:pt x="1310432" y="164801"/>
                    </a:lnTo>
                    <a:lnTo>
                      <a:pt x="1062459" y="164801"/>
                    </a:lnTo>
                    <a:lnTo>
                      <a:pt x="1058627" y="113274"/>
                    </a:lnTo>
                    <a:close/>
                  </a:path>
                  <a:path w="3644900" h="582929">
                    <a:moveTo>
                      <a:pt x="1410805" y="204831"/>
                    </a:moveTo>
                    <a:lnTo>
                      <a:pt x="1142101" y="204831"/>
                    </a:lnTo>
                    <a:lnTo>
                      <a:pt x="1159720" y="205962"/>
                    </a:lnTo>
                    <a:lnTo>
                      <a:pt x="1174456" y="209301"/>
                    </a:lnTo>
                    <a:lnTo>
                      <a:pt x="1207571" y="246140"/>
                    </a:lnTo>
                    <a:lnTo>
                      <a:pt x="1211512" y="574034"/>
                    </a:lnTo>
                    <a:lnTo>
                      <a:pt x="1334577" y="574034"/>
                    </a:lnTo>
                    <a:lnTo>
                      <a:pt x="1334147" y="257636"/>
                    </a:lnTo>
                    <a:lnTo>
                      <a:pt x="1346925" y="234534"/>
                    </a:lnTo>
                    <a:lnTo>
                      <a:pt x="1363959" y="218032"/>
                    </a:lnTo>
                    <a:lnTo>
                      <a:pt x="1385252" y="208131"/>
                    </a:lnTo>
                    <a:lnTo>
                      <a:pt x="1410805" y="204831"/>
                    </a:lnTo>
                    <a:close/>
                  </a:path>
                  <a:path w="3644900" h="582929">
                    <a:moveTo>
                      <a:pt x="1594891" y="204831"/>
                    </a:moveTo>
                    <a:lnTo>
                      <a:pt x="1410805" y="204831"/>
                    </a:lnTo>
                    <a:lnTo>
                      <a:pt x="1428711" y="205962"/>
                    </a:lnTo>
                    <a:lnTo>
                      <a:pt x="1443696" y="209354"/>
                    </a:lnTo>
                    <a:lnTo>
                      <a:pt x="1476384" y="246297"/>
                    </a:lnTo>
                    <a:lnTo>
                      <a:pt x="1480216" y="574034"/>
                    </a:lnTo>
                    <a:lnTo>
                      <a:pt x="1603710" y="574034"/>
                    </a:lnTo>
                    <a:lnTo>
                      <a:pt x="1603710" y="279782"/>
                    </a:lnTo>
                    <a:lnTo>
                      <a:pt x="1601421" y="238676"/>
                    </a:lnTo>
                    <a:lnTo>
                      <a:pt x="1594891" y="204831"/>
                    </a:lnTo>
                    <a:close/>
                  </a:path>
                  <a:path w="3644900" h="582929">
                    <a:moveTo>
                      <a:pt x="1455515" y="104761"/>
                    </a:moveTo>
                    <a:lnTo>
                      <a:pt x="1413169" y="109152"/>
                    </a:lnTo>
                    <a:lnTo>
                      <a:pt x="1375986" y="122327"/>
                    </a:lnTo>
                    <a:lnTo>
                      <a:pt x="1343967" y="144283"/>
                    </a:lnTo>
                    <a:lnTo>
                      <a:pt x="1317111" y="175020"/>
                    </a:lnTo>
                    <a:lnTo>
                      <a:pt x="1583880" y="175020"/>
                    </a:lnTo>
                    <a:lnTo>
                      <a:pt x="1546374" y="129308"/>
                    </a:lnTo>
                    <a:lnTo>
                      <a:pt x="1490589" y="107488"/>
                    </a:lnTo>
                    <a:lnTo>
                      <a:pt x="1455515" y="104761"/>
                    </a:lnTo>
                    <a:close/>
                  </a:path>
                  <a:path w="3644900" h="582929">
                    <a:moveTo>
                      <a:pt x="1194906" y="104761"/>
                    </a:moveTo>
                    <a:lnTo>
                      <a:pt x="1155323" y="108513"/>
                    </a:lnTo>
                    <a:lnTo>
                      <a:pt x="1120056" y="119769"/>
                    </a:lnTo>
                    <a:lnTo>
                      <a:pt x="1089101" y="138532"/>
                    </a:lnTo>
                    <a:lnTo>
                      <a:pt x="1062459" y="164801"/>
                    </a:lnTo>
                    <a:lnTo>
                      <a:pt x="1310432" y="164801"/>
                    </a:lnTo>
                    <a:lnTo>
                      <a:pt x="1297021" y="144283"/>
                    </a:lnTo>
                    <a:lnTo>
                      <a:pt x="1269956" y="122327"/>
                    </a:lnTo>
                    <a:lnTo>
                      <a:pt x="1235916" y="109152"/>
                    </a:lnTo>
                    <a:lnTo>
                      <a:pt x="1194906" y="104761"/>
                    </a:lnTo>
                    <a:close/>
                  </a:path>
                  <a:path w="3644900" h="582929">
                    <a:moveTo>
                      <a:pt x="1896685" y="104761"/>
                    </a:moveTo>
                    <a:lnTo>
                      <a:pt x="1837119" y="112158"/>
                    </a:lnTo>
                    <a:lnTo>
                      <a:pt x="1784479" y="134351"/>
                    </a:lnTo>
                    <a:lnTo>
                      <a:pt x="1740878" y="170234"/>
                    </a:lnTo>
                    <a:lnTo>
                      <a:pt x="1708461" y="218673"/>
                    </a:lnTo>
                    <a:lnTo>
                      <a:pt x="1688341" y="277068"/>
                    </a:lnTo>
                    <a:lnTo>
                      <a:pt x="1681634" y="342806"/>
                    </a:lnTo>
                    <a:lnTo>
                      <a:pt x="1681634" y="354722"/>
                    </a:lnTo>
                    <a:lnTo>
                      <a:pt x="1685612" y="403883"/>
                    </a:lnTo>
                    <a:lnTo>
                      <a:pt x="1697547" y="447879"/>
                    </a:lnTo>
                    <a:lnTo>
                      <a:pt x="1717442" y="486711"/>
                    </a:lnTo>
                    <a:lnTo>
                      <a:pt x="1745297" y="520382"/>
                    </a:lnTo>
                    <a:lnTo>
                      <a:pt x="1779482" y="547579"/>
                    </a:lnTo>
                    <a:lnTo>
                      <a:pt x="1818379" y="567006"/>
                    </a:lnTo>
                    <a:lnTo>
                      <a:pt x="1861987" y="578662"/>
                    </a:lnTo>
                    <a:lnTo>
                      <a:pt x="1910308" y="582547"/>
                    </a:lnTo>
                    <a:lnTo>
                      <a:pt x="1938412" y="581177"/>
                    </a:lnTo>
                    <a:lnTo>
                      <a:pt x="1990793" y="570214"/>
                    </a:lnTo>
                    <a:lnTo>
                      <a:pt x="2037476" y="548580"/>
                    </a:lnTo>
                    <a:lnTo>
                      <a:pt x="2074947" y="518027"/>
                    </a:lnTo>
                    <a:lnTo>
                      <a:pt x="2090009" y="499513"/>
                    </a:lnTo>
                    <a:lnTo>
                      <a:pt x="2075553" y="483325"/>
                    </a:lnTo>
                    <a:lnTo>
                      <a:pt x="1918402" y="483325"/>
                    </a:lnTo>
                    <a:lnTo>
                      <a:pt x="1896405" y="481623"/>
                    </a:lnTo>
                    <a:lnTo>
                      <a:pt x="1858400" y="468001"/>
                    </a:lnTo>
                    <a:lnTo>
                      <a:pt x="1828882" y="441336"/>
                    </a:lnTo>
                    <a:lnTo>
                      <a:pt x="1810887" y="405137"/>
                    </a:lnTo>
                    <a:lnTo>
                      <a:pt x="1806405" y="383684"/>
                    </a:lnTo>
                    <a:lnTo>
                      <a:pt x="2099810" y="383684"/>
                    </a:lnTo>
                    <a:lnTo>
                      <a:pt x="2099810" y="333434"/>
                    </a:lnTo>
                    <a:lnTo>
                      <a:pt x="2097597" y="299791"/>
                    </a:lnTo>
                    <a:lnTo>
                      <a:pt x="1807683" y="299791"/>
                    </a:lnTo>
                    <a:lnTo>
                      <a:pt x="1811902" y="278032"/>
                    </a:lnTo>
                    <a:lnTo>
                      <a:pt x="1826486" y="242532"/>
                    </a:lnTo>
                    <a:lnTo>
                      <a:pt x="1863092" y="210182"/>
                    </a:lnTo>
                    <a:lnTo>
                      <a:pt x="1896256" y="203983"/>
                    </a:lnTo>
                    <a:lnTo>
                      <a:pt x="2072164" y="203983"/>
                    </a:lnTo>
                    <a:lnTo>
                      <a:pt x="2069268" y="197300"/>
                    </a:lnTo>
                    <a:lnTo>
                      <a:pt x="2045518" y="164371"/>
                    </a:lnTo>
                    <a:lnTo>
                      <a:pt x="2015855" y="138293"/>
                    </a:lnTo>
                    <a:lnTo>
                      <a:pt x="1981162" y="119665"/>
                    </a:lnTo>
                    <a:lnTo>
                      <a:pt x="1941438" y="108487"/>
                    </a:lnTo>
                    <a:lnTo>
                      <a:pt x="1896685" y="104761"/>
                    </a:lnTo>
                    <a:close/>
                  </a:path>
                  <a:path w="3644900" h="582929">
                    <a:moveTo>
                      <a:pt x="2029540" y="431798"/>
                    </a:moveTo>
                    <a:lnTo>
                      <a:pt x="2007585" y="454343"/>
                    </a:lnTo>
                    <a:lnTo>
                      <a:pt x="1981742" y="470445"/>
                    </a:lnTo>
                    <a:lnTo>
                      <a:pt x="1952013" y="480105"/>
                    </a:lnTo>
                    <a:lnTo>
                      <a:pt x="1918402" y="483325"/>
                    </a:lnTo>
                    <a:lnTo>
                      <a:pt x="2075553" y="483325"/>
                    </a:lnTo>
                    <a:lnTo>
                      <a:pt x="2029540" y="431798"/>
                    </a:lnTo>
                    <a:close/>
                  </a:path>
                  <a:path w="3644900" h="582929">
                    <a:moveTo>
                      <a:pt x="2072164" y="203983"/>
                    </a:moveTo>
                    <a:lnTo>
                      <a:pt x="1896256" y="203983"/>
                    </a:lnTo>
                    <a:lnTo>
                      <a:pt x="1914725" y="205385"/>
                    </a:lnTo>
                    <a:lnTo>
                      <a:pt x="1930959" y="209593"/>
                    </a:lnTo>
                    <a:lnTo>
                      <a:pt x="1966095" y="238825"/>
                    </a:lnTo>
                    <a:lnTo>
                      <a:pt x="1978871" y="289949"/>
                    </a:lnTo>
                    <a:lnTo>
                      <a:pt x="1978871" y="299791"/>
                    </a:lnTo>
                    <a:lnTo>
                      <a:pt x="2097597" y="299791"/>
                    </a:lnTo>
                    <a:lnTo>
                      <a:pt x="2096416" y="281829"/>
                    </a:lnTo>
                    <a:lnTo>
                      <a:pt x="2086234" y="236452"/>
                    </a:lnTo>
                    <a:lnTo>
                      <a:pt x="2072164" y="203983"/>
                    </a:lnTo>
                    <a:close/>
                  </a:path>
                  <a:path w="3644900" h="582929">
                    <a:moveTo>
                      <a:pt x="2262904" y="427547"/>
                    </a:moveTo>
                    <a:lnTo>
                      <a:pt x="2146227" y="427547"/>
                    </a:lnTo>
                    <a:lnTo>
                      <a:pt x="2147824" y="448053"/>
                    </a:lnTo>
                    <a:lnTo>
                      <a:pt x="2160597" y="486911"/>
                    </a:lnTo>
                    <a:lnTo>
                      <a:pt x="2185763" y="522295"/>
                    </a:lnTo>
                    <a:lnTo>
                      <a:pt x="2221001" y="550614"/>
                    </a:lnTo>
                    <a:lnTo>
                      <a:pt x="2265529" y="570929"/>
                    </a:lnTo>
                    <a:lnTo>
                      <a:pt x="2316947" y="581256"/>
                    </a:lnTo>
                    <a:lnTo>
                      <a:pt x="2345090" y="582547"/>
                    </a:lnTo>
                    <a:lnTo>
                      <a:pt x="2385919" y="580113"/>
                    </a:lnTo>
                    <a:lnTo>
                      <a:pt x="2455758" y="560632"/>
                    </a:lnTo>
                    <a:lnTo>
                      <a:pt x="2508425" y="522599"/>
                    </a:lnTo>
                    <a:lnTo>
                      <a:pt x="2526583" y="495251"/>
                    </a:lnTo>
                    <a:lnTo>
                      <a:pt x="2347645" y="495251"/>
                    </a:lnTo>
                    <a:lnTo>
                      <a:pt x="2329654" y="494161"/>
                    </a:lnTo>
                    <a:lnTo>
                      <a:pt x="2287176" y="477796"/>
                    </a:lnTo>
                    <a:lnTo>
                      <a:pt x="2265058" y="442984"/>
                    </a:lnTo>
                    <a:lnTo>
                      <a:pt x="2262904" y="427547"/>
                    </a:lnTo>
                    <a:close/>
                  </a:path>
                  <a:path w="3644900" h="582929">
                    <a:moveTo>
                      <a:pt x="2344661" y="104761"/>
                    </a:moveTo>
                    <a:lnTo>
                      <a:pt x="2305464" y="107342"/>
                    </a:lnTo>
                    <a:lnTo>
                      <a:pt x="2238988" y="127873"/>
                    </a:lnTo>
                    <a:lnTo>
                      <a:pt x="2189325" y="167663"/>
                    </a:lnTo>
                    <a:lnTo>
                      <a:pt x="2163887" y="218870"/>
                    </a:lnTo>
                    <a:lnTo>
                      <a:pt x="2160709" y="248264"/>
                    </a:lnTo>
                    <a:lnTo>
                      <a:pt x="2167283" y="287510"/>
                    </a:lnTo>
                    <a:lnTo>
                      <a:pt x="2187006" y="321100"/>
                    </a:lnTo>
                    <a:lnTo>
                      <a:pt x="2219879" y="349035"/>
                    </a:lnTo>
                    <a:lnTo>
                      <a:pt x="2265904" y="371317"/>
                    </a:lnTo>
                    <a:lnTo>
                      <a:pt x="2325081" y="387946"/>
                    </a:lnTo>
                    <a:lnTo>
                      <a:pt x="2348088" y="393225"/>
                    </a:lnTo>
                    <a:lnTo>
                      <a:pt x="2367715" y="398853"/>
                    </a:lnTo>
                    <a:lnTo>
                      <a:pt x="2406612" y="418243"/>
                    </a:lnTo>
                    <a:lnTo>
                      <a:pt x="2419193" y="446708"/>
                    </a:lnTo>
                    <a:lnTo>
                      <a:pt x="2418060" y="457049"/>
                    </a:lnTo>
                    <a:lnTo>
                      <a:pt x="2390958" y="487707"/>
                    </a:lnTo>
                    <a:lnTo>
                      <a:pt x="2347645" y="495251"/>
                    </a:lnTo>
                    <a:lnTo>
                      <a:pt x="2526583" y="495251"/>
                    </a:lnTo>
                    <a:lnTo>
                      <a:pt x="2535463" y="471608"/>
                    </a:lnTo>
                    <a:lnTo>
                      <a:pt x="2538844" y="441599"/>
                    </a:lnTo>
                    <a:lnTo>
                      <a:pt x="2532749" y="400795"/>
                    </a:lnTo>
                    <a:lnTo>
                      <a:pt x="2514466" y="366542"/>
                    </a:lnTo>
                    <a:lnTo>
                      <a:pt x="2483993" y="338837"/>
                    </a:lnTo>
                    <a:lnTo>
                      <a:pt x="2441328" y="317676"/>
                    </a:lnTo>
                    <a:lnTo>
                      <a:pt x="2385922" y="301751"/>
                    </a:lnTo>
                    <a:lnTo>
                      <a:pt x="2363833" y="297027"/>
                    </a:lnTo>
                    <a:lnTo>
                      <a:pt x="2342496" y="292237"/>
                    </a:lnTo>
                    <a:lnTo>
                      <a:pt x="2298464" y="275310"/>
                    </a:lnTo>
                    <a:lnTo>
                      <a:pt x="2279082" y="242306"/>
                    </a:lnTo>
                    <a:lnTo>
                      <a:pt x="2280146" y="231925"/>
                    </a:lnTo>
                    <a:lnTo>
                      <a:pt x="2305510" y="200389"/>
                    </a:lnTo>
                    <a:lnTo>
                      <a:pt x="2344242" y="192486"/>
                    </a:lnTo>
                    <a:lnTo>
                      <a:pt x="2523729" y="192486"/>
                    </a:lnTo>
                    <a:lnTo>
                      <a:pt x="2507987" y="168265"/>
                    </a:lnTo>
                    <a:lnTo>
                      <a:pt x="2484981" y="146068"/>
                    </a:lnTo>
                    <a:lnTo>
                      <a:pt x="2456486" y="127996"/>
                    </a:lnTo>
                    <a:lnTo>
                      <a:pt x="2423601" y="115088"/>
                    </a:lnTo>
                    <a:lnTo>
                      <a:pt x="2386326" y="107342"/>
                    </a:lnTo>
                    <a:lnTo>
                      <a:pt x="2344661" y="104761"/>
                    </a:lnTo>
                    <a:close/>
                  </a:path>
                  <a:path w="3644900" h="582929">
                    <a:moveTo>
                      <a:pt x="2523729" y="192486"/>
                    </a:moveTo>
                    <a:lnTo>
                      <a:pt x="2344242" y="192486"/>
                    </a:lnTo>
                    <a:lnTo>
                      <a:pt x="2361140" y="193564"/>
                    </a:lnTo>
                    <a:lnTo>
                      <a:pt x="2375644" y="196797"/>
                    </a:lnTo>
                    <a:lnTo>
                      <a:pt x="2410240" y="229263"/>
                    </a:lnTo>
                    <a:lnTo>
                      <a:pt x="2414502" y="253374"/>
                    </a:lnTo>
                    <a:lnTo>
                      <a:pt x="2537566" y="253374"/>
                    </a:lnTo>
                    <a:lnTo>
                      <a:pt x="2534280" y="221918"/>
                    </a:lnTo>
                    <a:lnTo>
                      <a:pt x="2524425" y="193564"/>
                    </a:lnTo>
                    <a:lnTo>
                      <a:pt x="2523729" y="192486"/>
                    </a:lnTo>
                    <a:close/>
                  </a:path>
                  <a:path w="3644900" h="582929">
                    <a:moveTo>
                      <a:pt x="2765392" y="203554"/>
                    </a:moveTo>
                    <a:lnTo>
                      <a:pt x="2642327" y="203554"/>
                    </a:lnTo>
                    <a:lnTo>
                      <a:pt x="2642327" y="451818"/>
                    </a:lnTo>
                    <a:lnTo>
                      <a:pt x="2648427" y="498883"/>
                    </a:lnTo>
                    <a:lnTo>
                      <a:pt x="2664676" y="535488"/>
                    </a:lnTo>
                    <a:lnTo>
                      <a:pt x="2727629" y="577319"/>
                    </a:lnTo>
                    <a:lnTo>
                      <a:pt x="2774334" y="582547"/>
                    </a:lnTo>
                    <a:lnTo>
                      <a:pt x="2793364" y="581856"/>
                    </a:lnTo>
                    <a:lnTo>
                      <a:pt x="2812129" y="579782"/>
                    </a:lnTo>
                    <a:lnTo>
                      <a:pt x="2830626" y="576323"/>
                    </a:lnTo>
                    <a:lnTo>
                      <a:pt x="2848855" y="571479"/>
                    </a:lnTo>
                    <a:lnTo>
                      <a:pt x="2848855" y="481200"/>
                    </a:lnTo>
                    <a:lnTo>
                      <a:pt x="2812668" y="481200"/>
                    </a:lnTo>
                    <a:lnTo>
                      <a:pt x="2799942" y="480508"/>
                    </a:lnTo>
                    <a:lnTo>
                      <a:pt x="2767842" y="455439"/>
                    </a:lnTo>
                    <a:lnTo>
                      <a:pt x="2765392" y="433505"/>
                    </a:lnTo>
                    <a:lnTo>
                      <a:pt x="2765392" y="203554"/>
                    </a:lnTo>
                    <a:close/>
                  </a:path>
                  <a:path w="3644900" h="582929">
                    <a:moveTo>
                      <a:pt x="2848855" y="478215"/>
                    </a:moveTo>
                    <a:lnTo>
                      <a:pt x="2840686" y="479521"/>
                    </a:lnTo>
                    <a:lnTo>
                      <a:pt x="2831932" y="480453"/>
                    </a:lnTo>
                    <a:lnTo>
                      <a:pt x="2822592" y="481013"/>
                    </a:lnTo>
                    <a:lnTo>
                      <a:pt x="2812668" y="481200"/>
                    </a:lnTo>
                    <a:lnTo>
                      <a:pt x="2848855" y="481200"/>
                    </a:lnTo>
                    <a:lnTo>
                      <a:pt x="2848855" y="478215"/>
                    </a:lnTo>
                    <a:close/>
                  </a:path>
                  <a:path w="3644900" h="582929">
                    <a:moveTo>
                      <a:pt x="2844175" y="113274"/>
                    </a:moveTo>
                    <a:lnTo>
                      <a:pt x="2575042" y="113274"/>
                    </a:lnTo>
                    <a:lnTo>
                      <a:pt x="2575042" y="203554"/>
                    </a:lnTo>
                    <a:lnTo>
                      <a:pt x="2844175" y="203554"/>
                    </a:lnTo>
                    <a:lnTo>
                      <a:pt x="2844175" y="113274"/>
                    </a:lnTo>
                    <a:close/>
                  </a:path>
                  <a:path w="3644900" h="582929">
                    <a:moveTo>
                      <a:pt x="2765392" y="0"/>
                    </a:moveTo>
                    <a:lnTo>
                      <a:pt x="2642327" y="0"/>
                    </a:lnTo>
                    <a:lnTo>
                      <a:pt x="2642327" y="113274"/>
                    </a:lnTo>
                    <a:lnTo>
                      <a:pt x="2765392" y="113274"/>
                    </a:lnTo>
                    <a:lnTo>
                      <a:pt x="2765392" y="0"/>
                    </a:lnTo>
                    <a:close/>
                  </a:path>
                  <a:path w="3644900" h="582929">
                    <a:moveTo>
                      <a:pt x="3111172" y="104761"/>
                    </a:moveTo>
                    <a:lnTo>
                      <a:pt x="3051609" y="112158"/>
                    </a:lnTo>
                    <a:lnTo>
                      <a:pt x="2998966" y="134351"/>
                    </a:lnTo>
                    <a:lnTo>
                      <a:pt x="2955374" y="170234"/>
                    </a:lnTo>
                    <a:lnTo>
                      <a:pt x="2922958" y="218673"/>
                    </a:lnTo>
                    <a:lnTo>
                      <a:pt x="2902838" y="277068"/>
                    </a:lnTo>
                    <a:lnTo>
                      <a:pt x="2896131" y="342806"/>
                    </a:lnTo>
                    <a:lnTo>
                      <a:pt x="2896131" y="354722"/>
                    </a:lnTo>
                    <a:lnTo>
                      <a:pt x="2900109" y="403883"/>
                    </a:lnTo>
                    <a:lnTo>
                      <a:pt x="2912044" y="447879"/>
                    </a:lnTo>
                    <a:lnTo>
                      <a:pt x="2931939" y="486711"/>
                    </a:lnTo>
                    <a:lnTo>
                      <a:pt x="2959794" y="520382"/>
                    </a:lnTo>
                    <a:lnTo>
                      <a:pt x="2993979" y="547579"/>
                    </a:lnTo>
                    <a:lnTo>
                      <a:pt x="3032876" y="567006"/>
                    </a:lnTo>
                    <a:lnTo>
                      <a:pt x="3076484" y="578662"/>
                    </a:lnTo>
                    <a:lnTo>
                      <a:pt x="3124805" y="582547"/>
                    </a:lnTo>
                    <a:lnTo>
                      <a:pt x="3152909" y="581177"/>
                    </a:lnTo>
                    <a:lnTo>
                      <a:pt x="3205286" y="570214"/>
                    </a:lnTo>
                    <a:lnTo>
                      <a:pt x="3251967" y="548580"/>
                    </a:lnTo>
                    <a:lnTo>
                      <a:pt x="3289439" y="518027"/>
                    </a:lnTo>
                    <a:lnTo>
                      <a:pt x="3304506" y="499513"/>
                    </a:lnTo>
                    <a:lnTo>
                      <a:pt x="3290050" y="483325"/>
                    </a:lnTo>
                    <a:lnTo>
                      <a:pt x="3132899" y="483325"/>
                    </a:lnTo>
                    <a:lnTo>
                      <a:pt x="3110898" y="481623"/>
                    </a:lnTo>
                    <a:lnTo>
                      <a:pt x="3072891" y="468001"/>
                    </a:lnTo>
                    <a:lnTo>
                      <a:pt x="3043375" y="441336"/>
                    </a:lnTo>
                    <a:lnTo>
                      <a:pt x="3025384" y="405137"/>
                    </a:lnTo>
                    <a:lnTo>
                      <a:pt x="3020902" y="383684"/>
                    </a:lnTo>
                    <a:lnTo>
                      <a:pt x="3314296" y="383684"/>
                    </a:lnTo>
                    <a:lnTo>
                      <a:pt x="3314296" y="333434"/>
                    </a:lnTo>
                    <a:lnTo>
                      <a:pt x="3312085" y="299791"/>
                    </a:lnTo>
                    <a:lnTo>
                      <a:pt x="3022180" y="299791"/>
                    </a:lnTo>
                    <a:lnTo>
                      <a:pt x="3026395" y="278032"/>
                    </a:lnTo>
                    <a:lnTo>
                      <a:pt x="3040977" y="242532"/>
                    </a:lnTo>
                    <a:lnTo>
                      <a:pt x="3077588" y="210182"/>
                    </a:lnTo>
                    <a:lnTo>
                      <a:pt x="3110753" y="203983"/>
                    </a:lnTo>
                    <a:lnTo>
                      <a:pt x="3286655" y="203983"/>
                    </a:lnTo>
                    <a:lnTo>
                      <a:pt x="3283759" y="197300"/>
                    </a:lnTo>
                    <a:lnTo>
                      <a:pt x="3260005" y="164371"/>
                    </a:lnTo>
                    <a:lnTo>
                      <a:pt x="3230342" y="138293"/>
                    </a:lnTo>
                    <a:lnTo>
                      <a:pt x="3195648" y="119665"/>
                    </a:lnTo>
                    <a:lnTo>
                      <a:pt x="3155925" y="108487"/>
                    </a:lnTo>
                    <a:lnTo>
                      <a:pt x="3111172" y="104761"/>
                    </a:lnTo>
                    <a:close/>
                  </a:path>
                  <a:path w="3644900" h="582929">
                    <a:moveTo>
                      <a:pt x="3244037" y="431798"/>
                    </a:moveTo>
                    <a:lnTo>
                      <a:pt x="3222077" y="454343"/>
                    </a:lnTo>
                    <a:lnTo>
                      <a:pt x="3196235" y="470445"/>
                    </a:lnTo>
                    <a:lnTo>
                      <a:pt x="3166508" y="480105"/>
                    </a:lnTo>
                    <a:lnTo>
                      <a:pt x="3132899" y="483325"/>
                    </a:lnTo>
                    <a:lnTo>
                      <a:pt x="3290050" y="483325"/>
                    </a:lnTo>
                    <a:lnTo>
                      <a:pt x="3244037" y="431798"/>
                    </a:lnTo>
                    <a:close/>
                  </a:path>
                  <a:path w="3644900" h="582929">
                    <a:moveTo>
                      <a:pt x="3286655" y="203983"/>
                    </a:moveTo>
                    <a:lnTo>
                      <a:pt x="3110753" y="203983"/>
                    </a:lnTo>
                    <a:lnTo>
                      <a:pt x="3129222" y="205385"/>
                    </a:lnTo>
                    <a:lnTo>
                      <a:pt x="3145456" y="209593"/>
                    </a:lnTo>
                    <a:lnTo>
                      <a:pt x="3180587" y="238825"/>
                    </a:lnTo>
                    <a:lnTo>
                      <a:pt x="3193358" y="289949"/>
                    </a:lnTo>
                    <a:lnTo>
                      <a:pt x="3193358" y="299791"/>
                    </a:lnTo>
                    <a:lnTo>
                      <a:pt x="3312085" y="299791"/>
                    </a:lnTo>
                    <a:lnTo>
                      <a:pt x="3310904" y="281829"/>
                    </a:lnTo>
                    <a:lnTo>
                      <a:pt x="3300725" y="236452"/>
                    </a:lnTo>
                    <a:lnTo>
                      <a:pt x="3286655" y="203983"/>
                    </a:lnTo>
                    <a:close/>
                  </a:path>
                  <a:path w="3644900" h="582929">
                    <a:moveTo>
                      <a:pt x="3500396" y="113274"/>
                    </a:moveTo>
                    <a:lnTo>
                      <a:pt x="3384137" y="113274"/>
                    </a:lnTo>
                    <a:lnTo>
                      <a:pt x="3384137" y="574034"/>
                    </a:lnTo>
                    <a:lnTo>
                      <a:pt x="3507202" y="574034"/>
                    </a:lnTo>
                    <a:lnTo>
                      <a:pt x="3507202" y="272536"/>
                    </a:lnTo>
                    <a:lnTo>
                      <a:pt x="3521069" y="251858"/>
                    </a:lnTo>
                    <a:lnTo>
                      <a:pt x="3540949" y="237088"/>
                    </a:lnTo>
                    <a:lnTo>
                      <a:pt x="3566845" y="228225"/>
                    </a:lnTo>
                    <a:lnTo>
                      <a:pt x="3598759" y="225270"/>
                    </a:lnTo>
                    <a:lnTo>
                      <a:pt x="3643100" y="225270"/>
                    </a:lnTo>
                    <a:lnTo>
                      <a:pt x="3643923" y="168204"/>
                    </a:lnTo>
                    <a:lnTo>
                      <a:pt x="3503799" y="168204"/>
                    </a:lnTo>
                    <a:lnTo>
                      <a:pt x="3500396" y="113274"/>
                    </a:lnTo>
                    <a:close/>
                  </a:path>
                  <a:path w="3644900" h="582929">
                    <a:moveTo>
                      <a:pt x="3643100" y="225270"/>
                    </a:moveTo>
                    <a:lnTo>
                      <a:pt x="3598759" y="225270"/>
                    </a:lnTo>
                    <a:lnTo>
                      <a:pt x="3608713" y="225484"/>
                    </a:lnTo>
                    <a:lnTo>
                      <a:pt x="3619413" y="226124"/>
                    </a:lnTo>
                    <a:lnTo>
                      <a:pt x="3630859" y="227187"/>
                    </a:lnTo>
                    <a:lnTo>
                      <a:pt x="3643051" y="228673"/>
                    </a:lnTo>
                    <a:lnTo>
                      <a:pt x="3643100" y="225270"/>
                    </a:lnTo>
                    <a:close/>
                  </a:path>
                  <a:path w="3644900" h="582929">
                    <a:moveTo>
                      <a:pt x="3606424" y="104761"/>
                    </a:moveTo>
                    <a:lnTo>
                      <a:pt x="3575419" y="108726"/>
                    </a:lnTo>
                    <a:lnTo>
                      <a:pt x="3547980" y="120623"/>
                    </a:lnTo>
                    <a:lnTo>
                      <a:pt x="3524107" y="140449"/>
                    </a:lnTo>
                    <a:lnTo>
                      <a:pt x="3503799" y="168204"/>
                    </a:lnTo>
                    <a:lnTo>
                      <a:pt x="3643923" y="168204"/>
                    </a:lnTo>
                    <a:lnTo>
                      <a:pt x="3644758" y="110289"/>
                    </a:lnTo>
                    <a:lnTo>
                      <a:pt x="3635654" y="107871"/>
                    </a:lnTo>
                    <a:lnTo>
                      <a:pt x="3626231" y="106143"/>
                    </a:lnTo>
                    <a:lnTo>
                      <a:pt x="3616488" y="105106"/>
                    </a:lnTo>
                    <a:lnTo>
                      <a:pt x="3606424" y="104761"/>
                    </a:lnTo>
                    <a:close/>
                  </a:path>
                </a:pathLst>
              </a:custGeom>
              <a:solidFill>
                <a:srgbClr val="231F20"/>
              </a:solidFill>
            </p:spPr>
            <p:txBody>
              <a:bodyPr wrap="square" lIns="0" tIns="0" rIns="0" bIns="0" rtlCol="0"/>
              <a:lstStyle/>
              <a:p>
                <a:endParaRPr sz="1092"/>
              </a:p>
            </p:txBody>
          </p:sp>
          <p:sp>
            <p:nvSpPr>
              <p:cNvPr id="48" name="object 48"/>
              <p:cNvSpPr txBox="1"/>
              <p:nvPr/>
            </p:nvSpPr>
            <p:spPr>
              <a:xfrm>
                <a:off x="955142" y="1437217"/>
                <a:ext cx="1588521" cy="356339"/>
              </a:xfrm>
              <a:prstGeom prst="rect">
                <a:avLst/>
              </a:prstGeom>
            </p:spPr>
            <p:txBody>
              <a:bodyPr vert="horz" wrap="square" lIns="0" tIns="8086" rIns="0" bIns="0" rtlCol="0">
                <a:spAutoFit/>
              </a:bodyPr>
              <a:lstStyle/>
              <a:p>
                <a:pPr marL="7701">
                  <a:spcBef>
                    <a:spcPts val="64"/>
                  </a:spcBef>
                </a:pPr>
                <a:r>
                  <a:rPr sz="2395" b="1" dirty="0">
                    <a:solidFill>
                      <a:srgbClr val="FFFFFF"/>
                    </a:solidFill>
                    <a:latin typeface="Roboto-Black"/>
                    <a:cs typeface="Roboto-Black"/>
                  </a:rPr>
                  <a:t>Stage</a:t>
                </a:r>
                <a:r>
                  <a:rPr sz="2395" b="1" spc="-3" dirty="0">
                    <a:solidFill>
                      <a:srgbClr val="FFFFFF"/>
                    </a:solidFill>
                    <a:latin typeface="Roboto-Black"/>
                    <a:cs typeface="Roboto-Black"/>
                  </a:rPr>
                  <a:t> </a:t>
                </a:r>
                <a:r>
                  <a:rPr lang="en-US" sz="2395" b="1" spc="-30" dirty="0">
                    <a:solidFill>
                      <a:srgbClr val="FFFFFF"/>
                    </a:solidFill>
                    <a:latin typeface="Roboto-Black"/>
                    <a:cs typeface="Roboto-Black"/>
                  </a:rPr>
                  <a:t>2</a:t>
                </a:r>
                <a:endParaRPr sz="2395" dirty="0">
                  <a:latin typeface="Roboto-Black"/>
                  <a:cs typeface="Roboto-Black"/>
                </a:endParaRPr>
              </a:p>
            </p:txBody>
          </p:sp>
        </p:grpSp>
        <p:sp>
          <p:nvSpPr>
            <p:cNvPr id="8" name="object 8"/>
            <p:cNvSpPr/>
            <p:nvPr/>
          </p:nvSpPr>
          <p:spPr>
            <a:xfrm>
              <a:off x="479974" y="4824118"/>
              <a:ext cx="2116900" cy="835574"/>
            </a:xfrm>
            <a:custGeom>
              <a:avLst/>
              <a:gdLst/>
              <a:ahLst/>
              <a:cxnLst/>
              <a:rect l="l" t="t" r="r" b="b"/>
              <a:pathLst>
                <a:path w="3739515" h="1435100">
                  <a:moveTo>
                    <a:pt x="611038" y="0"/>
                  </a:moveTo>
                  <a:lnTo>
                    <a:pt x="560579" y="1742"/>
                  </a:lnTo>
                  <a:lnTo>
                    <a:pt x="511705" y="6971"/>
                  </a:lnTo>
                  <a:lnTo>
                    <a:pt x="464416" y="15685"/>
                  </a:lnTo>
                  <a:lnTo>
                    <a:pt x="418714" y="27883"/>
                  </a:lnTo>
                  <a:lnTo>
                    <a:pt x="374599" y="43565"/>
                  </a:lnTo>
                  <a:lnTo>
                    <a:pt x="332072" y="62731"/>
                  </a:lnTo>
                  <a:lnTo>
                    <a:pt x="291132" y="85379"/>
                  </a:lnTo>
                  <a:lnTo>
                    <a:pt x="252309" y="111231"/>
                  </a:lnTo>
                  <a:lnTo>
                    <a:pt x="216149" y="139999"/>
                  </a:lnTo>
                  <a:lnTo>
                    <a:pt x="182653" y="171683"/>
                  </a:lnTo>
                  <a:lnTo>
                    <a:pt x="151819" y="206285"/>
                  </a:lnTo>
                  <a:lnTo>
                    <a:pt x="123648" y="243803"/>
                  </a:lnTo>
                  <a:lnTo>
                    <a:pt x="98140" y="284238"/>
                  </a:lnTo>
                  <a:lnTo>
                    <a:pt x="75296" y="327592"/>
                  </a:lnTo>
                  <a:lnTo>
                    <a:pt x="55316" y="373389"/>
                  </a:lnTo>
                  <a:lnTo>
                    <a:pt x="38411" y="421166"/>
                  </a:lnTo>
                  <a:lnTo>
                    <a:pt x="24582" y="470920"/>
                  </a:lnTo>
                  <a:lnTo>
                    <a:pt x="13826" y="522653"/>
                  </a:lnTo>
                  <a:lnTo>
                    <a:pt x="6144" y="576361"/>
                  </a:lnTo>
                  <a:lnTo>
                    <a:pt x="1536" y="632046"/>
                  </a:lnTo>
                  <a:lnTo>
                    <a:pt x="51" y="687790"/>
                  </a:lnTo>
                  <a:lnTo>
                    <a:pt x="0" y="768364"/>
                  </a:lnTo>
                  <a:lnTo>
                    <a:pt x="2589" y="823904"/>
                  </a:lnTo>
                  <a:lnTo>
                    <a:pt x="8175" y="877603"/>
                  </a:lnTo>
                  <a:lnTo>
                    <a:pt x="16759" y="929461"/>
                  </a:lnTo>
                  <a:lnTo>
                    <a:pt x="28339" y="979478"/>
                  </a:lnTo>
                  <a:lnTo>
                    <a:pt x="42915" y="1027654"/>
                  </a:lnTo>
                  <a:lnTo>
                    <a:pt x="60487" y="1073991"/>
                  </a:lnTo>
                  <a:lnTo>
                    <a:pt x="81055" y="1118489"/>
                  </a:lnTo>
                  <a:lnTo>
                    <a:pt x="108485" y="1167372"/>
                  </a:lnTo>
                  <a:lnTo>
                    <a:pt x="139300" y="1212336"/>
                  </a:lnTo>
                  <a:lnTo>
                    <a:pt x="173501" y="1253384"/>
                  </a:lnTo>
                  <a:lnTo>
                    <a:pt x="211086" y="1290515"/>
                  </a:lnTo>
                  <a:lnTo>
                    <a:pt x="252056" y="1323729"/>
                  </a:lnTo>
                  <a:lnTo>
                    <a:pt x="296409" y="1353026"/>
                  </a:lnTo>
                  <a:lnTo>
                    <a:pt x="336699" y="1374786"/>
                  </a:lnTo>
                  <a:lnTo>
                    <a:pt x="378633" y="1393199"/>
                  </a:lnTo>
                  <a:lnTo>
                    <a:pt x="422210" y="1408263"/>
                  </a:lnTo>
                  <a:lnTo>
                    <a:pt x="467432" y="1419980"/>
                  </a:lnTo>
                  <a:lnTo>
                    <a:pt x="514298" y="1428349"/>
                  </a:lnTo>
                  <a:lnTo>
                    <a:pt x="562809" y="1433371"/>
                  </a:lnTo>
                  <a:lnTo>
                    <a:pt x="612965" y="1435045"/>
                  </a:lnTo>
                  <a:lnTo>
                    <a:pt x="663150" y="1433312"/>
                  </a:lnTo>
                  <a:lnTo>
                    <a:pt x="711750" y="1428114"/>
                  </a:lnTo>
                  <a:lnTo>
                    <a:pt x="758763" y="1419450"/>
                  </a:lnTo>
                  <a:lnTo>
                    <a:pt x="804190" y="1407322"/>
                  </a:lnTo>
                  <a:lnTo>
                    <a:pt x="848031" y="1391728"/>
                  </a:lnTo>
                  <a:lnTo>
                    <a:pt x="890286" y="1372670"/>
                  </a:lnTo>
                  <a:lnTo>
                    <a:pt x="930955" y="1350147"/>
                  </a:lnTo>
                  <a:lnTo>
                    <a:pt x="969530" y="1324415"/>
                  </a:lnTo>
                  <a:lnTo>
                    <a:pt x="1005500" y="1295727"/>
                  </a:lnTo>
                  <a:lnTo>
                    <a:pt x="1038867" y="1264084"/>
                  </a:lnTo>
                  <a:lnTo>
                    <a:pt x="1069631" y="1229484"/>
                  </a:lnTo>
                  <a:lnTo>
                    <a:pt x="1097793" y="1191927"/>
                  </a:lnTo>
                  <a:lnTo>
                    <a:pt x="1110235" y="1172205"/>
                  </a:lnTo>
                  <a:lnTo>
                    <a:pt x="612965" y="1172205"/>
                  </a:lnTo>
                  <a:lnTo>
                    <a:pt x="561887" y="1167793"/>
                  </a:lnTo>
                  <a:lnTo>
                    <a:pt x="516108" y="1154557"/>
                  </a:lnTo>
                  <a:lnTo>
                    <a:pt x="475628" y="1132496"/>
                  </a:lnTo>
                  <a:lnTo>
                    <a:pt x="440446" y="1101608"/>
                  </a:lnTo>
                  <a:lnTo>
                    <a:pt x="410563" y="1061894"/>
                  </a:lnTo>
                  <a:lnTo>
                    <a:pt x="377195" y="991113"/>
                  </a:lnTo>
                  <a:lnTo>
                    <a:pt x="364685" y="949904"/>
                  </a:lnTo>
                  <a:lnTo>
                    <a:pt x="354956" y="904818"/>
                  </a:lnTo>
                  <a:lnTo>
                    <a:pt x="348008" y="855855"/>
                  </a:lnTo>
                  <a:lnTo>
                    <a:pt x="343839" y="803016"/>
                  </a:lnTo>
                  <a:lnTo>
                    <a:pt x="342450" y="746301"/>
                  </a:lnTo>
                  <a:lnTo>
                    <a:pt x="343413" y="643666"/>
                  </a:lnTo>
                  <a:lnTo>
                    <a:pt x="348003" y="577737"/>
                  </a:lnTo>
                  <a:lnTo>
                    <a:pt x="356541" y="518088"/>
                  </a:lnTo>
                  <a:lnTo>
                    <a:pt x="369027" y="464717"/>
                  </a:lnTo>
                  <a:lnTo>
                    <a:pt x="385461" y="417625"/>
                  </a:lnTo>
                  <a:lnTo>
                    <a:pt x="405843" y="376813"/>
                  </a:lnTo>
                  <a:lnTo>
                    <a:pt x="430173" y="342279"/>
                  </a:lnTo>
                  <a:lnTo>
                    <a:pt x="458450" y="314024"/>
                  </a:lnTo>
                  <a:lnTo>
                    <a:pt x="490676" y="292048"/>
                  </a:lnTo>
                  <a:lnTo>
                    <a:pt x="526849" y="276350"/>
                  </a:lnTo>
                  <a:lnTo>
                    <a:pt x="566970" y="266932"/>
                  </a:lnTo>
                  <a:lnTo>
                    <a:pt x="611038" y="263793"/>
                  </a:lnTo>
                  <a:lnTo>
                    <a:pt x="1109098" y="263793"/>
                  </a:lnTo>
                  <a:lnTo>
                    <a:pt x="1094731" y="241475"/>
                  </a:lnTo>
                  <a:lnTo>
                    <a:pt x="1066352" y="204231"/>
                  </a:lnTo>
                  <a:lnTo>
                    <a:pt x="1035449" y="169902"/>
                  </a:lnTo>
                  <a:lnTo>
                    <a:pt x="1002021" y="138490"/>
                  </a:lnTo>
                  <a:lnTo>
                    <a:pt x="966070" y="109995"/>
                  </a:lnTo>
                  <a:lnTo>
                    <a:pt x="927594" y="84416"/>
                  </a:lnTo>
                  <a:lnTo>
                    <a:pt x="887070" y="62022"/>
                  </a:lnTo>
                  <a:lnTo>
                    <a:pt x="844980" y="43072"/>
                  </a:lnTo>
                  <a:lnTo>
                    <a:pt x="801324" y="27567"/>
                  </a:lnTo>
                  <a:lnTo>
                    <a:pt x="756102" y="15507"/>
                  </a:lnTo>
                  <a:lnTo>
                    <a:pt x="709314" y="6892"/>
                  </a:lnTo>
                  <a:lnTo>
                    <a:pt x="660960" y="1723"/>
                  </a:lnTo>
                  <a:lnTo>
                    <a:pt x="611038" y="0"/>
                  </a:lnTo>
                  <a:close/>
                </a:path>
                <a:path w="3739515" h="1435100">
                  <a:moveTo>
                    <a:pt x="1109098" y="263793"/>
                  </a:moveTo>
                  <a:lnTo>
                    <a:pt x="611038" y="263793"/>
                  </a:lnTo>
                  <a:lnTo>
                    <a:pt x="660443" y="268110"/>
                  </a:lnTo>
                  <a:lnTo>
                    <a:pt x="705049" y="281061"/>
                  </a:lnTo>
                  <a:lnTo>
                    <a:pt x="744856" y="302646"/>
                  </a:lnTo>
                  <a:lnTo>
                    <a:pt x="779869" y="332865"/>
                  </a:lnTo>
                  <a:lnTo>
                    <a:pt x="810090" y="371716"/>
                  </a:lnTo>
                  <a:lnTo>
                    <a:pt x="844150" y="441568"/>
                  </a:lnTo>
                  <a:lnTo>
                    <a:pt x="856924" y="482632"/>
                  </a:lnTo>
                  <a:lnTo>
                    <a:pt x="866860" y="527786"/>
                  </a:lnTo>
                  <a:lnTo>
                    <a:pt x="873958" y="577031"/>
                  </a:lnTo>
                  <a:lnTo>
                    <a:pt x="878218" y="630366"/>
                  </a:lnTo>
                  <a:lnTo>
                    <a:pt x="879638" y="687790"/>
                  </a:lnTo>
                  <a:lnTo>
                    <a:pt x="879638" y="752060"/>
                  </a:lnTo>
                  <a:lnTo>
                    <a:pt x="877422" y="817210"/>
                  </a:lnTo>
                  <a:lnTo>
                    <a:pt x="871425" y="877083"/>
                  </a:lnTo>
                  <a:lnTo>
                    <a:pt x="861645" y="931679"/>
                  </a:lnTo>
                  <a:lnTo>
                    <a:pt x="848082" y="980999"/>
                  </a:lnTo>
                  <a:lnTo>
                    <a:pt x="830737" y="1025042"/>
                  </a:lnTo>
                  <a:lnTo>
                    <a:pt x="809608" y="1063810"/>
                  </a:lnTo>
                  <a:lnTo>
                    <a:pt x="779642" y="1102839"/>
                  </a:lnTo>
                  <a:lnTo>
                    <a:pt x="744993" y="1133190"/>
                  </a:lnTo>
                  <a:lnTo>
                    <a:pt x="705663" y="1154867"/>
                  </a:lnTo>
                  <a:lnTo>
                    <a:pt x="661653" y="1167871"/>
                  </a:lnTo>
                  <a:lnTo>
                    <a:pt x="612965" y="1172205"/>
                  </a:lnTo>
                  <a:lnTo>
                    <a:pt x="1110235" y="1172205"/>
                  </a:lnTo>
                  <a:lnTo>
                    <a:pt x="1146310" y="1107934"/>
                  </a:lnTo>
                  <a:lnTo>
                    <a:pt x="1166461" y="1061894"/>
                  </a:lnTo>
                  <a:lnTo>
                    <a:pt x="1183423" y="1014208"/>
                  </a:lnTo>
                  <a:lnTo>
                    <a:pt x="1197341" y="964465"/>
                  </a:lnTo>
                  <a:lnTo>
                    <a:pt x="1208167" y="912803"/>
                  </a:lnTo>
                  <a:lnTo>
                    <a:pt x="1215901" y="859221"/>
                  </a:lnTo>
                  <a:lnTo>
                    <a:pt x="1220541" y="803720"/>
                  </a:lnTo>
                  <a:lnTo>
                    <a:pt x="1222088" y="746301"/>
                  </a:lnTo>
                  <a:lnTo>
                    <a:pt x="1222088" y="682031"/>
                  </a:lnTo>
                  <a:lnTo>
                    <a:pt x="1220254" y="625405"/>
                  </a:lnTo>
                  <a:lnTo>
                    <a:pt x="1215308" y="570640"/>
                  </a:lnTo>
                  <a:lnTo>
                    <a:pt x="1207251" y="517735"/>
                  </a:lnTo>
                  <a:lnTo>
                    <a:pt x="1196083" y="466691"/>
                  </a:lnTo>
                  <a:lnTo>
                    <a:pt x="1181803" y="417506"/>
                  </a:lnTo>
                  <a:lnTo>
                    <a:pt x="1164413" y="370180"/>
                  </a:lnTo>
                  <a:lnTo>
                    <a:pt x="1143912" y="324712"/>
                  </a:lnTo>
                  <a:lnTo>
                    <a:pt x="1120584" y="281636"/>
                  </a:lnTo>
                  <a:lnTo>
                    <a:pt x="1109098" y="263793"/>
                  </a:lnTo>
                  <a:close/>
                </a:path>
                <a:path w="3739515" h="1435100">
                  <a:moveTo>
                    <a:pt x="1732407" y="19182"/>
                  </a:moveTo>
                  <a:lnTo>
                    <a:pt x="1395716" y="19182"/>
                  </a:lnTo>
                  <a:lnTo>
                    <a:pt x="1395716" y="1415862"/>
                  </a:lnTo>
                  <a:lnTo>
                    <a:pt x="1732407" y="1415862"/>
                  </a:lnTo>
                  <a:lnTo>
                    <a:pt x="1732407" y="546779"/>
                  </a:lnTo>
                  <a:lnTo>
                    <a:pt x="2032311" y="546779"/>
                  </a:lnTo>
                  <a:lnTo>
                    <a:pt x="1732407" y="19182"/>
                  </a:lnTo>
                  <a:close/>
                </a:path>
                <a:path w="3739515" h="1435100">
                  <a:moveTo>
                    <a:pt x="2032311" y="546779"/>
                  </a:moveTo>
                  <a:lnTo>
                    <a:pt x="1732407" y="546779"/>
                  </a:lnTo>
                  <a:lnTo>
                    <a:pt x="2227387" y="1415862"/>
                  </a:lnTo>
                  <a:lnTo>
                    <a:pt x="2562162" y="1415862"/>
                  </a:lnTo>
                  <a:lnTo>
                    <a:pt x="2562162" y="888266"/>
                  </a:lnTo>
                  <a:lnTo>
                    <a:pt x="2226424" y="888266"/>
                  </a:lnTo>
                  <a:lnTo>
                    <a:pt x="2032311" y="546779"/>
                  </a:lnTo>
                  <a:close/>
                </a:path>
                <a:path w="3739515" h="1435100">
                  <a:moveTo>
                    <a:pt x="2562162" y="19182"/>
                  </a:moveTo>
                  <a:lnTo>
                    <a:pt x="2226424" y="19182"/>
                  </a:lnTo>
                  <a:lnTo>
                    <a:pt x="2226424" y="888266"/>
                  </a:lnTo>
                  <a:lnTo>
                    <a:pt x="2562162" y="888266"/>
                  </a:lnTo>
                  <a:lnTo>
                    <a:pt x="2562162" y="19182"/>
                  </a:lnTo>
                  <a:close/>
                </a:path>
                <a:path w="3739515" h="1435100">
                  <a:moveTo>
                    <a:pt x="3739163" y="19182"/>
                  </a:moveTo>
                  <a:lnTo>
                    <a:pt x="2775119" y="19182"/>
                  </a:lnTo>
                  <a:lnTo>
                    <a:pt x="2775119" y="1415862"/>
                  </a:lnTo>
                  <a:lnTo>
                    <a:pt x="3737247" y="1415862"/>
                  </a:lnTo>
                  <a:lnTo>
                    <a:pt x="3737247" y="1156865"/>
                  </a:lnTo>
                  <a:lnTo>
                    <a:pt x="3111821" y="1156865"/>
                  </a:lnTo>
                  <a:lnTo>
                    <a:pt x="3111821" y="823043"/>
                  </a:lnTo>
                  <a:lnTo>
                    <a:pt x="3641323" y="823043"/>
                  </a:lnTo>
                  <a:lnTo>
                    <a:pt x="3641323" y="573636"/>
                  </a:lnTo>
                  <a:lnTo>
                    <a:pt x="3111821" y="573636"/>
                  </a:lnTo>
                  <a:lnTo>
                    <a:pt x="3111821" y="279143"/>
                  </a:lnTo>
                  <a:lnTo>
                    <a:pt x="3739163" y="279143"/>
                  </a:lnTo>
                  <a:lnTo>
                    <a:pt x="3739163" y="19182"/>
                  </a:lnTo>
                  <a:close/>
                </a:path>
              </a:pathLst>
            </a:custGeom>
            <a:solidFill>
              <a:srgbClr val="231F20"/>
            </a:solidFill>
          </p:spPr>
          <p:txBody>
            <a:bodyPr wrap="square" lIns="0" tIns="0" rIns="0" bIns="0" rtlCol="0"/>
            <a:lstStyle/>
            <a:p>
              <a:endParaRPr sz="1092"/>
            </a:p>
          </p:txBody>
        </p:sp>
      </p:grpSp>
      <p:graphicFrame>
        <p:nvGraphicFramePr>
          <p:cNvPr id="2" name="Diagram 1">
            <a:extLst>
              <a:ext uri="{FF2B5EF4-FFF2-40B4-BE49-F238E27FC236}">
                <a16:creationId xmlns:a16="http://schemas.microsoft.com/office/drawing/2014/main" id="{55B2D30A-C3A6-4C21-F8ED-5ECB4A91DA46}"/>
              </a:ext>
            </a:extLst>
          </p:cNvPr>
          <p:cNvGraphicFramePr/>
          <p:nvPr>
            <p:extLst>
              <p:ext uri="{D42A27DB-BD31-4B8C-83A1-F6EECF244321}">
                <p14:modId xmlns:p14="http://schemas.microsoft.com/office/powerpoint/2010/main" val="2312458526"/>
              </p:ext>
            </p:extLst>
          </p:nvPr>
        </p:nvGraphicFramePr>
        <p:xfrm>
          <a:off x="2383025" y="698474"/>
          <a:ext cx="6031632" cy="508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bject 3">
            <a:extLst>
              <a:ext uri="{FF2B5EF4-FFF2-40B4-BE49-F238E27FC236}">
                <a16:creationId xmlns:a16="http://schemas.microsoft.com/office/drawing/2014/main" id="{1E4C1D9D-ECA5-8BA4-76BD-7C8E894A2CA3}"/>
              </a:ext>
            </a:extLst>
          </p:cNvPr>
          <p:cNvSpPr/>
          <p:nvPr/>
        </p:nvSpPr>
        <p:spPr>
          <a:xfrm>
            <a:off x="3048247" y="5874742"/>
            <a:ext cx="4606256" cy="66699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E5B5CA"/>
          </a:solidFill>
        </p:spPr>
        <p:txBody>
          <a:bodyPr wrap="square" lIns="0" tIns="0" rIns="0" bIns="0" rtlCol="0"/>
          <a:lstStyle/>
          <a:p>
            <a:pPr marL="0" marR="332740" lvl="0" indent="0" algn="ctr" defTabSz="914400" rtl="0" eaLnBrk="1" fontAlgn="auto" latinLnBrk="0" hangingPunct="1">
              <a:lnSpc>
                <a:spcPct val="107000"/>
              </a:lnSpc>
              <a:spcBef>
                <a:spcPts val="60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2" name="Title 1">
            <a:extLst>
              <a:ext uri="{FF2B5EF4-FFF2-40B4-BE49-F238E27FC236}">
                <a16:creationId xmlns:a16="http://schemas.microsoft.com/office/drawing/2014/main" id="{1502D162-6CDB-5D62-2197-9FADD237E382}"/>
              </a:ext>
            </a:extLst>
          </p:cNvPr>
          <p:cNvSpPr txBox="1">
            <a:spLocks/>
          </p:cNvSpPr>
          <p:nvPr/>
        </p:nvSpPr>
        <p:spPr>
          <a:xfrm>
            <a:off x="3665168" y="6045388"/>
            <a:ext cx="3467346" cy="3877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a:lstStyle>
          <a:p>
            <a:pPr algn="ctr"/>
            <a:r>
              <a:rPr lang="en-AU" sz="2800">
                <a:solidFill>
                  <a:schemeClr val="tx1"/>
                </a:solidFill>
                <a:latin typeface="Impact" panose="020B0806030902050204" pitchFamily="34" charset="0"/>
              </a:rPr>
              <a:t>3 ASSESSMENT TYPES</a:t>
            </a:r>
            <a:endParaRPr lang="en-US" sz="2800">
              <a:solidFill>
                <a:schemeClr val="tx1"/>
              </a:solidFill>
            </a:endParaRPr>
          </a:p>
        </p:txBody>
      </p:sp>
      <p:sp>
        <p:nvSpPr>
          <p:cNvPr id="12" name="TextBox 11">
            <a:extLst>
              <a:ext uri="{FF2B5EF4-FFF2-40B4-BE49-F238E27FC236}">
                <a16:creationId xmlns:a16="http://schemas.microsoft.com/office/drawing/2014/main" id="{B17B62FB-E109-96E7-9DB7-35E826C27623}"/>
              </a:ext>
            </a:extLst>
          </p:cNvPr>
          <p:cNvSpPr txBox="1"/>
          <p:nvPr/>
        </p:nvSpPr>
        <p:spPr>
          <a:xfrm>
            <a:off x="9636369" y="4891205"/>
            <a:ext cx="2391508" cy="1851239"/>
          </a:xfrm>
          <a:prstGeom prst="rect">
            <a:avLst/>
          </a:prstGeom>
          <a:solidFill>
            <a:schemeClr val="bg1"/>
          </a:solidFill>
        </p:spPr>
        <p:txBody>
          <a:bodyPr wrap="square" rtlCol="0">
            <a:spAutoFit/>
          </a:bodyPr>
          <a:lstStyle/>
          <a:p>
            <a:endParaRPr lang="en-AU"/>
          </a:p>
        </p:txBody>
      </p:sp>
      <p:grpSp>
        <p:nvGrpSpPr>
          <p:cNvPr id="18" name="Group 17">
            <a:extLst>
              <a:ext uri="{FF2B5EF4-FFF2-40B4-BE49-F238E27FC236}">
                <a16:creationId xmlns:a16="http://schemas.microsoft.com/office/drawing/2014/main" id="{E3DAA37E-1184-E098-24CF-E28237A17765}"/>
              </a:ext>
            </a:extLst>
          </p:cNvPr>
          <p:cNvGrpSpPr/>
          <p:nvPr/>
        </p:nvGrpSpPr>
        <p:grpSpPr>
          <a:xfrm>
            <a:off x="8034485" y="1029609"/>
            <a:ext cx="3666201" cy="2108093"/>
            <a:chOff x="3224076" y="3144364"/>
            <a:chExt cx="2123894" cy="1177148"/>
          </a:xfrm>
        </p:grpSpPr>
        <p:sp>
          <p:nvSpPr>
            <p:cNvPr id="13" name="object 13"/>
            <p:cNvSpPr/>
            <p:nvPr/>
          </p:nvSpPr>
          <p:spPr>
            <a:xfrm>
              <a:off x="3224076" y="3144364"/>
              <a:ext cx="340152" cy="1177148"/>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p>
          </p:txBody>
        </p:sp>
        <p:sp>
          <p:nvSpPr>
            <p:cNvPr id="14" name="object 14"/>
            <p:cNvSpPr/>
            <p:nvPr/>
          </p:nvSpPr>
          <p:spPr>
            <a:xfrm>
              <a:off x="5047297" y="3144364"/>
              <a:ext cx="300673" cy="1177148"/>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p>
          </p:txBody>
        </p:sp>
        <p:sp>
          <p:nvSpPr>
            <p:cNvPr id="19" name="TextBox 18"/>
            <p:cNvSpPr txBox="1"/>
            <p:nvPr/>
          </p:nvSpPr>
          <p:spPr>
            <a:xfrm>
              <a:off x="3605753" y="3172153"/>
              <a:ext cx="1441543" cy="937537"/>
            </a:xfrm>
            <a:prstGeom prst="rect">
              <a:avLst/>
            </a:prstGeom>
            <a:noFill/>
          </p:spPr>
          <p:txBody>
            <a:bodyPr wrap="square" rtlCol="0">
              <a:spAutoFit/>
            </a:bodyPr>
            <a:lstStyle/>
            <a:p>
              <a:pPr algn="ctr"/>
              <a:endParaRPr lang="en-US" sz="2062" dirty="0">
                <a:latin typeface="Roboto Light" charset="0"/>
                <a:ea typeface="Roboto Light" charset="0"/>
                <a:cs typeface="Roboto Light" charset="0"/>
              </a:endParaRPr>
            </a:p>
            <a:p>
              <a:pPr algn="ctr"/>
              <a:r>
                <a:rPr lang="en-US" sz="2062" dirty="0">
                  <a:latin typeface="Roboto Light" charset="0"/>
                  <a:ea typeface="Roboto Light" charset="0"/>
                  <a:cs typeface="Roboto Light" charset="0"/>
                </a:rPr>
                <a:t>If students have already done RP, they don’t have to do AIF as well</a:t>
              </a:r>
            </a:p>
          </p:txBody>
        </p:sp>
      </p:grpSp>
      <p:sp>
        <p:nvSpPr>
          <p:cNvPr id="21" name="TextBox 20">
            <a:extLst>
              <a:ext uri="{FF2B5EF4-FFF2-40B4-BE49-F238E27FC236}">
                <a16:creationId xmlns:a16="http://schemas.microsoft.com/office/drawing/2014/main" id="{788948DE-8C76-060B-90A1-6CC57AADDA09}"/>
              </a:ext>
            </a:extLst>
          </p:cNvPr>
          <p:cNvSpPr txBox="1"/>
          <p:nvPr/>
        </p:nvSpPr>
        <p:spPr>
          <a:xfrm>
            <a:off x="366272" y="5362612"/>
            <a:ext cx="2213322" cy="1200329"/>
          </a:xfrm>
          <a:prstGeom prst="rect">
            <a:avLst/>
          </a:prstGeom>
          <a:noFill/>
        </p:spPr>
        <p:txBody>
          <a:bodyPr wrap="square" rtlCol="0">
            <a:spAutoFit/>
          </a:bodyPr>
          <a:lstStyle/>
          <a:p>
            <a:pPr algn="ctr"/>
            <a:r>
              <a:rPr lang="en-US" sz="2400" dirty="0">
                <a:latin typeface="Roboto Light" charset="0"/>
                <a:ea typeface="Roboto Light" charset="0"/>
                <a:cs typeface="Roboto Light" charset="0"/>
              </a:rPr>
              <a:t>Available to all schools in SA from 2025</a:t>
            </a:r>
          </a:p>
        </p:txBody>
      </p:sp>
      <p:sp>
        <p:nvSpPr>
          <p:cNvPr id="25" name="object 3">
            <a:extLst>
              <a:ext uri="{FF2B5EF4-FFF2-40B4-BE49-F238E27FC236}">
                <a16:creationId xmlns:a16="http://schemas.microsoft.com/office/drawing/2014/main" id="{D47BD017-7794-0F0E-FE15-1E678599939B}"/>
              </a:ext>
            </a:extLst>
          </p:cNvPr>
          <p:cNvSpPr/>
          <p:nvPr/>
        </p:nvSpPr>
        <p:spPr>
          <a:xfrm>
            <a:off x="8271424" y="3500102"/>
            <a:ext cx="3434196" cy="3078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E5B5CA"/>
          </a:solidFill>
        </p:spPr>
        <p:txBody>
          <a:bodyPr wrap="square" lIns="0" tIns="0" rIns="0" bIns="0" rtlCol="0"/>
          <a:lstStyle/>
          <a:p>
            <a:pPr marL="0" marR="332740" lvl="0" indent="0" algn="ctr" defTabSz="914400" rtl="0" eaLnBrk="1" fontAlgn="auto" latinLnBrk="0" hangingPunct="1">
              <a:lnSpc>
                <a:spcPct val="107000"/>
              </a:lnSpc>
              <a:spcBef>
                <a:spcPts val="60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8" name="TextBox 27">
            <a:extLst>
              <a:ext uri="{FF2B5EF4-FFF2-40B4-BE49-F238E27FC236}">
                <a16:creationId xmlns:a16="http://schemas.microsoft.com/office/drawing/2014/main" id="{16FFD318-52D8-8385-56D2-CC0A68753F0D}"/>
              </a:ext>
            </a:extLst>
          </p:cNvPr>
          <p:cNvSpPr txBox="1"/>
          <p:nvPr/>
        </p:nvSpPr>
        <p:spPr>
          <a:xfrm>
            <a:off x="8391821" y="3713574"/>
            <a:ext cx="3355621" cy="2600777"/>
          </a:xfrm>
          <a:prstGeom prst="rect">
            <a:avLst/>
          </a:prstGeom>
          <a:noFill/>
        </p:spPr>
        <p:txBody>
          <a:bodyPr wrap="square">
            <a:spAutoFit/>
          </a:bodyPr>
          <a:lstStyle/>
          <a:p>
            <a:pPr marR="332740">
              <a:lnSpc>
                <a:spcPct val="107000"/>
              </a:lnSpc>
              <a:spcBef>
                <a:spcPts val="600"/>
              </a:spcBef>
              <a:defRPr/>
            </a:pPr>
            <a:r>
              <a:rPr lang="en-US"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Key Operational Information:</a:t>
            </a:r>
          </a:p>
          <a:p>
            <a:pPr marL="285750" marR="332740" indent="-285750">
              <a:lnSpc>
                <a:spcPct val="107000"/>
              </a:lnSpc>
              <a:spcBef>
                <a:spcPts val="600"/>
              </a:spcBef>
              <a:buFont typeface="Arial" panose="020B0604020202020204" pitchFamily="34" charset="0"/>
              <a:buChar char="•"/>
              <a:defRPr/>
            </a:pPr>
            <a:r>
              <a:rPr lang="en-US"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Teachers do not need to write a LAP</a:t>
            </a:r>
          </a:p>
          <a:p>
            <a:pPr marL="285750" marR="332740" indent="-285750">
              <a:lnSpc>
                <a:spcPct val="107000"/>
              </a:lnSpc>
              <a:spcBef>
                <a:spcPts val="600"/>
              </a:spcBef>
              <a:buFont typeface="Arial" panose="020B0604020202020204" pitchFamily="34" charset="0"/>
              <a:buChar char="•"/>
              <a:defRPr/>
            </a:pPr>
            <a:r>
              <a:rPr lang="en-US"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Is a Tertiary Admission Subject (SATAC approved as providing appropriate preparation for tertiary studies)</a:t>
            </a:r>
          </a:p>
        </p:txBody>
      </p:sp>
    </p:spTree>
    <p:extLst>
      <p:ext uri="{BB962C8B-B14F-4D97-AF65-F5344CB8AC3E}">
        <p14:creationId xmlns:p14="http://schemas.microsoft.com/office/powerpoint/2010/main" val="143208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on request: circle-quadrant-{0-4} · Issue #13075 ·  FortAwesome/Font-Awesome · GitHub">
            <a:extLst>
              <a:ext uri="{FF2B5EF4-FFF2-40B4-BE49-F238E27FC236}">
                <a16:creationId xmlns:a16="http://schemas.microsoft.com/office/drawing/2014/main" id="{7466F765-3132-43BA-5E7A-5AB049A9C59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835" y="1151467"/>
            <a:ext cx="5091898" cy="509189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 name="object 4">
            <a:extLst>
              <a:ext uri="{FF2B5EF4-FFF2-40B4-BE49-F238E27FC236}">
                <a16:creationId xmlns:a16="http://schemas.microsoft.com/office/drawing/2014/main" id="{E7D7038F-19FD-56DA-FD8A-4696115987F6}"/>
              </a:ext>
            </a:extLst>
          </p:cNvPr>
          <p:cNvGrpSpPr/>
          <p:nvPr/>
        </p:nvGrpSpPr>
        <p:grpSpPr>
          <a:xfrm>
            <a:off x="10314431" y="4517135"/>
            <a:ext cx="1460500" cy="1996439"/>
            <a:chOff x="10314431" y="4517135"/>
            <a:chExt cx="1460500" cy="1996439"/>
          </a:xfrm>
        </p:grpSpPr>
        <p:pic>
          <p:nvPicPr>
            <p:cNvPr id="11" name="object 5">
              <a:extLst>
                <a:ext uri="{FF2B5EF4-FFF2-40B4-BE49-F238E27FC236}">
                  <a16:creationId xmlns:a16="http://schemas.microsoft.com/office/drawing/2014/main" id="{037AACEF-E15E-E074-4832-0AEA17C229EE}"/>
                </a:ext>
              </a:extLst>
            </p:cNvPr>
            <p:cNvPicPr/>
            <p:nvPr/>
          </p:nvPicPr>
          <p:blipFill>
            <a:blip r:embed="rId4" cstate="print"/>
            <a:stretch>
              <a:fillRect/>
            </a:stretch>
          </p:blipFill>
          <p:spPr>
            <a:xfrm>
              <a:off x="10314431" y="4517135"/>
              <a:ext cx="1444750" cy="1975103"/>
            </a:xfrm>
            <a:prstGeom prst="rect">
              <a:avLst/>
            </a:prstGeom>
          </p:spPr>
        </p:pic>
        <p:pic>
          <p:nvPicPr>
            <p:cNvPr id="12" name="object 6">
              <a:extLst>
                <a:ext uri="{FF2B5EF4-FFF2-40B4-BE49-F238E27FC236}">
                  <a16:creationId xmlns:a16="http://schemas.microsoft.com/office/drawing/2014/main" id="{AC8D50F7-2215-28DA-8193-598674C09973}"/>
                </a:ext>
              </a:extLst>
            </p:cNvPr>
            <p:cNvPicPr/>
            <p:nvPr/>
          </p:nvPicPr>
          <p:blipFill>
            <a:blip r:embed="rId5" cstate="print"/>
            <a:stretch>
              <a:fillRect/>
            </a:stretch>
          </p:blipFill>
          <p:spPr>
            <a:xfrm>
              <a:off x="10552175" y="6111239"/>
              <a:ext cx="1222247" cy="402335"/>
            </a:xfrm>
            <a:prstGeom prst="rect">
              <a:avLst/>
            </a:prstGeom>
          </p:spPr>
        </p:pic>
      </p:grpSp>
      <p:sp>
        <p:nvSpPr>
          <p:cNvPr id="15" name="object 47">
            <a:extLst>
              <a:ext uri="{FF2B5EF4-FFF2-40B4-BE49-F238E27FC236}">
                <a16:creationId xmlns:a16="http://schemas.microsoft.com/office/drawing/2014/main" id="{6063CE97-1316-9BE6-4678-3255C03FF49A}"/>
              </a:ext>
            </a:extLst>
          </p:cNvPr>
          <p:cNvSpPr txBox="1"/>
          <p:nvPr/>
        </p:nvSpPr>
        <p:spPr>
          <a:xfrm>
            <a:off x="1" y="439777"/>
            <a:ext cx="12192000" cy="645047"/>
          </a:xfrm>
          <a:prstGeom prst="rect">
            <a:avLst/>
          </a:prstGeom>
          <a:solidFill>
            <a:srgbClr val="8A3158"/>
          </a:solidFill>
        </p:spPr>
        <p:txBody>
          <a:bodyPr vert="horz" wrap="square" lIns="0" tIns="29209" rIns="0" bIns="0" rtlCol="0" anchor="t">
            <a:spAutoFit/>
          </a:bodyPr>
          <a:lstStyle/>
          <a:p>
            <a:pPr marL="690880" algn="ctr">
              <a:lnSpc>
                <a:spcPct val="100000"/>
              </a:lnSpc>
              <a:spcBef>
                <a:spcPts val="229"/>
              </a:spcBef>
              <a:tabLst>
                <a:tab pos="3392170" algn="l"/>
                <a:tab pos="7241540" algn="l"/>
              </a:tabLst>
            </a:pPr>
            <a:r>
              <a:rPr lang="en-US" sz="4000" spc="-10" dirty="0">
                <a:solidFill>
                  <a:srgbClr val="FFFFFF"/>
                </a:solidFill>
                <a:latin typeface="Roboto Medium" panose="02000000000000000000" pitchFamily="2" charset="0"/>
                <a:ea typeface="Roboto Medium" panose="02000000000000000000" pitchFamily="2" charset="0"/>
                <a:cs typeface="Roboto-Light"/>
              </a:rPr>
              <a:t>Key Drivers</a:t>
            </a:r>
            <a:endParaRPr lang="en-US" sz="4000" dirty="0">
              <a:latin typeface="Roboto Medium" panose="02000000000000000000" pitchFamily="2" charset="0"/>
              <a:ea typeface="Roboto Medium" panose="02000000000000000000" pitchFamily="2" charset="0"/>
              <a:cs typeface="Roboto-Light"/>
            </a:endParaRPr>
          </a:p>
        </p:txBody>
      </p:sp>
      <p:sp>
        <p:nvSpPr>
          <p:cNvPr id="19" name="TextBox 18">
            <a:extLst>
              <a:ext uri="{FF2B5EF4-FFF2-40B4-BE49-F238E27FC236}">
                <a16:creationId xmlns:a16="http://schemas.microsoft.com/office/drawing/2014/main" id="{86537C8D-1BBB-59A4-A074-7387278C65DB}"/>
              </a:ext>
            </a:extLst>
          </p:cNvPr>
          <p:cNvSpPr txBox="1"/>
          <p:nvPr/>
        </p:nvSpPr>
        <p:spPr>
          <a:xfrm>
            <a:off x="339077" y="1432107"/>
            <a:ext cx="3145758" cy="1631216"/>
          </a:xfrm>
          <a:prstGeom prst="rect">
            <a:avLst/>
          </a:prstGeom>
          <a:solidFill>
            <a:srgbClr val="E5B5CA"/>
          </a:solidFill>
        </p:spPr>
        <p:txBody>
          <a:bodyPr wrap="square">
            <a:spAutoFit/>
          </a:bodyPr>
          <a:lstStyle/>
          <a:p>
            <a:pPr algn="r">
              <a:spcAft>
                <a:spcPts val="800"/>
              </a:spcAft>
            </a:pPr>
            <a:r>
              <a:rPr lang="en-US" sz="1600" b="1" dirty="0">
                <a:solidFill>
                  <a:srgbClr val="000000"/>
                </a:solidFill>
                <a:latin typeface="Roboto Light" panose="02000000000000000000" pitchFamily="2" charset="0"/>
                <a:ea typeface="Roboto Light" panose="02000000000000000000" pitchFamily="2" charset="0"/>
              </a:rPr>
              <a:t>Time and space to go deep</a:t>
            </a:r>
          </a:p>
          <a:p>
            <a:pPr algn="r">
              <a:spcAft>
                <a:spcPts val="800"/>
              </a:spcAft>
            </a:pPr>
            <a:endParaRPr lang="en-US" sz="1600" b="1" dirty="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b="1" dirty="0">
                <a:solidFill>
                  <a:srgbClr val="000000"/>
                </a:solidFill>
                <a:latin typeface="Roboto Light" panose="02000000000000000000" pitchFamily="2" charset="0"/>
                <a:ea typeface="Roboto Light" panose="02000000000000000000" pitchFamily="2" charset="0"/>
              </a:rPr>
              <a:t>Time for feedback on process and thinking</a:t>
            </a:r>
          </a:p>
          <a:p>
            <a:pPr algn="r">
              <a:spcAft>
                <a:spcPts val="800"/>
              </a:spcAft>
            </a:pPr>
            <a:endParaRPr lang="en-US" sz="1600" b="1" dirty="0">
              <a:solidFill>
                <a:srgbClr val="000000"/>
              </a:solidFill>
              <a:latin typeface="Roboto Light" panose="02000000000000000000" pitchFamily="2" charset="0"/>
              <a:ea typeface="Roboto Light" panose="02000000000000000000" pitchFamily="2" charset="0"/>
            </a:endParaRPr>
          </a:p>
        </p:txBody>
      </p:sp>
      <p:sp>
        <p:nvSpPr>
          <p:cNvPr id="20" name="TextBox 19">
            <a:extLst>
              <a:ext uri="{FF2B5EF4-FFF2-40B4-BE49-F238E27FC236}">
                <a16:creationId xmlns:a16="http://schemas.microsoft.com/office/drawing/2014/main" id="{C3C74ACF-B8FE-AAF1-4AC2-E2A225AD709C}"/>
              </a:ext>
            </a:extLst>
          </p:cNvPr>
          <p:cNvSpPr txBox="1"/>
          <p:nvPr/>
        </p:nvSpPr>
        <p:spPr>
          <a:xfrm>
            <a:off x="622156" y="4329979"/>
            <a:ext cx="2901261" cy="1980029"/>
          </a:xfrm>
          <a:prstGeom prst="rect">
            <a:avLst/>
          </a:prstGeom>
          <a:solidFill>
            <a:srgbClr val="E5B5CA"/>
          </a:solidFill>
        </p:spPr>
        <p:txBody>
          <a:bodyPr wrap="square">
            <a:spAutoFit/>
          </a:bodyPr>
          <a:lstStyle/>
          <a:p>
            <a:pPr algn="r">
              <a:spcAft>
                <a:spcPts val="800"/>
              </a:spcAft>
            </a:pPr>
            <a:r>
              <a:rPr lang="en-US" sz="1600" b="1" dirty="0">
                <a:solidFill>
                  <a:srgbClr val="000000"/>
                </a:solidFill>
                <a:latin typeface="Roboto Light" panose="02000000000000000000" pitchFamily="2" charset="0"/>
                <a:ea typeface="Roboto Light" panose="02000000000000000000" pitchFamily="2" charset="0"/>
              </a:rPr>
              <a:t>Authentic and varied evidence</a:t>
            </a:r>
          </a:p>
          <a:p>
            <a:pPr algn="r">
              <a:spcAft>
                <a:spcPts val="800"/>
              </a:spcAft>
            </a:pPr>
            <a:endParaRPr lang="en-US" sz="1600" b="1" dirty="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b="1" dirty="0">
                <a:solidFill>
                  <a:srgbClr val="000000"/>
                </a:solidFill>
                <a:latin typeface="Roboto Light" panose="02000000000000000000" pitchFamily="2" charset="0"/>
                <a:ea typeface="Roboto Light" panose="02000000000000000000" pitchFamily="2" charset="0"/>
              </a:rPr>
              <a:t>Supporting student strength and choice</a:t>
            </a:r>
          </a:p>
          <a:p>
            <a:pPr algn="r">
              <a:spcAft>
                <a:spcPts val="800"/>
              </a:spcAft>
            </a:pPr>
            <a:endParaRPr lang="en-US" sz="1600" b="1" dirty="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b="1" dirty="0">
                <a:solidFill>
                  <a:srgbClr val="000000"/>
                </a:solidFill>
                <a:latin typeface="Roboto Light" panose="02000000000000000000" pitchFamily="2" charset="0"/>
                <a:ea typeface="Roboto Light" panose="02000000000000000000" pitchFamily="2" charset="0"/>
              </a:rPr>
              <a:t>Curated for self</a:t>
            </a:r>
            <a:endParaRPr lang="en-AU" sz="1600" b="1" dirty="0">
              <a:latin typeface="Roboto Light" panose="02000000000000000000" pitchFamily="2" charset="0"/>
              <a:ea typeface="Roboto Light" panose="02000000000000000000" pitchFamily="2" charset="0"/>
            </a:endParaRPr>
          </a:p>
        </p:txBody>
      </p:sp>
      <p:sp>
        <p:nvSpPr>
          <p:cNvPr id="22" name="TextBox 21">
            <a:extLst>
              <a:ext uri="{FF2B5EF4-FFF2-40B4-BE49-F238E27FC236}">
                <a16:creationId xmlns:a16="http://schemas.microsoft.com/office/drawing/2014/main" id="{920164D8-2CE8-AF38-BA80-B00861AF6667}"/>
              </a:ext>
            </a:extLst>
          </p:cNvPr>
          <p:cNvSpPr txBox="1"/>
          <p:nvPr/>
        </p:nvSpPr>
        <p:spPr>
          <a:xfrm>
            <a:off x="8612250" y="1349178"/>
            <a:ext cx="3240673" cy="2226250"/>
          </a:xfrm>
          <a:prstGeom prst="rect">
            <a:avLst/>
          </a:prstGeom>
          <a:solidFill>
            <a:srgbClr val="E5B5CA"/>
          </a:solidFill>
        </p:spPr>
        <p:txBody>
          <a:bodyPr wrap="square">
            <a:spAutoFit/>
          </a:bodyPr>
          <a:lstStyle/>
          <a:p>
            <a:pPr>
              <a:spcAft>
                <a:spcPts val="800"/>
              </a:spcAft>
            </a:pPr>
            <a:r>
              <a:rPr lang="en-US" sz="1600" b="1" dirty="0">
                <a:solidFill>
                  <a:srgbClr val="000000"/>
                </a:solidFill>
                <a:latin typeface="Roboto Light" panose="02000000000000000000" pitchFamily="2" charset="0"/>
                <a:ea typeface="Roboto Light" panose="02000000000000000000" pitchFamily="2" charset="0"/>
              </a:rPr>
              <a:t>Developing capacity to initiate and progress learning</a:t>
            </a:r>
          </a:p>
          <a:p>
            <a:pPr>
              <a:spcAft>
                <a:spcPts val="800"/>
              </a:spcAft>
            </a:pPr>
            <a:endParaRPr lang="en-US" sz="1600" b="1" dirty="0">
              <a:solidFill>
                <a:srgbClr val="000000"/>
              </a:solidFill>
              <a:latin typeface="Roboto Light" panose="02000000000000000000" pitchFamily="2" charset="0"/>
              <a:ea typeface="Roboto Light" panose="02000000000000000000" pitchFamily="2" charset="0"/>
            </a:endParaRPr>
          </a:p>
          <a:p>
            <a:pPr>
              <a:spcAft>
                <a:spcPts val="800"/>
              </a:spcAft>
            </a:pPr>
            <a:r>
              <a:rPr lang="en-US" sz="1600" b="1" dirty="0">
                <a:solidFill>
                  <a:srgbClr val="000000"/>
                </a:solidFill>
                <a:latin typeface="Roboto Light" panose="02000000000000000000" pitchFamily="2" charset="0"/>
                <a:ea typeface="Roboto Light" panose="02000000000000000000" pitchFamily="2" charset="0"/>
              </a:rPr>
              <a:t>Making decision in partnership with teachers</a:t>
            </a:r>
          </a:p>
          <a:p>
            <a:pPr>
              <a:spcAft>
                <a:spcPts val="800"/>
              </a:spcAft>
            </a:pPr>
            <a:endParaRPr lang="en-US" sz="1600" b="1" dirty="0">
              <a:solidFill>
                <a:srgbClr val="000000"/>
              </a:solidFill>
              <a:latin typeface="Roboto Light" panose="02000000000000000000" pitchFamily="2" charset="0"/>
              <a:ea typeface="Roboto Light" panose="02000000000000000000" pitchFamily="2" charset="0"/>
            </a:endParaRPr>
          </a:p>
          <a:p>
            <a:pPr>
              <a:spcAft>
                <a:spcPts val="800"/>
              </a:spcAft>
            </a:pPr>
            <a:r>
              <a:rPr lang="en-US" sz="1600" b="1" dirty="0">
                <a:solidFill>
                  <a:srgbClr val="000000"/>
                </a:solidFill>
                <a:latin typeface="Roboto Light" panose="02000000000000000000" pitchFamily="2" charset="0"/>
                <a:ea typeface="Roboto Light" panose="02000000000000000000" pitchFamily="2" charset="0"/>
              </a:rPr>
              <a:t>Teacher as co-agent in learning</a:t>
            </a:r>
            <a:endParaRPr lang="en-AU" sz="1600" b="1" dirty="0"/>
          </a:p>
        </p:txBody>
      </p:sp>
      <p:sp>
        <p:nvSpPr>
          <p:cNvPr id="2" name="TextBox 1">
            <a:extLst>
              <a:ext uri="{FF2B5EF4-FFF2-40B4-BE49-F238E27FC236}">
                <a16:creationId xmlns:a16="http://schemas.microsoft.com/office/drawing/2014/main" id="{4F7B0AD9-25B0-1D53-E66A-FB123A7360B2}"/>
              </a:ext>
            </a:extLst>
          </p:cNvPr>
          <p:cNvSpPr txBox="1"/>
          <p:nvPr/>
        </p:nvSpPr>
        <p:spPr>
          <a:xfrm>
            <a:off x="9510728" y="4387024"/>
            <a:ext cx="2312125" cy="2235324"/>
          </a:xfrm>
          <a:prstGeom prst="rect">
            <a:avLst/>
          </a:prstGeom>
          <a:solidFill>
            <a:schemeClr val="bg1"/>
          </a:solidFill>
        </p:spPr>
        <p:txBody>
          <a:bodyPr wrap="square" rtlCol="0">
            <a:spAutoFit/>
          </a:bodyPr>
          <a:lstStyle/>
          <a:p>
            <a:endParaRPr lang="en-AU"/>
          </a:p>
        </p:txBody>
      </p:sp>
      <p:sp>
        <p:nvSpPr>
          <p:cNvPr id="21" name="TextBox 20">
            <a:extLst>
              <a:ext uri="{FF2B5EF4-FFF2-40B4-BE49-F238E27FC236}">
                <a16:creationId xmlns:a16="http://schemas.microsoft.com/office/drawing/2014/main" id="{6888B8AD-FC5A-2B56-E8FB-503BD299F7DE}"/>
              </a:ext>
            </a:extLst>
          </p:cNvPr>
          <p:cNvSpPr txBox="1"/>
          <p:nvPr/>
        </p:nvSpPr>
        <p:spPr>
          <a:xfrm>
            <a:off x="8588222" y="4356227"/>
            <a:ext cx="3375083" cy="1528624"/>
          </a:xfrm>
          <a:prstGeom prst="rect">
            <a:avLst/>
          </a:prstGeom>
          <a:solidFill>
            <a:srgbClr val="E5B5CA"/>
          </a:solidFill>
        </p:spPr>
        <p:txBody>
          <a:bodyPr wrap="square">
            <a:spAutoFit/>
          </a:bodyPr>
          <a:lstStyle/>
          <a:p>
            <a:pPr>
              <a:spcAft>
                <a:spcPts val="800"/>
              </a:spcAft>
            </a:pPr>
            <a:r>
              <a:rPr lang="en-US" sz="1600" b="1" dirty="0">
                <a:solidFill>
                  <a:srgbClr val="000000"/>
                </a:solidFill>
                <a:latin typeface="Roboto Light" panose="02000000000000000000" pitchFamily="2" charset="0"/>
                <a:ea typeface="Roboto Light" panose="02000000000000000000" pitchFamily="2" charset="0"/>
              </a:rPr>
              <a:t>Developing capability to think about own thinking and learning</a:t>
            </a:r>
          </a:p>
          <a:p>
            <a:pPr>
              <a:spcAft>
                <a:spcPts val="800"/>
              </a:spcAft>
            </a:pPr>
            <a:endParaRPr lang="en-US" sz="1600" b="1" dirty="0">
              <a:solidFill>
                <a:srgbClr val="000000"/>
              </a:solidFill>
              <a:latin typeface="Roboto Light" panose="02000000000000000000" pitchFamily="2" charset="0"/>
              <a:ea typeface="Roboto Light" panose="02000000000000000000" pitchFamily="2" charset="0"/>
            </a:endParaRPr>
          </a:p>
          <a:p>
            <a:pPr>
              <a:spcAft>
                <a:spcPts val="800"/>
              </a:spcAft>
            </a:pPr>
            <a:r>
              <a:rPr lang="en-US" sz="1600" b="1" dirty="0">
                <a:solidFill>
                  <a:srgbClr val="000000"/>
                </a:solidFill>
                <a:latin typeface="Roboto Light" panose="02000000000000000000" pitchFamily="2" charset="0"/>
                <a:ea typeface="Roboto Light" panose="02000000000000000000" pitchFamily="2" charset="0"/>
              </a:rPr>
              <a:t>Evaluating own processes for learning</a:t>
            </a:r>
            <a:endParaRPr lang="en-AU" sz="1600" b="1" dirty="0"/>
          </a:p>
        </p:txBody>
      </p:sp>
      <p:sp>
        <p:nvSpPr>
          <p:cNvPr id="8" name="Partial Circle 7">
            <a:extLst>
              <a:ext uri="{FF2B5EF4-FFF2-40B4-BE49-F238E27FC236}">
                <a16:creationId xmlns:a16="http://schemas.microsoft.com/office/drawing/2014/main" id="{5260B997-FDB8-3F50-0D77-3ECF1043D11E}"/>
              </a:ext>
            </a:extLst>
          </p:cNvPr>
          <p:cNvSpPr/>
          <p:nvPr/>
        </p:nvSpPr>
        <p:spPr>
          <a:xfrm rot="10800000">
            <a:off x="3725334" y="1388531"/>
            <a:ext cx="4622391" cy="4622391"/>
          </a:xfrm>
          <a:prstGeom prst="pie">
            <a:avLst/>
          </a:prstGeom>
          <a:noFill/>
          <a:ln>
            <a:solidFill>
              <a:srgbClr val="8A31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TextBox 2">
            <a:extLst>
              <a:ext uri="{FF2B5EF4-FFF2-40B4-BE49-F238E27FC236}">
                <a16:creationId xmlns:a16="http://schemas.microsoft.com/office/drawing/2014/main" id="{34784C13-EDF8-2CE4-9441-000B683B9023}"/>
              </a:ext>
            </a:extLst>
          </p:cNvPr>
          <p:cNvSpPr txBox="1"/>
          <p:nvPr/>
        </p:nvSpPr>
        <p:spPr>
          <a:xfrm>
            <a:off x="4246526" y="2162486"/>
            <a:ext cx="1525203" cy="1200329"/>
          </a:xfrm>
          <a:prstGeom prst="rect">
            <a:avLst/>
          </a:prstGeom>
          <a:noFill/>
        </p:spPr>
        <p:txBody>
          <a:bodyPr wrap="square">
            <a:spAutoFit/>
          </a:bodyPr>
          <a:lstStyle/>
          <a:p>
            <a:pPr algn="ctr">
              <a:spcAft>
                <a:spcPts val="800"/>
              </a:spcAft>
            </a:pPr>
            <a:r>
              <a:rPr lang="en-US" sz="2400" b="1" dirty="0">
                <a:solidFill>
                  <a:srgbClr val="993366"/>
                </a:solidFill>
                <a:latin typeface="Roboto Light" panose="02000000000000000000" pitchFamily="2" charset="0"/>
                <a:ea typeface="Roboto Light" panose="02000000000000000000" pitchFamily="2" charset="0"/>
              </a:rPr>
              <a:t>Deep Authentic Learning</a:t>
            </a:r>
            <a:endParaRPr lang="en-AU" sz="2400" b="1" dirty="0">
              <a:solidFill>
                <a:srgbClr val="993366"/>
              </a:solidFill>
            </a:endParaRPr>
          </a:p>
        </p:txBody>
      </p:sp>
      <p:sp>
        <p:nvSpPr>
          <p:cNvPr id="4" name="TextBox 3">
            <a:extLst>
              <a:ext uri="{FF2B5EF4-FFF2-40B4-BE49-F238E27FC236}">
                <a16:creationId xmlns:a16="http://schemas.microsoft.com/office/drawing/2014/main" id="{F6777849-3A94-B5C0-9D6D-D366CC9155CD}"/>
              </a:ext>
            </a:extLst>
          </p:cNvPr>
          <p:cNvSpPr txBox="1"/>
          <p:nvPr/>
        </p:nvSpPr>
        <p:spPr>
          <a:xfrm>
            <a:off x="6292922" y="2462303"/>
            <a:ext cx="1525203" cy="461665"/>
          </a:xfrm>
          <a:prstGeom prst="rect">
            <a:avLst/>
          </a:prstGeom>
          <a:noFill/>
        </p:spPr>
        <p:txBody>
          <a:bodyPr wrap="square">
            <a:spAutoFit/>
          </a:bodyPr>
          <a:lstStyle/>
          <a:p>
            <a:pPr algn="ctr">
              <a:spcAft>
                <a:spcPts val="800"/>
              </a:spcAft>
            </a:pPr>
            <a:r>
              <a:rPr lang="en-US" sz="2400" b="1" dirty="0">
                <a:solidFill>
                  <a:srgbClr val="993366"/>
                </a:solidFill>
                <a:latin typeface="Roboto Light" panose="02000000000000000000" pitchFamily="2" charset="0"/>
                <a:ea typeface="Roboto Light" panose="02000000000000000000" pitchFamily="2" charset="0"/>
              </a:rPr>
              <a:t>Agency</a:t>
            </a:r>
            <a:endParaRPr lang="en-AU" sz="2400" b="1" dirty="0">
              <a:solidFill>
                <a:srgbClr val="993366"/>
              </a:solidFill>
            </a:endParaRPr>
          </a:p>
        </p:txBody>
      </p:sp>
      <p:sp>
        <p:nvSpPr>
          <p:cNvPr id="6" name="TextBox 5">
            <a:extLst>
              <a:ext uri="{FF2B5EF4-FFF2-40B4-BE49-F238E27FC236}">
                <a16:creationId xmlns:a16="http://schemas.microsoft.com/office/drawing/2014/main" id="{C86B7325-0B03-6923-8623-B4478C064FD9}"/>
              </a:ext>
            </a:extLst>
          </p:cNvPr>
          <p:cNvSpPr txBox="1"/>
          <p:nvPr/>
        </p:nvSpPr>
        <p:spPr>
          <a:xfrm>
            <a:off x="5965237" y="4262675"/>
            <a:ext cx="2180572" cy="830997"/>
          </a:xfrm>
          <a:prstGeom prst="rect">
            <a:avLst/>
          </a:prstGeom>
          <a:noFill/>
        </p:spPr>
        <p:txBody>
          <a:bodyPr wrap="square">
            <a:spAutoFit/>
          </a:bodyPr>
          <a:lstStyle/>
          <a:p>
            <a:pPr algn="ctr">
              <a:spcAft>
                <a:spcPts val="800"/>
              </a:spcAft>
            </a:pPr>
            <a:r>
              <a:rPr lang="en-US" sz="2400" b="1" dirty="0">
                <a:solidFill>
                  <a:srgbClr val="993366"/>
                </a:solidFill>
                <a:latin typeface="Roboto Light" panose="02000000000000000000" pitchFamily="2" charset="0"/>
                <a:ea typeface="Roboto Light" panose="02000000000000000000" pitchFamily="2" charset="0"/>
              </a:rPr>
              <a:t>Meta- cognition</a:t>
            </a:r>
            <a:endParaRPr lang="en-AU" sz="2400" b="1" dirty="0">
              <a:solidFill>
                <a:srgbClr val="993366"/>
              </a:solidFill>
            </a:endParaRPr>
          </a:p>
        </p:txBody>
      </p:sp>
      <p:sp>
        <p:nvSpPr>
          <p:cNvPr id="7" name="TextBox 6">
            <a:extLst>
              <a:ext uri="{FF2B5EF4-FFF2-40B4-BE49-F238E27FC236}">
                <a16:creationId xmlns:a16="http://schemas.microsoft.com/office/drawing/2014/main" id="{FE3C6505-639A-2738-8799-181B6D642F06}"/>
              </a:ext>
            </a:extLst>
          </p:cNvPr>
          <p:cNvSpPr txBox="1"/>
          <p:nvPr/>
        </p:nvSpPr>
        <p:spPr>
          <a:xfrm>
            <a:off x="3915917" y="4089492"/>
            <a:ext cx="2180572" cy="1200329"/>
          </a:xfrm>
          <a:prstGeom prst="rect">
            <a:avLst/>
          </a:prstGeom>
          <a:noFill/>
        </p:spPr>
        <p:txBody>
          <a:bodyPr wrap="square">
            <a:spAutoFit/>
          </a:bodyPr>
          <a:lstStyle/>
          <a:p>
            <a:pPr algn="ctr">
              <a:spcAft>
                <a:spcPts val="800"/>
              </a:spcAft>
            </a:pPr>
            <a:r>
              <a:rPr lang="en-US" sz="2400" b="1" dirty="0">
                <a:solidFill>
                  <a:srgbClr val="993366"/>
                </a:solidFill>
                <a:latin typeface="Roboto Light" panose="02000000000000000000" pitchFamily="2" charset="0"/>
                <a:ea typeface="Roboto Light" panose="02000000000000000000" pitchFamily="2" charset="0"/>
              </a:rPr>
              <a:t>Natural Evidence of Learning</a:t>
            </a:r>
            <a:endParaRPr lang="en-AU" sz="2400" b="1" dirty="0">
              <a:solidFill>
                <a:srgbClr val="993366"/>
              </a:solidFill>
            </a:endParaRPr>
          </a:p>
        </p:txBody>
      </p:sp>
    </p:spTree>
    <p:extLst>
      <p:ext uri="{BB962C8B-B14F-4D97-AF65-F5344CB8AC3E}">
        <p14:creationId xmlns:p14="http://schemas.microsoft.com/office/powerpoint/2010/main" val="12028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FD24-2AAB-C3D1-638F-7324D87FCF78}"/>
              </a:ext>
            </a:extLst>
          </p:cNvPr>
          <p:cNvSpPr>
            <a:spLocks noGrp="1"/>
          </p:cNvSpPr>
          <p:nvPr>
            <p:ph type="title"/>
          </p:nvPr>
        </p:nvSpPr>
        <p:spPr>
          <a:xfrm>
            <a:off x="0" y="365125"/>
            <a:ext cx="12192000" cy="732155"/>
          </a:xfrm>
          <a:solidFill>
            <a:srgbClr val="8A3158"/>
          </a:solidFill>
        </p:spPr>
        <p:txBody>
          <a:bodyPr/>
          <a:lstStyle/>
          <a:p>
            <a:pPr algn="ctr"/>
            <a:r>
              <a:rPr lang="en-AU" dirty="0">
                <a:solidFill>
                  <a:schemeClr val="bg1"/>
                </a:solidFill>
              </a:rPr>
              <a:t>Natural Evidence of Learning</a:t>
            </a:r>
          </a:p>
        </p:txBody>
      </p:sp>
      <p:sp>
        <p:nvSpPr>
          <p:cNvPr id="4" name="Speech Bubble: Oval 3">
            <a:extLst>
              <a:ext uri="{FF2B5EF4-FFF2-40B4-BE49-F238E27FC236}">
                <a16:creationId xmlns:a16="http://schemas.microsoft.com/office/drawing/2014/main" id="{08E3E95D-5F34-D538-ECAC-86490219AC33}"/>
              </a:ext>
            </a:extLst>
          </p:cNvPr>
          <p:cNvSpPr/>
          <p:nvPr/>
        </p:nvSpPr>
        <p:spPr>
          <a:xfrm>
            <a:off x="8924060" y="2554002"/>
            <a:ext cx="2718816" cy="1749996"/>
          </a:xfrm>
          <a:prstGeom prst="wedgeEllipseCallout">
            <a:avLst>
              <a:gd name="adj1" fmla="val -25289"/>
              <a:gd name="adj2" fmla="val 84010"/>
            </a:avLst>
          </a:prstGeom>
          <a:solidFill>
            <a:srgbClr val="E5B5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solidFill>
              </a:rPr>
              <a:t>What is </a:t>
            </a:r>
            <a:r>
              <a:rPr lang="en-AU" sz="2800" b="1" i="1" dirty="0" err="1">
                <a:solidFill>
                  <a:schemeClr val="tx1"/>
                </a:solidFill>
              </a:rPr>
              <a:t>NEoL</a:t>
            </a:r>
            <a:r>
              <a:rPr lang="en-AU" sz="2800" b="1" i="1" dirty="0">
                <a:solidFill>
                  <a:schemeClr val="tx1"/>
                </a:solidFill>
              </a:rPr>
              <a:t>?</a:t>
            </a:r>
          </a:p>
        </p:txBody>
      </p:sp>
      <p:sp>
        <p:nvSpPr>
          <p:cNvPr id="5" name="Thought Bubble: Cloud 4">
            <a:extLst>
              <a:ext uri="{FF2B5EF4-FFF2-40B4-BE49-F238E27FC236}">
                <a16:creationId xmlns:a16="http://schemas.microsoft.com/office/drawing/2014/main" id="{B5D2F725-FE73-931D-6B82-D95D3607B551}"/>
              </a:ext>
            </a:extLst>
          </p:cNvPr>
          <p:cNvSpPr/>
          <p:nvPr/>
        </p:nvSpPr>
        <p:spPr>
          <a:xfrm>
            <a:off x="4419600" y="2612136"/>
            <a:ext cx="3279648" cy="2170176"/>
          </a:xfrm>
          <a:prstGeom prst="cloudCallout">
            <a:avLst>
              <a:gd name="adj1" fmla="val 31583"/>
              <a:gd name="adj2" fmla="val 77107"/>
            </a:avLst>
          </a:prstGeom>
          <a:solidFill>
            <a:srgbClr val="E5B5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solidFill>
              </a:rPr>
              <a:t>What does it look like?</a:t>
            </a:r>
          </a:p>
        </p:txBody>
      </p:sp>
      <p:sp>
        <p:nvSpPr>
          <p:cNvPr id="6" name="Speech Bubble: Rectangle with Corners Rounded 5">
            <a:extLst>
              <a:ext uri="{FF2B5EF4-FFF2-40B4-BE49-F238E27FC236}">
                <a16:creationId xmlns:a16="http://schemas.microsoft.com/office/drawing/2014/main" id="{9BF73238-B345-4418-1D34-71874C4C1A94}"/>
              </a:ext>
            </a:extLst>
          </p:cNvPr>
          <p:cNvSpPr/>
          <p:nvPr/>
        </p:nvSpPr>
        <p:spPr>
          <a:xfrm>
            <a:off x="549124" y="2612136"/>
            <a:ext cx="2645664" cy="1633728"/>
          </a:xfrm>
          <a:prstGeom prst="wedgeRoundRectCallout">
            <a:avLst>
              <a:gd name="adj1" fmla="val -39266"/>
              <a:gd name="adj2" fmla="val 76679"/>
              <a:gd name="adj3" fmla="val 16667"/>
            </a:avLst>
          </a:prstGeom>
          <a:solidFill>
            <a:srgbClr val="E5B5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solidFill>
              </a:rPr>
              <a:t>How do I assess that?</a:t>
            </a:r>
          </a:p>
        </p:txBody>
      </p:sp>
      <p:pic>
        <p:nvPicPr>
          <p:cNvPr id="9" name="Picture 8">
            <a:extLst>
              <a:ext uri="{FF2B5EF4-FFF2-40B4-BE49-F238E27FC236}">
                <a16:creationId xmlns:a16="http://schemas.microsoft.com/office/drawing/2014/main" id="{47F3ED57-48B6-9F7B-FC4D-088B44B97D38}"/>
              </a:ext>
            </a:extLst>
          </p:cNvPr>
          <p:cNvPicPr>
            <a:picLocks noChangeAspect="1"/>
          </p:cNvPicPr>
          <p:nvPr/>
        </p:nvPicPr>
        <p:blipFill>
          <a:blip r:embed="rId3"/>
          <a:stretch>
            <a:fillRect/>
          </a:stretch>
        </p:blipFill>
        <p:spPr>
          <a:xfrm>
            <a:off x="90533" y="5091078"/>
            <a:ext cx="3562847" cy="1428949"/>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FC8D1CB9-AC49-3A33-8E75-F0D7B2EF0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306287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FD24-2AAB-C3D1-638F-7324D87FCF78}"/>
              </a:ext>
            </a:extLst>
          </p:cNvPr>
          <p:cNvSpPr>
            <a:spLocks noGrp="1"/>
          </p:cNvSpPr>
          <p:nvPr>
            <p:ph type="title"/>
          </p:nvPr>
        </p:nvSpPr>
        <p:spPr>
          <a:xfrm>
            <a:off x="0" y="365126"/>
            <a:ext cx="12183100" cy="606424"/>
          </a:xfrm>
          <a:solidFill>
            <a:srgbClr val="8A3158"/>
          </a:solidFill>
        </p:spPr>
        <p:txBody>
          <a:bodyPr>
            <a:normAutofit fontScale="90000"/>
          </a:bodyPr>
          <a:lstStyle/>
          <a:p>
            <a:pPr algn="ctr"/>
            <a:r>
              <a:rPr lang="en-AU" dirty="0">
                <a:solidFill>
                  <a:schemeClr val="bg1"/>
                </a:solidFill>
              </a:rPr>
              <a:t>Natural Evidence of Learning</a:t>
            </a:r>
          </a:p>
        </p:txBody>
      </p:sp>
      <p:sp>
        <p:nvSpPr>
          <p:cNvPr id="3" name="Content Placeholder 2">
            <a:extLst>
              <a:ext uri="{FF2B5EF4-FFF2-40B4-BE49-F238E27FC236}">
                <a16:creationId xmlns:a16="http://schemas.microsoft.com/office/drawing/2014/main" id="{090A9E7A-336C-02C5-892D-AD61F5221986}"/>
              </a:ext>
            </a:extLst>
          </p:cNvPr>
          <p:cNvSpPr>
            <a:spLocks noGrp="1"/>
          </p:cNvSpPr>
          <p:nvPr>
            <p:ph idx="1"/>
          </p:nvPr>
        </p:nvSpPr>
        <p:spPr>
          <a:xfrm>
            <a:off x="345219" y="1162968"/>
            <a:ext cx="11449050" cy="4351338"/>
          </a:xfrm>
        </p:spPr>
        <p:txBody>
          <a:bodyPr/>
          <a:lstStyle/>
          <a:p>
            <a:pPr marL="514350" indent="-514350">
              <a:buFont typeface="+mj-lt"/>
              <a:buAutoNum type="arabicPeriod"/>
            </a:pPr>
            <a:r>
              <a:rPr lang="en-AU" dirty="0"/>
              <a:t>Self-determined rather than prescribed</a:t>
            </a:r>
          </a:p>
          <a:p>
            <a:pPr marL="514350" indent="-514350">
              <a:buFont typeface="+mj-lt"/>
              <a:buAutoNum type="arabicPeriod"/>
            </a:pPr>
            <a:r>
              <a:rPr lang="en-AU" dirty="0"/>
              <a:t>Messy and unstructured to reflect the way real learning happens</a:t>
            </a:r>
          </a:p>
          <a:p>
            <a:pPr marL="514350" indent="-514350">
              <a:buFont typeface="+mj-lt"/>
              <a:buAutoNum type="arabicPeriod"/>
            </a:pPr>
            <a:r>
              <a:rPr lang="en-AU" dirty="0"/>
              <a:t>Shows trial and error, failure and success</a:t>
            </a:r>
          </a:p>
          <a:p>
            <a:pPr marL="514350" indent="-514350">
              <a:buFont typeface="+mj-lt"/>
              <a:buAutoNum type="arabicPeriod"/>
            </a:pPr>
            <a:r>
              <a:rPr lang="en-AU" dirty="0"/>
              <a:t>Includes varied forms of evidence</a:t>
            </a:r>
          </a:p>
          <a:p>
            <a:pPr marL="514350" indent="-514350">
              <a:buFont typeface="+mj-lt"/>
              <a:buAutoNum type="arabicPeriod"/>
            </a:pPr>
            <a:r>
              <a:rPr lang="en-AU" dirty="0"/>
              <a:t>Evidence created in the moment </a:t>
            </a:r>
          </a:p>
          <a:p>
            <a:pPr marL="514350" indent="-514350">
              <a:buFont typeface="+mj-lt"/>
              <a:buAutoNum type="arabicPeriod"/>
            </a:pPr>
            <a:r>
              <a:rPr lang="en-AU" dirty="0"/>
              <a:t>Shows the progression of learning</a:t>
            </a:r>
          </a:p>
          <a:p>
            <a:pPr marL="514350" indent="-514350">
              <a:buFont typeface="+mj-lt"/>
              <a:buAutoNum type="arabicPeriod"/>
            </a:pPr>
            <a:r>
              <a:rPr lang="en-AU" dirty="0"/>
              <a:t>Values the process of learning in conjunction with the final task (output of learning)</a:t>
            </a:r>
          </a:p>
        </p:txBody>
      </p:sp>
      <p:pic>
        <p:nvPicPr>
          <p:cNvPr id="9" name="Picture 8">
            <a:extLst>
              <a:ext uri="{FF2B5EF4-FFF2-40B4-BE49-F238E27FC236}">
                <a16:creationId xmlns:a16="http://schemas.microsoft.com/office/drawing/2014/main" id="{47F3ED57-48B6-9F7B-FC4D-088B44B97D38}"/>
              </a:ext>
            </a:extLst>
          </p:cNvPr>
          <p:cNvPicPr>
            <a:picLocks noChangeAspect="1"/>
          </p:cNvPicPr>
          <p:nvPr/>
        </p:nvPicPr>
        <p:blipFill>
          <a:blip r:embed="rId3"/>
          <a:stretch>
            <a:fillRect/>
          </a:stretch>
        </p:blipFill>
        <p:spPr>
          <a:xfrm>
            <a:off x="90533" y="5091078"/>
            <a:ext cx="3562847" cy="1428949"/>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FC8D1CB9-AC49-3A33-8E75-F0D7B2EF0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108" y="4476433"/>
            <a:ext cx="3696992" cy="2376000"/>
          </a:xfrm>
          <a:prstGeom prst="rect">
            <a:avLst/>
          </a:prstGeom>
        </p:spPr>
      </p:pic>
    </p:spTree>
    <p:extLst>
      <p:ext uri="{BB962C8B-B14F-4D97-AF65-F5344CB8AC3E}">
        <p14:creationId xmlns:p14="http://schemas.microsoft.com/office/powerpoint/2010/main" val="177079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D522-1DDE-5330-9123-E0F3336718B5}"/>
              </a:ext>
            </a:extLst>
          </p:cNvPr>
          <p:cNvSpPr>
            <a:spLocks noGrp="1"/>
          </p:cNvSpPr>
          <p:nvPr>
            <p:ph type="title"/>
          </p:nvPr>
        </p:nvSpPr>
        <p:spPr>
          <a:xfrm>
            <a:off x="0" y="365126"/>
            <a:ext cx="12192000" cy="823912"/>
          </a:xfrm>
          <a:solidFill>
            <a:srgbClr val="8A3158"/>
          </a:solidFill>
        </p:spPr>
        <p:txBody>
          <a:bodyPr/>
          <a:lstStyle/>
          <a:p>
            <a:pPr algn="ctr"/>
            <a:r>
              <a:rPr lang="en-AU" dirty="0">
                <a:solidFill>
                  <a:schemeClr val="bg1"/>
                </a:solidFill>
              </a:rPr>
              <a:t>Perspectives V Feedback</a:t>
            </a:r>
          </a:p>
        </p:txBody>
      </p:sp>
      <p:sp>
        <p:nvSpPr>
          <p:cNvPr id="4" name="Text Placeholder 3">
            <a:extLst>
              <a:ext uri="{FF2B5EF4-FFF2-40B4-BE49-F238E27FC236}">
                <a16:creationId xmlns:a16="http://schemas.microsoft.com/office/drawing/2014/main" id="{17E64A47-FBF1-29B1-3C70-5FA540CB414D}"/>
              </a:ext>
            </a:extLst>
          </p:cNvPr>
          <p:cNvSpPr>
            <a:spLocks noGrp="1"/>
          </p:cNvSpPr>
          <p:nvPr>
            <p:ph type="body" idx="1"/>
          </p:nvPr>
        </p:nvSpPr>
        <p:spPr>
          <a:xfrm>
            <a:off x="510603" y="1494378"/>
            <a:ext cx="5157787" cy="598741"/>
          </a:xfrm>
          <a:solidFill>
            <a:srgbClr val="E5B5CA"/>
          </a:solidFill>
        </p:spPr>
        <p:txBody>
          <a:bodyPr>
            <a:normAutofit/>
          </a:bodyPr>
          <a:lstStyle/>
          <a:p>
            <a:pPr algn="ctr"/>
            <a:r>
              <a:rPr lang="en-AU" sz="3600" dirty="0"/>
              <a:t>Perspective</a:t>
            </a:r>
          </a:p>
        </p:txBody>
      </p:sp>
      <p:sp>
        <p:nvSpPr>
          <p:cNvPr id="5" name="Content Placeholder 4">
            <a:extLst>
              <a:ext uri="{FF2B5EF4-FFF2-40B4-BE49-F238E27FC236}">
                <a16:creationId xmlns:a16="http://schemas.microsoft.com/office/drawing/2014/main" id="{8A3073DB-31FA-C028-F569-2B529465CFAE}"/>
              </a:ext>
            </a:extLst>
          </p:cNvPr>
          <p:cNvSpPr>
            <a:spLocks noGrp="1"/>
          </p:cNvSpPr>
          <p:nvPr>
            <p:ph sz="half" idx="2"/>
          </p:nvPr>
        </p:nvSpPr>
        <p:spPr>
          <a:xfrm>
            <a:off x="510602" y="2297811"/>
            <a:ext cx="5157787" cy="3684588"/>
          </a:xfrm>
        </p:spPr>
        <p:txBody>
          <a:bodyPr/>
          <a:lstStyle/>
          <a:p>
            <a:r>
              <a:rPr lang="en-US" sz="2800" i="0" u="none" strike="noStrike" dirty="0">
                <a:effectLst/>
                <a:latin typeface="Roboto Light" panose="02000000000000000000" pitchFamily="2" charset="0"/>
                <a:ea typeface="Roboto Light" panose="02000000000000000000" pitchFamily="2" charset="0"/>
              </a:rPr>
              <a:t>A perspective is an (informative) way of viewing things that may be held by individuals or (representative) groups</a:t>
            </a:r>
            <a:endParaRPr lang="en-US" sz="2800" dirty="0">
              <a:solidFill>
                <a:srgbClr val="000000"/>
              </a:solidFill>
              <a:latin typeface="Roboto Light" panose="02000000000000000000" pitchFamily="2" charset="0"/>
              <a:ea typeface="Roboto Light" panose="02000000000000000000" pitchFamily="2" charset="0"/>
            </a:endParaRPr>
          </a:p>
          <a:p>
            <a:endParaRPr lang="en-AU" dirty="0">
              <a:latin typeface="Roboto Light" panose="02000000000000000000" pitchFamily="2" charset="0"/>
              <a:ea typeface="Roboto Light" panose="02000000000000000000" pitchFamily="2" charset="0"/>
            </a:endParaRPr>
          </a:p>
        </p:txBody>
      </p:sp>
      <p:sp>
        <p:nvSpPr>
          <p:cNvPr id="6" name="Text Placeholder 5">
            <a:extLst>
              <a:ext uri="{FF2B5EF4-FFF2-40B4-BE49-F238E27FC236}">
                <a16:creationId xmlns:a16="http://schemas.microsoft.com/office/drawing/2014/main" id="{62932061-DB62-7962-7BCD-B9BF46FC44EB}"/>
              </a:ext>
            </a:extLst>
          </p:cNvPr>
          <p:cNvSpPr>
            <a:spLocks noGrp="1"/>
          </p:cNvSpPr>
          <p:nvPr>
            <p:ph type="body" sz="quarter" idx="3"/>
          </p:nvPr>
        </p:nvSpPr>
        <p:spPr>
          <a:xfrm>
            <a:off x="6523612" y="1494378"/>
            <a:ext cx="5183188" cy="598741"/>
          </a:xfrm>
          <a:solidFill>
            <a:srgbClr val="E5B5CA"/>
          </a:solidFill>
        </p:spPr>
        <p:txBody>
          <a:bodyPr>
            <a:normAutofit/>
          </a:bodyPr>
          <a:lstStyle/>
          <a:p>
            <a:pPr algn="ctr"/>
            <a:r>
              <a:rPr lang="en-AU" sz="3600" dirty="0"/>
              <a:t>Feedback</a:t>
            </a:r>
          </a:p>
        </p:txBody>
      </p:sp>
      <p:sp>
        <p:nvSpPr>
          <p:cNvPr id="7" name="Content Placeholder 6">
            <a:extLst>
              <a:ext uri="{FF2B5EF4-FFF2-40B4-BE49-F238E27FC236}">
                <a16:creationId xmlns:a16="http://schemas.microsoft.com/office/drawing/2014/main" id="{2586D2D0-655D-F19C-079E-BB1B1023488C}"/>
              </a:ext>
            </a:extLst>
          </p:cNvPr>
          <p:cNvSpPr>
            <a:spLocks noGrp="1"/>
          </p:cNvSpPr>
          <p:nvPr>
            <p:ph sz="quarter" idx="4"/>
          </p:nvPr>
        </p:nvSpPr>
        <p:spPr>
          <a:xfrm>
            <a:off x="6523612" y="2398459"/>
            <a:ext cx="5183188" cy="3684588"/>
          </a:xfrm>
        </p:spPr>
        <p:txBody>
          <a:bodyPr/>
          <a:lstStyle/>
          <a:p>
            <a:r>
              <a:rPr lang="en-US" sz="2800" i="0" u="none" strike="noStrike" dirty="0">
                <a:effectLst/>
                <a:latin typeface="Roboto Light" panose="02000000000000000000" pitchFamily="2" charset="0"/>
                <a:ea typeface="Roboto Light" panose="02000000000000000000" pitchFamily="2" charset="0"/>
              </a:rPr>
              <a:t>Feedback is an evaluative response from a teacher, mentor or knowledgeable ‘other’  regarding the </a:t>
            </a:r>
            <a:r>
              <a:rPr lang="en-US" sz="2800" b="1" i="1" u="none" strike="noStrike" dirty="0">
                <a:effectLst/>
                <a:latin typeface="Roboto Light" panose="02000000000000000000" pitchFamily="2" charset="0"/>
                <a:ea typeface="Roboto Light" panose="02000000000000000000" pitchFamily="2" charset="0"/>
              </a:rPr>
              <a:t>process</a:t>
            </a:r>
            <a:r>
              <a:rPr lang="en-US" sz="2800" i="0" u="none" strike="noStrike" dirty="0">
                <a:effectLst/>
                <a:latin typeface="Roboto Light" panose="02000000000000000000" pitchFamily="2" charset="0"/>
                <a:ea typeface="Roboto Light" panose="02000000000000000000" pitchFamily="2" charset="0"/>
              </a:rPr>
              <a:t>, </a:t>
            </a:r>
            <a:r>
              <a:rPr lang="en-US" sz="2800" b="1" i="1" u="none" strike="noStrike" dirty="0">
                <a:effectLst/>
                <a:latin typeface="Roboto Light" panose="02000000000000000000" pitchFamily="2" charset="0"/>
                <a:ea typeface="Roboto Light" panose="02000000000000000000" pitchFamily="2" charset="0"/>
              </a:rPr>
              <a:t>product</a:t>
            </a:r>
            <a:r>
              <a:rPr lang="en-US" sz="2800" i="0" u="none" strike="noStrike" dirty="0">
                <a:effectLst/>
                <a:latin typeface="Roboto Light" panose="02000000000000000000" pitchFamily="2" charset="0"/>
                <a:ea typeface="Roboto Light" panose="02000000000000000000" pitchFamily="2" charset="0"/>
              </a:rPr>
              <a:t> and </a:t>
            </a:r>
            <a:r>
              <a:rPr lang="en-US" sz="2800" b="1" i="1" u="none" strike="noStrike" dirty="0">
                <a:effectLst/>
                <a:latin typeface="Roboto Light" panose="02000000000000000000" pitchFamily="2" charset="0"/>
                <a:ea typeface="Roboto Light" panose="02000000000000000000" pitchFamily="2" charset="0"/>
              </a:rPr>
              <a:t>direction</a:t>
            </a:r>
            <a:r>
              <a:rPr lang="en-US" sz="2800" i="0" u="none" strike="noStrike" dirty="0">
                <a:effectLst/>
                <a:latin typeface="Roboto Light" panose="02000000000000000000" pitchFamily="2" charset="0"/>
                <a:ea typeface="Roboto Light" panose="02000000000000000000" pitchFamily="2" charset="0"/>
              </a:rPr>
              <a:t> of learning</a:t>
            </a:r>
          </a:p>
          <a:p>
            <a:endParaRPr lang="en-US" dirty="0">
              <a:latin typeface="Roboto Light" panose="02000000000000000000" pitchFamily="2" charset="0"/>
              <a:ea typeface="Roboto Light" panose="02000000000000000000" pitchFamily="2" charset="0"/>
            </a:endParaRPr>
          </a:p>
          <a:p>
            <a:endParaRPr lang="en-US" sz="2400" i="0" dirty="0">
              <a:effectLst/>
              <a:latin typeface="Roboto Light" panose="02000000000000000000" pitchFamily="2" charset="0"/>
              <a:ea typeface="Roboto Light" panose="02000000000000000000" pitchFamily="2" charset="0"/>
            </a:endParaRPr>
          </a:p>
          <a:p>
            <a:endParaRPr lang="en-AU"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642419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dd6137-8291-476f-9b51-707004ed15b4" xsi:nil="true"/>
    <lcf76f155ced4ddcb4097134ff3c332f xmlns="48dda80c-c343-4711-b69e-7d69de0828c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8BF16F15D7B045AECF25EA271AAEEB" ma:contentTypeVersion="18" ma:contentTypeDescription="Create a new document." ma:contentTypeScope="" ma:versionID="a20cb21560943bddc8fed6afb9e12916">
  <xsd:schema xmlns:xsd="http://www.w3.org/2001/XMLSchema" xmlns:xs="http://www.w3.org/2001/XMLSchema" xmlns:p="http://schemas.microsoft.com/office/2006/metadata/properties" xmlns:ns2="48dda80c-c343-4711-b69e-7d69de0828cc" xmlns:ns3="bcdd6137-8291-476f-9b51-707004ed15b4" targetNamespace="http://schemas.microsoft.com/office/2006/metadata/properties" ma:root="true" ma:fieldsID="13a19a03e8103c1f2935dd06f744fa44" ns2:_="" ns3:_="">
    <xsd:import namespace="48dda80c-c343-4711-b69e-7d69de0828cc"/>
    <xsd:import namespace="bcdd6137-8291-476f-9b51-707004ed15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da80c-c343-4711-b69e-7d69de082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dd6137-8291-476f-9b51-707004ed15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b364d7-c31e-479d-8e4e-da140ad0b0b4}" ma:internalName="TaxCatchAll" ma:showField="CatchAllData" ma:web="bcdd6137-8291-476f-9b51-707004ed1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17DB01-664F-4F94-BEAF-7683BB36C591}">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48dda80c-c343-4711-b69e-7d69de0828cc"/>
    <ds:schemaRef ds:uri="http://schemas.microsoft.com/office/infopath/2007/PartnerControls"/>
    <ds:schemaRef ds:uri="bcdd6137-8291-476f-9b51-707004ed15b4"/>
    <ds:schemaRef ds:uri="http://www.w3.org/XML/1998/namespace"/>
    <ds:schemaRef ds:uri="http://purl.org/dc/terms/"/>
  </ds:schemaRefs>
</ds:datastoreItem>
</file>

<file path=customXml/itemProps2.xml><?xml version="1.0" encoding="utf-8"?>
<ds:datastoreItem xmlns:ds="http://schemas.openxmlformats.org/officeDocument/2006/customXml" ds:itemID="{2E6CA01A-A50E-4397-A85B-CB8FD7C21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dda80c-c343-4711-b69e-7d69de0828cc"/>
    <ds:schemaRef ds:uri="bcdd6137-8291-476f-9b51-707004ed15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6E3629-68CB-4EAF-95C4-729D101EF676}">
  <ds:schemaRefs>
    <ds:schemaRef ds:uri="http://schemas.microsoft.com/sharepoint/v3/contenttype/forms"/>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684</TotalTime>
  <Words>5498</Words>
  <Application>Microsoft Office PowerPoint</Application>
  <PresentationFormat>Widescreen</PresentationFormat>
  <Paragraphs>476</Paragraphs>
  <Slides>32</Slides>
  <Notes>31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Aptos</vt:lpstr>
      <vt:lpstr>Aptos Display</vt:lpstr>
      <vt:lpstr>Arial</vt:lpstr>
      <vt:lpstr>Calibri</vt:lpstr>
      <vt:lpstr>Impact</vt:lpstr>
      <vt:lpstr>Roboto</vt:lpstr>
      <vt:lpstr>Roboto Black</vt:lpstr>
      <vt:lpstr>Roboto Bold</vt:lpstr>
      <vt:lpstr>Roboto Light</vt:lpstr>
      <vt:lpstr>Roboto Medium</vt:lpstr>
      <vt:lpstr>Roboto-Black</vt:lpstr>
      <vt:lpstr>Roboto-Light</vt:lpstr>
      <vt:lpstr>Segoe UI</vt:lpstr>
      <vt:lpstr>Symbol</vt:lpstr>
      <vt:lpstr>Office Theme</vt:lpstr>
      <vt:lpstr>PowerPoint Presentation</vt:lpstr>
      <vt:lpstr>2026 ASRT Conference  14th February 2026</vt:lpstr>
      <vt:lpstr>Implementation of AIF</vt:lpstr>
      <vt:lpstr>PowerPoint Presentation</vt:lpstr>
      <vt:lpstr>PowerPoint Presentation</vt:lpstr>
      <vt:lpstr>PowerPoint Presentation</vt:lpstr>
      <vt:lpstr>Natural Evidence of Learning</vt:lpstr>
      <vt:lpstr>Natural Evidence of Learning</vt:lpstr>
      <vt:lpstr>Perspectives V Feedback</vt:lpstr>
      <vt:lpstr>Students Using AI</vt:lpstr>
      <vt:lpstr>AIF Implementation Support</vt:lpstr>
      <vt:lpstr>Subject Renewal Update</vt:lpstr>
      <vt:lpstr>PowerPoint Presentation</vt:lpstr>
      <vt:lpstr>PowerPoint Presentation</vt:lpstr>
      <vt:lpstr>PowerPoint Presentation</vt:lpstr>
      <vt:lpstr>PowerPoint Presentation</vt:lpstr>
      <vt:lpstr>Front Loaded Moderation</vt:lpstr>
      <vt:lpstr>PowerPoint Presentation</vt:lpstr>
      <vt:lpstr>PowerPoint Presentation</vt:lpstr>
      <vt:lpstr>Preparing for FLM</vt:lpstr>
      <vt:lpstr>Preparing for FLM</vt:lpstr>
      <vt:lpstr>Preparing for FLM</vt:lpstr>
      <vt:lpstr>Preparing for FLM</vt:lpstr>
      <vt:lpstr>PowerPoint Presentation</vt:lpstr>
      <vt:lpstr>FLM On The Day</vt:lpstr>
      <vt:lpstr>Overview of FLM Process</vt:lpstr>
      <vt:lpstr>PowerPoint Presentation</vt:lpstr>
      <vt:lpstr>After FLM</vt:lpstr>
      <vt:lpstr>After FLM: Confirmed</vt:lpstr>
      <vt:lpstr>After FLM: NOT Confirmed</vt:lpstr>
      <vt:lpstr>Questions?</vt:lpstr>
      <vt:lpstr>askSACE@sa.gov.au 1300 322 920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Marshall, Jane (SACE)</dc:creator>
  <cp:lastModifiedBy>Marshall, Jane (SACE)</cp:lastModifiedBy>
  <cp:revision>2</cp:revision>
  <dcterms:created xsi:type="dcterms:W3CDTF">2026-02-09T23:42:14Z</dcterms:created>
  <dcterms:modified xsi:type="dcterms:W3CDTF">2026-02-13T11:32:56Z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OFFICIAL</vt:lpwstr>
  </property>
  <property fmtid="{D5CDD505-2E9C-101B-9397-08002B2CF9AE}" pid="4" name="ContentTypeId">
    <vt:lpwstr>0x010100748BF16F15D7B045AECF25EA271AAEEB</vt:lpwstr>
  </property>
  <property fmtid="{D5CDD505-2E9C-101B-9397-08002B2CF9AE}" pid="5" name="MediaServiceImageTags">
    <vt:lpwstr/>
  </property>
</Properties>
</file>