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9"/>
    <p:restoredTop sz="93804"/>
  </p:normalViewPr>
  <p:slideViewPr>
    <p:cSldViewPr snapToGrid="0">
      <p:cViewPr varScale="1">
        <p:scale>
          <a:sx n="113" d="100"/>
          <a:sy n="113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6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4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4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4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7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5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5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0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FEA08C5A-F997-1749-EB86-7EBA942AED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>
            <a:fillRect/>
          </a:stretch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D871A7-0810-CD68-1B4D-48E9A7FBF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5702710"/>
            <a:ext cx="7983068" cy="974347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n-US" sz="3600" dirty="0">
                <a:latin typeface="Avenir Book" panose="02000503020000020003" pitchFamily="2" charset="0"/>
              </a:rPr>
              <a:t>My AIF journey so far ….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5F8B5-FFB5-3676-BC6D-BD365F2B0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3108" y="5702710"/>
            <a:ext cx="3633535" cy="974347"/>
          </a:xfrm>
        </p:spPr>
        <p:txBody>
          <a:bodyPr anchor="ctr">
            <a:normAutofit/>
          </a:bodyPr>
          <a:lstStyle/>
          <a:p>
            <a:pPr algn="r"/>
            <a:r>
              <a:rPr lang="en-US" sz="1800" b="1" dirty="0">
                <a:latin typeface="Avenir Book" panose="02000503020000020003" pitchFamily="2" charset="0"/>
              </a:rPr>
              <a:t>Veronica Scheepers</a:t>
            </a:r>
          </a:p>
          <a:p>
            <a:pPr algn="r"/>
            <a:r>
              <a:rPr lang="en-US" sz="1800" b="1" dirty="0">
                <a:latin typeface="Avenir Book" panose="02000503020000020003" pitchFamily="2" charset="0"/>
              </a:rPr>
              <a:t>Tatachilla Lutheran College</a:t>
            </a:r>
          </a:p>
        </p:txBody>
      </p:sp>
    </p:spTree>
    <p:extLst>
      <p:ext uri="{BB962C8B-B14F-4D97-AF65-F5344CB8AC3E}">
        <p14:creationId xmlns:p14="http://schemas.microsoft.com/office/powerpoint/2010/main" val="40431365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BC6A81-4633-65AB-F7E6-EA5F7475D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b="1" dirty="0"/>
              <a:t>Subject outline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 descr="Judge">
            <a:extLst>
              <a:ext uri="{FF2B5EF4-FFF2-40B4-BE49-F238E27FC236}">
                <a16:creationId xmlns:a16="http://schemas.microsoft.com/office/drawing/2014/main" id="{82EF5236-BCDC-6603-92BB-9C78E71492FB}"/>
              </a:ext>
            </a:extLst>
          </p:cNvPr>
          <p:cNvSpPr/>
          <p:nvPr/>
        </p:nvSpPr>
        <p:spPr>
          <a:xfrm>
            <a:off x="1363964" y="3045403"/>
            <a:ext cx="1060082" cy="1060082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ADFCC01-6D3A-E2FD-021A-FE8718710958}"/>
              </a:ext>
            </a:extLst>
          </p:cNvPr>
          <p:cNvSpPr/>
          <p:nvPr/>
        </p:nvSpPr>
        <p:spPr>
          <a:xfrm>
            <a:off x="716136" y="4419746"/>
            <a:ext cx="2355738" cy="720000"/>
          </a:xfrm>
          <a:custGeom>
            <a:avLst/>
            <a:gdLst>
              <a:gd name="csX0" fmla="*/ 0 w 2355738"/>
              <a:gd name="csY0" fmla="*/ 0 h 720000"/>
              <a:gd name="csX1" fmla="*/ 2355738 w 2355738"/>
              <a:gd name="csY1" fmla="*/ 0 h 720000"/>
              <a:gd name="csX2" fmla="*/ 2355738 w 2355738"/>
              <a:gd name="csY2" fmla="*/ 720000 h 720000"/>
              <a:gd name="csX3" fmla="*/ 0 w 2355738"/>
              <a:gd name="csY3" fmla="*/ 720000 h 720000"/>
              <a:gd name="csX4" fmla="*/ 0 w 2355738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355738" h="720000">
                <a:moveTo>
                  <a:pt x="0" y="0"/>
                </a:moveTo>
                <a:lnTo>
                  <a:pt x="2355738" y="0"/>
                </a:lnTo>
                <a:lnTo>
                  <a:pt x="2355738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venir Book" panose="02000503020000020003" pitchFamily="2" charset="0"/>
              </a:rPr>
              <a:t>Show the students – it’s not a confidential document</a:t>
            </a:r>
          </a:p>
        </p:txBody>
      </p:sp>
      <p:sp>
        <p:nvSpPr>
          <p:cNvPr id="8" name="Rectangle 7" descr="Classroom">
            <a:extLst>
              <a:ext uri="{FF2B5EF4-FFF2-40B4-BE49-F238E27FC236}">
                <a16:creationId xmlns:a16="http://schemas.microsoft.com/office/drawing/2014/main" id="{B2CC923C-F8E1-AC3B-C577-7973814E4E72}"/>
              </a:ext>
            </a:extLst>
          </p:cNvPr>
          <p:cNvSpPr/>
          <p:nvPr/>
        </p:nvSpPr>
        <p:spPr>
          <a:xfrm>
            <a:off x="4131956" y="3045403"/>
            <a:ext cx="1060082" cy="1060082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96A612A-05DE-537B-02A3-2120A7606B37}"/>
              </a:ext>
            </a:extLst>
          </p:cNvPr>
          <p:cNvSpPr/>
          <p:nvPr/>
        </p:nvSpPr>
        <p:spPr>
          <a:xfrm>
            <a:off x="3484128" y="4419746"/>
            <a:ext cx="2355738" cy="720000"/>
          </a:xfrm>
          <a:custGeom>
            <a:avLst/>
            <a:gdLst>
              <a:gd name="csX0" fmla="*/ 0 w 2355738"/>
              <a:gd name="csY0" fmla="*/ 0 h 720000"/>
              <a:gd name="csX1" fmla="*/ 2355738 w 2355738"/>
              <a:gd name="csY1" fmla="*/ 0 h 720000"/>
              <a:gd name="csX2" fmla="*/ 2355738 w 2355738"/>
              <a:gd name="csY2" fmla="*/ 720000 h 720000"/>
              <a:gd name="csX3" fmla="*/ 0 w 2355738"/>
              <a:gd name="csY3" fmla="*/ 720000 h 720000"/>
              <a:gd name="csX4" fmla="*/ 0 w 2355738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355738" h="720000">
                <a:moveTo>
                  <a:pt x="0" y="0"/>
                </a:moveTo>
                <a:lnTo>
                  <a:pt x="2355738" y="0"/>
                </a:lnTo>
                <a:lnTo>
                  <a:pt x="2355738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venir Book" panose="02000503020000020003" pitchFamily="2" charset="0"/>
              </a:rPr>
              <a:t>The rubric – from the bottom up – teach it.</a:t>
            </a:r>
          </a:p>
        </p:txBody>
      </p:sp>
      <p:sp>
        <p:nvSpPr>
          <p:cNvPr id="12" name="Rectangle 11" descr="Head with Gears">
            <a:extLst>
              <a:ext uri="{FF2B5EF4-FFF2-40B4-BE49-F238E27FC236}">
                <a16:creationId xmlns:a16="http://schemas.microsoft.com/office/drawing/2014/main" id="{91181DE1-CC09-D0EF-EA4F-9E71AA8F3204}"/>
              </a:ext>
            </a:extLst>
          </p:cNvPr>
          <p:cNvSpPr/>
          <p:nvPr/>
        </p:nvSpPr>
        <p:spPr>
          <a:xfrm>
            <a:off x="6899949" y="3045403"/>
            <a:ext cx="1060082" cy="1060082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FA4CAE0F-64E0-1A77-01A2-63520297F2FD}"/>
              </a:ext>
            </a:extLst>
          </p:cNvPr>
          <p:cNvSpPr/>
          <p:nvPr/>
        </p:nvSpPr>
        <p:spPr>
          <a:xfrm>
            <a:off x="6252121" y="4419746"/>
            <a:ext cx="2355738" cy="720000"/>
          </a:xfrm>
          <a:custGeom>
            <a:avLst/>
            <a:gdLst>
              <a:gd name="csX0" fmla="*/ 0 w 2355738"/>
              <a:gd name="csY0" fmla="*/ 0 h 720000"/>
              <a:gd name="csX1" fmla="*/ 2355738 w 2355738"/>
              <a:gd name="csY1" fmla="*/ 0 h 720000"/>
              <a:gd name="csX2" fmla="*/ 2355738 w 2355738"/>
              <a:gd name="csY2" fmla="*/ 720000 h 720000"/>
              <a:gd name="csX3" fmla="*/ 0 w 2355738"/>
              <a:gd name="csY3" fmla="*/ 720000 h 720000"/>
              <a:gd name="csX4" fmla="*/ 0 w 2355738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355738" h="720000">
                <a:moveTo>
                  <a:pt x="0" y="0"/>
                </a:moveTo>
                <a:lnTo>
                  <a:pt x="2355738" y="0"/>
                </a:lnTo>
                <a:lnTo>
                  <a:pt x="2355738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venir Book" panose="02000503020000020003" pitchFamily="2" charset="0"/>
              </a:rPr>
              <a:t>Teach lessons on metacognitive skills</a:t>
            </a:r>
          </a:p>
        </p:txBody>
      </p:sp>
      <p:sp>
        <p:nvSpPr>
          <p:cNvPr id="15" name="Rectangle 14" descr="Back">
            <a:extLst>
              <a:ext uri="{FF2B5EF4-FFF2-40B4-BE49-F238E27FC236}">
                <a16:creationId xmlns:a16="http://schemas.microsoft.com/office/drawing/2014/main" id="{2BAF729D-065A-0CBD-0BD9-94030106CF10}"/>
              </a:ext>
            </a:extLst>
          </p:cNvPr>
          <p:cNvSpPr/>
          <p:nvPr/>
        </p:nvSpPr>
        <p:spPr>
          <a:xfrm>
            <a:off x="9667941" y="3045403"/>
            <a:ext cx="1060082" cy="1060082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3F11DA47-AA44-1C0D-3B11-628858DF02C8}"/>
              </a:ext>
            </a:extLst>
          </p:cNvPr>
          <p:cNvSpPr/>
          <p:nvPr/>
        </p:nvSpPr>
        <p:spPr>
          <a:xfrm>
            <a:off x="9020113" y="4419746"/>
            <a:ext cx="2355738" cy="720000"/>
          </a:xfrm>
          <a:custGeom>
            <a:avLst/>
            <a:gdLst>
              <a:gd name="csX0" fmla="*/ 0 w 2355738"/>
              <a:gd name="csY0" fmla="*/ 0 h 720000"/>
              <a:gd name="csX1" fmla="*/ 2355738 w 2355738"/>
              <a:gd name="csY1" fmla="*/ 0 h 720000"/>
              <a:gd name="csX2" fmla="*/ 2355738 w 2355738"/>
              <a:gd name="csY2" fmla="*/ 720000 h 720000"/>
              <a:gd name="csX3" fmla="*/ 0 w 2355738"/>
              <a:gd name="csY3" fmla="*/ 720000 h 720000"/>
              <a:gd name="csX4" fmla="*/ 0 w 2355738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355738" h="720000">
                <a:moveTo>
                  <a:pt x="0" y="0"/>
                </a:moveTo>
                <a:lnTo>
                  <a:pt x="2355738" y="0"/>
                </a:lnTo>
                <a:lnTo>
                  <a:pt x="2355738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venir Book" panose="02000503020000020003" pitchFamily="2" charset="0"/>
              </a:rPr>
              <a:t>Go back to the rubric</a:t>
            </a:r>
          </a:p>
        </p:txBody>
      </p:sp>
    </p:spTree>
    <p:extLst>
      <p:ext uri="{BB962C8B-B14F-4D97-AF65-F5344CB8AC3E}">
        <p14:creationId xmlns:p14="http://schemas.microsoft.com/office/powerpoint/2010/main" val="88059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  <p:bldP spid="12" grpId="0" animBg="1"/>
      <p:bldP spid="14" grpId="0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42B52-3105-9174-D464-08942CE6D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b="1" dirty="0"/>
              <a:t>Improve their output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 descr="Network">
            <a:extLst>
              <a:ext uri="{FF2B5EF4-FFF2-40B4-BE49-F238E27FC236}">
                <a16:creationId xmlns:a16="http://schemas.microsoft.com/office/drawing/2014/main" id="{8E2FFAB7-12ED-622D-7EA6-ABD95ACC3823}"/>
              </a:ext>
            </a:extLst>
          </p:cNvPr>
          <p:cNvSpPr/>
          <p:nvPr/>
        </p:nvSpPr>
        <p:spPr>
          <a:xfrm>
            <a:off x="2535993" y="2525427"/>
            <a:ext cx="1944000" cy="1944000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BAD53CE-71A3-207A-81A2-67CB9284FCC6}"/>
              </a:ext>
            </a:extLst>
          </p:cNvPr>
          <p:cNvSpPr/>
          <p:nvPr/>
        </p:nvSpPr>
        <p:spPr>
          <a:xfrm>
            <a:off x="1347993" y="4939722"/>
            <a:ext cx="4320000" cy="720000"/>
          </a:xfrm>
          <a:custGeom>
            <a:avLst/>
            <a:gdLst>
              <a:gd name="csX0" fmla="*/ 0 w 4320000"/>
              <a:gd name="csY0" fmla="*/ 0 h 720000"/>
              <a:gd name="csX1" fmla="*/ 4320000 w 4320000"/>
              <a:gd name="csY1" fmla="*/ 0 h 720000"/>
              <a:gd name="csX2" fmla="*/ 4320000 w 4320000"/>
              <a:gd name="csY2" fmla="*/ 720000 h 720000"/>
              <a:gd name="csX3" fmla="*/ 0 w 4320000"/>
              <a:gd name="csY3" fmla="*/ 720000 h 720000"/>
              <a:gd name="csX4" fmla="*/ 0 w 4320000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320000" h="720000">
                <a:moveTo>
                  <a:pt x="0" y="0"/>
                </a:moveTo>
                <a:lnTo>
                  <a:pt x="4320000" y="0"/>
                </a:lnTo>
                <a:lnTo>
                  <a:pt x="432000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000" kern="1200" dirty="0">
                <a:latin typeface="Avenir Book" panose="02000503020000020003" pitchFamily="2" charset="0"/>
              </a:rPr>
              <a:t>Multidimensional project</a:t>
            </a:r>
          </a:p>
        </p:txBody>
      </p:sp>
      <p:sp>
        <p:nvSpPr>
          <p:cNvPr id="8" name="Rectangle 7" descr="Bullseye">
            <a:extLst>
              <a:ext uri="{FF2B5EF4-FFF2-40B4-BE49-F238E27FC236}">
                <a16:creationId xmlns:a16="http://schemas.microsoft.com/office/drawing/2014/main" id="{A3F80B8D-E1E7-C3D6-530B-7DFD9CD50313}"/>
              </a:ext>
            </a:extLst>
          </p:cNvPr>
          <p:cNvSpPr/>
          <p:nvPr/>
        </p:nvSpPr>
        <p:spPr>
          <a:xfrm>
            <a:off x="7611994" y="2525427"/>
            <a:ext cx="1944000" cy="1944000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83883013-DE27-3085-73E2-82EF902E0A19}"/>
              </a:ext>
            </a:extLst>
          </p:cNvPr>
          <p:cNvSpPr/>
          <p:nvPr/>
        </p:nvSpPr>
        <p:spPr>
          <a:xfrm>
            <a:off x="6423993" y="4939722"/>
            <a:ext cx="4320000" cy="720000"/>
          </a:xfrm>
          <a:custGeom>
            <a:avLst/>
            <a:gdLst>
              <a:gd name="csX0" fmla="*/ 0 w 4320000"/>
              <a:gd name="csY0" fmla="*/ 0 h 720000"/>
              <a:gd name="csX1" fmla="*/ 4320000 w 4320000"/>
              <a:gd name="csY1" fmla="*/ 0 h 720000"/>
              <a:gd name="csX2" fmla="*/ 4320000 w 4320000"/>
              <a:gd name="csY2" fmla="*/ 720000 h 720000"/>
              <a:gd name="csX3" fmla="*/ 0 w 4320000"/>
              <a:gd name="csY3" fmla="*/ 720000 h 720000"/>
              <a:gd name="csX4" fmla="*/ 0 w 4320000"/>
              <a:gd name="csY4" fmla="*/ 0 h 72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320000" h="720000">
                <a:moveTo>
                  <a:pt x="0" y="0"/>
                </a:moveTo>
                <a:lnTo>
                  <a:pt x="4320000" y="0"/>
                </a:lnTo>
                <a:lnTo>
                  <a:pt x="432000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000" kern="1200" dirty="0">
                <a:latin typeface="Avenir Book" panose="02000503020000020003" pitchFamily="2" charset="0"/>
              </a:rPr>
              <a:t>SMART targets</a:t>
            </a:r>
          </a:p>
        </p:txBody>
      </p:sp>
    </p:spTree>
    <p:extLst>
      <p:ext uri="{BB962C8B-B14F-4D97-AF65-F5344CB8AC3E}">
        <p14:creationId xmlns:p14="http://schemas.microsoft.com/office/powerpoint/2010/main" val="272043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6F48-FF10-9EFB-7B1A-1BD2CEC31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Extra things to help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F830C-B717-868A-DF81-EECA31974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Join the Plato group – Schools Online</a:t>
            </a:r>
          </a:p>
          <a:p>
            <a:r>
              <a:rPr lang="en-US" dirty="0">
                <a:latin typeface="Avenir Book" panose="02000503020000020003" pitchFamily="2" charset="0"/>
              </a:rPr>
              <a:t>Read your school’s previous cohort’s AIF portfolios/appraisals/progress checks</a:t>
            </a:r>
          </a:p>
          <a:p>
            <a:r>
              <a:rPr lang="en-US" dirty="0">
                <a:latin typeface="Avenir Book" panose="02000503020000020003" pitchFamily="2" charset="0"/>
              </a:rPr>
              <a:t>Remember we are guiding these students to do their best</a:t>
            </a:r>
          </a:p>
          <a:p>
            <a:r>
              <a:rPr lang="en-US" dirty="0">
                <a:latin typeface="Avenir Book" panose="02000503020000020003" pitchFamily="2" charset="0"/>
              </a:rPr>
              <a:t>How …. Why 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8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79455C-B6DF-6660-1835-D46767725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965590"/>
              </p:ext>
            </p:extLst>
          </p:nvPr>
        </p:nvGraphicFramePr>
        <p:xfrm>
          <a:off x="826409" y="802887"/>
          <a:ext cx="10614742" cy="4549697"/>
        </p:xfrm>
        <a:graphic>
          <a:graphicData uri="http://schemas.openxmlformats.org/drawingml/2006/table">
            <a:tbl>
              <a:tblPr/>
              <a:tblGrid>
                <a:gridCol w="5307371">
                  <a:extLst>
                    <a:ext uri="{9D8B030D-6E8A-4147-A177-3AD203B41FA5}">
                      <a16:colId xmlns:a16="http://schemas.microsoft.com/office/drawing/2014/main" val="19975356"/>
                    </a:ext>
                  </a:extLst>
                </a:gridCol>
                <a:gridCol w="5307371">
                  <a:extLst>
                    <a:ext uri="{9D8B030D-6E8A-4147-A177-3AD203B41FA5}">
                      <a16:colId xmlns:a16="http://schemas.microsoft.com/office/drawing/2014/main" val="1824936297"/>
                    </a:ext>
                  </a:extLst>
                </a:gridCol>
              </a:tblGrid>
              <a:tr h="4549697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Bloom’s Level of Learning: Focuses on cognitive development of intellectual abilities and skills. The cognitive learning domain can be classified in declarative and intellectual skills.</a:t>
                      </a:r>
                      <a:br>
                        <a:rPr lang="en-AU" sz="2000" dirty="0">
                          <a:effectLst/>
                        </a:rPr>
                      </a:br>
                      <a:endParaRPr lang="en-AU" sz="2000" dirty="0">
                        <a:effectLst/>
                      </a:endParaRPr>
                    </a:p>
                    <a:p>
                      <a:pPr marL="69850" rtl="0" fontAlgn="t">
                        <a:buNone/>
                      </a:pPr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Intellectual Skills</a:t>
                      </a: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Concepts, principles, procedures, and/or problem solving:</a:t>
                      </a:r>
                      <a:endParaRPr lang="en-AU" sz="2000" dirty="0">
                        <a:effectLst/>
                      </a:endParaRPr>
                    </a:p>
                    <a:p>
                      <a:pPr marL="69850" rtl="0" fontAlgn="t">
                        <a:spcBef>
                          <a:spcPts val="80"/>
                        </a:spcBef>
                        <a:buNone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Application of concepts, principles, and rules applied in instances beyond instruction.</a:t>
                      </a:r>
                      <a:endParaRPr lang="en-AU" sz="2000" dirty="0">
                        <a:effectLst/>
                      </a:endParaRPr>
                    </a:p>
                    <a:p>
                      <a:pPr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Create - Organize or re-organize elements together to make a new pattern or structure.</a:t>
                      </a:r>
                    </a:p>
                    <a:p>
                      <a:pPr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Evaluate - Make judgements based on criteria and standards.</a:t>
                      </a:r>
                    </a:p>
                    <a:p>
                      <a:pPr marR="229235" rtl="0" fontAlgn="base">
                        <a:spcBef>
                          <a:spcPts val="2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Analyze</a:t>
                      </a: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Break material into its subcomponents and determine how the parts relate to one another and overall structure and purpose.</a:t>
                      </a:r>
                    </a:p>
                    <a:p>
                      <a:pPr rtl="0" fontAlgn="base">
                        <a:spcBef>
                          <a:spcPts val="1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Apply - Use a process or idea in a given situation.</a:t>
                      </a:r>
                    </a:p>
                    <a:p>
                      <a:pPr fontAlgn="t">
                        <a:buNone/>
                      </a:pPr>
                      <a:endParaRPr lang="en-AU" sz="2000" dirty="0">
                        <a:effectLst/>
                      </a:endParaRPr>
                    </a:p>
                    <a:p>
                      <a:pPr marL="69850" rtl="0" fontAlgn="t">
                        <a:spcBef>
                          <a:spcPts val="5"/>
                        </a:spcBef>
                        <a:buNone/>
                      </a:pPr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Declarative Knowledge</a:t>
                      </a: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– Facts and information:</a:t>
                      </a:r>
                      <a:endParaRPr lang="en-AU" sz="2000" dirty="0">
                        <a:effectLst/>
                      </a:endParaRPr>
                    </a:p>
                    <a:p>
                      <a:pPr marL="69850" rtl="0" fontAlgn="t">
                        <a:spcBef>
                          <a:spcPts val="80"/>
                        </a:spcBef>
                        <a:buNone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Recall, recognize, state, paraphrase or summarize the facts and information collected.</a:t>
                      </a:r>
                      <a:endParaRPr lang="en-AU" sz="2000" dirty="0">
                        <a:effectLst/>
                      </a:endParaRPr>
                    </a:p>
                    <a:p>
                      <a:pPr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Understand - Make meaning of the information.</a:t>
                      </a:r>
                    </a:p>
                    <a:p>
                      <a:pPr rtl="0" fontAlgn="base">
                        <a:spcBef>
                          <a:spcPts val="2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Remember - Recall knowledge from the long-term memory.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Avenir" panose="02000503020000020003" pitchFamily="2" charset="0"/>
                      </a:endParaRPr>
                    </a:p>
                  </a:txBody>
                  <a:tcPr marL="61707" marR="61707" marT="30854" marB="3085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t">
                        <a:buNone/>
                      </a:pP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Fink’s Domains of Learning: Fink describes learning as the change in the learner. The Fink’s taxonomy is a holistic taxonomy that describes various ways in which learning can make lasting change in multiple dimensions of life.</a:t>
                      </a:r>
                      <a:br>
                        <a:rPr lang="en-AU" sz="2400" dirty="0">
                          <a:effectLst/>
                        </a:rPr>
                      </a:b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venir" panose="02000503020000020003" pitchFamily="2" charset="0"/>
                      </a:endParaRPr>
                    </a:p>
                    <a:p>
                      <a:pPr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Foundational Knowledge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Remember and identify specific information and ideas.</a:t>
                      </a:r>
                    </a:p>
                    <a:p>
                      <a:pPr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Human Dimension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Learn about self and others to function and interact effectively.</a:t>
                      </a:r>
                    </a:p>
                    <a:p>
                      <a:pPr rtl="0" fontAlgn="base">
                        <a:spcBef>
                          <a:spcPts val="2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Caring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Develop new feelings, interests, and values to be driven to learn.</a:t>
                      </a:r>
                    </a:p>
                    <a:p>
                      <a:pPr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Application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Apply the ideas to engage in physical, intellectual, or social action.</a:t>
                      </a:r>
                    </a:p>
                    <a:p>
                      <a:pPr marR="210820" rtl="0" fontAlgn="base">
                        <a:spcBef>
                          <a:spcPts val="2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Integration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Identify connections between different ideas, experiences, and realms of life (work, school, leisure).</a:t>
                      </a:r>
                    </a:p>
                    <a:p>
                      <a:pPr rtl="0" fontAlgn="base">
                        <a:spcBef>
                          <a:spcPts val="17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Learning How to Learn</a:t>
                      </a:r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 - Learn about the process of learning to become a self-directed learner</a:t>
                      </a:r>
                    </a:p>
                  </a:txBody>
                  <a:tcPr marL="61707" marR="61707" marT="30854" marB="3085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60812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FC3F326-CAC8-53F4-EB0D-EFC26ED1F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409" y="5177805"/>
            <a:ext cx="993701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References: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Anderson, L. W., Krathwohl, D. R., &amp;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Airasian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, P. W. (2001).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A taxonomy for learning, teaching, and assessing: A revision of Bloom's taxonomy of educational objectives.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Longman. Bloom B. S. (1956).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Taxonomy of educational objectives. Handbook I: The cognitive domain.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David McKay Inc.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Fink, L. D. (2013).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Creating significant learning experiences, revised and updated: An integrated approach to designing college courses.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Jossey-Bass.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Gagné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, R. M. (2011).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Principles of instructional design.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Wadsworth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.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Harrow, A. (1972).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A taxonomy of psychomotor domain: A guide for developing behavioral objectives.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David McKay Inc.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Krathwohl, D. R., Bloom, B. S., &amp; Bertram, B. M. (1973).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Taxonomy of educational objectives, the classification of educational goals. Handbook II: Affective Domain.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David McKay Inc. Krathwohl, D.R., Bloom, B.S., and Masia, B.B. (1964).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Taxonomy of educational objectives: Handbook II: Affective domain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. David McKay Inc.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Simpson E. J. (1972).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The Classification of Educational Objectives in the Psychomotor Domain.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Gryphon House.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Smith, P. L., &amp; Ragan, T. J. (2005). </a:t>
            </a: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Instructional design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" panose="02000503020000020003" pitchFamily="2" charset="0"/>
              </a:rPr>
              <a:t>. Wiley &amp; Sons.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74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F8C74C-C42E-10ED-FFE9-FADE78722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22082"/>
              </p:ext>
            </p:extLst>
          </p:nvPr>
        </p:nvGraphicFramePr>
        <p:xfrm>
          <a:off x="124522" y="144471"/>
          <a:ext cx="11942955" cy="6569058"/>
        </p:xfrm>
        <a:graphic>
          <a:graphicData uri="http://schemas.openxmlformats.org/drawingml/2006/table">
            <a:tbl>
              <a:tblPr/>
              <a:tblGrid>
                <a:gridCol w="490653">
                  <a:extLst>
                    <a:ext uri="{9D8B030D-6E8A-4147-A177-3AD203B41FA5}">
                      <a16:colId xmlns:a16="http://schemas.microsoft.com/office/drawing/2014/main" val="3336791514"/>
                    </a:ext>
                  </a:extLst>
                </a:gridCol>
                <a:gridCol w="869795">
                  <a:extLst>
                    <a:ext uri="{9D8B030D-6E8A-4147-A177-3AD203B41FA5}">
                      <a16:colId xmlns:a16="http://schemas.microsoft.com/office/drawing/2014/main" val="3621293112"/>
                    </a:ext>
                  </a:extLst>
                </a:gridCol>
                <a:gridCol w="1757292">
                  <a:extLst>
                    <a:ext uri="{9D8B030D-6E8A-4147-A177-3AD203B41FA5}">
                      <a16:colId xmlns:a16="http://schemas.microsoft.com/office/drawing/2014/main" val="4023808111"/>
                    </a:ext>
                  </a:extLst>
                </a:gridCol>
                <a:gridCol w="1734870">
                  <a:extLst>
                    <a:ext uri="{9D8B030D-6E8A-4147-A177-3AD203B41FA5}">
                      <a16:colId xmlns:a16="http://schemas.microsoft.com/office/drawing/2014/main" val="2756512154"/>
                    </a:ext>
                  </a:extLst>
                </a:gridCol>
                <a:gridCol w="1726493">
                  <a:extLst>
                    <a:ext uri="{9D8B030D-6E8A-4147-A177-3AD203B41FA5}">
                      <a16:colId xmlns:a16="http://schemas.microsoft.com/office/drawing/2014/main" val="149642607"/>
                    </a:ext>
                  </a:extLst>
                </a:gridCol>
                <a:gridCol w="1760014">
                  <a:extLst>
                    <a:ext uri="{9D8B030D-6E8A-4147-A177-3AD203B41FA5}">
                      <a16:colId xmlns:a16="http://schemas.microsoft.com/office/drawing/2014/main" val="1896879718"/>
                    </a:ext>
                  </a:extLst>
                </a:gridCol>
                <a:gridCol w="1835444">
                  <a:extLst>
                    <a:ext uri="{9D8B030D-6E8A-4147-A177-3AD203B41FA5}">
                      <a16:colId xmlns:a16="http://schemas.microsoft.com/office/drawing/2014/main" val="1882264385"/>
                    </a:ext>
                  </a:extLst>
                </a:gridCol>
                <a:gridCol w="1768394">
                  <a:extLst>
                    <a:ext uri="{9D8B030D-6E8A-4147-A177-3AD203B41FA5}">
                      <a16:colId xmlns:a16="http://schemas.microsoft.com/office/drawing/2014/main" val="2159499195"/>
                    </a:ext>
                  </a:extLst>
                </a:gridCol>
              </a:tblGrid>
              <a:tr h="84677">
                <a:tc gridSpan="8">
                  <a:txBody>
                    <a:bodyPr/>
                    <a:lstStyle/>
                    <a:p>
                      <a:pPr marL="621665" algn="ctr" rtl="0" fontAlgn="t">
                        <a:buNone/>
                      </a:pPr>
                      <a:r>
                        <a:rPr lang="en-AU" sz="400" b="0" i="0" u="none" strike="noStrike">
                          <a:solidFill>
                            <a:srgbClr val="F76900"/>
                          </a:solidFill>
                          <a:effectLst/>
                          <a:latin typeface="Avenir" panose="02000503020000020003" pitchFamily="2" charset="0"/>
                        </a:rPr>
                        <a:t>Action Verbs</a:t>
                      </a:r>
                      <a:endParaRPr lang="en-AU" sz="5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403343"/>
                  </a:ext>
                </a:extLst>
              </a:tr>
              <a:tr h="84677">
                <a:tc rowSpan="2" gridSpan="2">
                  <a:txBody>
                    <a:bodyPr/>
                    <a:lstStyle/>
                    <a:p>
                      <a:pPr marL="241935" marR="233680" indent="-224155" rtl="0" fontAlgn="t">
                        <a:spcBef>
                          <a:spcPts val="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venir" panose="02000503020000020003" pitchFamily="2" charset="0"/>
                        </a:rPr>
                        <a:t>Blooms </a:t>
                      </a:r>
                      <a:endParaRPr lang="en-AU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41935" marR="233680" indent="-224155" rtl="0" fontAlgn="t">
                        <a:spcBef>
                          <a:spcPts val="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venir" panose="02000503020000020003" pitchFamily="2" charset="0"/>
                        </a:rPr>
                        <a:t>Thinking</a:t>
                      </a:r>
                      <a:endParaRPr lang="en-AU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41935" marR="233680" indent="-224155" rtl="0" fontAlgn="t">
                        <a:spcBef>
                          <a:spcPts val="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venir" panose="02000503020000020003" pitchFamily="2" charset="0"/>
                        </a:rPr>
                        <a:t>Levels</a:t>
                      </a:r>
                      <a:endParaRPr lang="en-AU" sz="1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7620" algn="ctr" rtl="0" fontAlgn="t">
                        <a:buNone/>
                      </a:pPr>
                      <a:r>
                        <a:rPr lang="en-AU" sz="4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Fink’s Domains of Learning</a:t>
                      </a:r>
                      <a:endParaRPr lang="en-AU" sz="5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736107"/>
                  </a:ext>
                </a:extLst>
              </a:tr>
              <a:tr h="66616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" marR="3810" algn="ctr" rtl="0" fontAlgn="t"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Foundational</a:t>
                      </a:r>
                      <a:endParaRPr lang="en-AU" sz="1000" dirty="0">
                        <a:effectLst/>
                      </a:endParaRPr>
                    </a:p>
                    <a:p>
                      <a:pPr marL="8890" marR="5715" algn="ctr" rtl="0" fontAlgn="t">
                        <a:spcBef>
                          <a:spcPts val="20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Knowledge</a:t>
                      </a:r>
                      <a:endParaRPr lang="en-AU" sz="1000" dirty="0">
                        <a:effectLst/>
                      </a:endParaRPr>
                    </a:p>
                    <a:p>
                      <a:pPr marL="8890" algn="ctr" rtl="0" fontAlgn="t">
                        <a:spcBef>
                          <a:spcPts val="2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Understanding and remembering information and ideas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>
                  <a:txBody>
                    <a:bodyPr/>
                    <a:lstStyle/>
                    <a:p>
                      <a:pPr marL="214630" marR="207010" indent="-2527" algn="ctr" rtl="0" fontAlgn="t">
                        <a:spcBef>
                          <a:spcPts val="58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Human Dimension Learning about oneself and others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15240" algn="ctr" rtl="0" fontAlgn="t">
                        <a:spcBef>
                          <a:spcPts val="58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Caring</a:t>
                      </a:r>
                      <a:endParaRPr lang="en-AU" sz="1000">
                        <a:effectLst/>
                      </a:endParaRPr>
                    </a:p>
                    <a:p>
                      <a:pPr marL="27305" marR="11430" algn="ctr" rtl="0" fontAlgn="t">
                        <a:spcBef>
                          <a:spcPts val="17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Develop new feelings, interests, and values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77470" algn="ctr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Application</a:t>
                      </a:r>
                      <a:endParaRPr lang="en-AU" sz="1000">
                        <a:effectLst/>
                      </a:endParaRPr>
                    </a:p>
                    <a:p>
                      <a:pPr marL="102870" marR="86360" indent="-635" algn="ctr" rtl="0" fontAlgn="t">
                        <a:spcBef>
                          <a:spcPts val="2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Apply critical, creative, and practical skills to solve problems and manage projects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br>
                        <a:rPr lang="en-AU" sz="1000" dirty="0">
                          <a:effectLst/>
                        </a:rPr>
                      </a:br>
                      <a:endParaRPr lang="en-AU" sz="1000" dirty="0">
                        <a:effectLst/>
                      </a:endParaRPr>
                    </a:p>
                    <a:p>
                      <a:pPr marL="45720" marR="36195" algn="ctr" rtl="0" fontAlgn="t"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Integration</a:t>
                      </a:r>
                      <a:endParaRPr lang="en-AU" sz="1000" dirty="0">
                        <a:effectLst/>
                      </a:endParaRPr>
                    </a:p>
                    <a:p>
                      <a:pPr marL="45720" marR="33020" algn="ctr" rtl="0" fontAlgn="t">
                        <a:spcBef>
                          <a:spcPts val="17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Connect ideas, people, and realms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Learning How to Learn</a:t>
                      </a:r>
                      <a:endParaRPr lang="en-AU" sz="1000">
                        <a:effectLst/>
                      </a:endParaRPr>
                    </a:p>
                    <a:p>
                      <a:pPr marL="176530" marR="160655" algn="ctr" rtl="0" fontAlgn="t">
                        <a:spcBef>
                          <a:spcPts val="17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Become a better student, and self-directed learner.</a:t>
                      </a:r>
                      <a:endParaRPr lang="en-AU" sz="1000">
                        <a:effectLst/>
                      </a:endParaRPr>
                    </a:p>
                    <a:p>
                      <a:pPr marL="12700" algn="ctr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Inquire about a subject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513504"/>
                  </a:ext>
                </a:extLst>
              </a:tr>
              <a:tr h="785593">
                <a:tc rowSpan="4">
                  <a:txBody>
                    <a:bodyPr/>
                    <a:lstStyle/>
                    <a:p>
                      <a:pPr algn="ctr" rtl="0" fontAlgn="t">
                        <a:spcBef>
                          <a:spcPts val="48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Intellectual Skills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42545" rtl="0" fontAlgn="t"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Create</a:t>
                      </a:r>
                      <a:endParaRPr lang="en-AU" sz="1000" dirty="0">
                        <a:effectLst/>
                      </a:endParaRPr>
                    </a:p>
                    <a:p>
                      <a:pPr marL="44450" marR="37465" rtl="0" fontAlgn="t">
                        <a:spcBef>
                          <a:spcPts val="17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Generate new idea or concept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151765" marR="121920" indent="-52705" algn="ctr" rtl="0" fontAlgn="ctr">
                        <a:spcBef>
                          <a:spcPts val="93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Conduct, Compile, Predict, Animate, Develop, Align, Perform, Discuss, Exhibit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3020" marR="22860" algn="ctr" rtl="0" fontAlgn="ctr">
                        <a:spcBef>
                          <a:spcPts val="21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Advocate, Propose, Produce, Initiate, Invent, Instruct, Decide, Collaborate, Role play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" marR="11430" algn="ctr" rtl="0" fontAlgn="ctr">
                        <a:spcBef>
                          <a:spcPts val="21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Generate, Improve, Restructure, Coordinate, Combine, Synthesize, Cultivate, Theorize, Commit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805" marR="73660" algn="ctr" rtl="0" fontAlgn="ctr">
                        <a:spcBef>
                          <a:spcPts val="93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Design, Develop, Create, Combine, Produce, Organize, Pledge, Propose, Form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" marR="32385" algn="ctr" rtl="0" fontAlgn="ctr">
                        <a:spcBef>
                          <a:spcPts val="93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Construct, Predict, Modify, Assemble, Adapt, Display, Integrate, Participate, Manage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" algn="ctr" rtl="0" fontAlgn="ctr">
                        <a:spcBef>
                          <a:spcPts val="93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Set Goals, Plan, Experiment, Dramatize, Structure, Campaign, Reflect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67912"/>
                  </a:ext>
                </a:extLst>
              </a:tr>
              <a:tr h="9081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" marR="42545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Evaluate</a:t>
                      </a:r>
                      <a:endParaRPr lang="en-AU" sz="1000">
                        <a:effectLst/>
                      </a:endParaRPr>
                    </a:p>
                    <a:p>
                      <a:pPr marL="44450" marR="39370" rtl="0" fontAlgn="t">
                        <a:spcBef>
                          <a:spcPts val="7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Justify a decision or course of action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17475" indent="635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Rate, Validate, Estimate, Measure, Prove, Select, Appraise, Support, Critique, Reflect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3020" marR="24130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Evaluate, Give Feedback, Clarify, Resolve, Setup, Determine, Support, Advocate, Exemplify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>
                          <a:effectLst/>
                        </a:rPr>
                      </a:br>
                      <a:endParaRPr lang="en-AU" sz="1000">
                        <a:effectLst/>
                      </a:endParaRPr>
                    </a:p>
                    <a:p>
                      <a:pPr marL="27305" marR="11430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Assess, Judge, Diagnose, Balance, Adapt, Reconcile, Value, Recommend, Promote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>
                          <a:effectLst/>
                        </a:rPr>
                      </a:br>
                      <a:endParaRPr lang="en-AU" sz="1000">
                        <a:effectLst/>
                      </a:endParaRPr>
                    </a:p>
                    <a:p>
                      <a:pPr marL="90170" marR="73660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Critique, Justify, Contrast, Amend, Reframe, Respond, Review, Defend, Decide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>
                          <a:effectLst/>
                        </a:rPr>
                      </a:br>
                      <a:endParaRPr lang="en-AU" sz="1000">
                        <a:effectLst/>
                      </a:endParaRPr>
                    </a:p>
                    <a:p>
                      <a:pPr marL="146672" marR="133350" indent="-635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Conclude, Associate, Test, Check, Compare, Determine, Grade, Modify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>
                          <a:effectLst/>
                        </a:rPr>
                      </a:br>
                      <a:endParaRPr lang="en-AU" sz="1000">
                        <a:effectLst/>
                      </a:endParaRPr>
                    </a:p>
                    <a:p>
                      <a:pPr marL="99695" marR="85090" indent="-1257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Justify, Predict, Resolve, Formulate, Measure, Determine, Verify, Internalize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2978"/>
                  </a:ext>
                </a:extLst>
              </a:tr>
              <a:tr h="7855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" marR="42545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Analyze</a:t>
                      </a:r>
                      <a:endParaRPr lang="en-AU" sz="1000">
                        <a:effectLst/>
                      </a:endParaRPr>
                    </a:p>
                    <a:p>
                      <a:pPr marL="44450" marR="38100" rtl="0" fontAlgn="t">
                        <a:spcBef>
                          <a:spcPts val="17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Break information into parts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 dirty="0">
                          <a:effectLst/>
                        </a:rPr>
                      </a:br>
                      <a:endParaRPr lang="en-AU" sz="1000" dirty="0">
                        <a:effectLst/>
                      </a:endParaRPr>
                    </a:p>
                    <a:p>
                      <a:pPr marL="95885" marR="88900" indent="-622" algn="ctr" rtl="0" fontAlgn="ctr">
                        <a:spcBef>
                          <a:spcPts val="5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Identify, Contrast, Illustrate, Calibrate, Classify, Organize, Choose, Delay, Identify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3655" marR="22860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Characterize, Distinguish, </a:t>
                      </a:r>
                      <a:r>
                        <a:rPr lang="en-A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Analyze</a:t>
                      </a: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, Categorize, Collaborate, Illustrate, Mediate, Detail, Discover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" marR="13970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Explore, Correlate,</a:t>
                      </a:r>
                      <a:endParaRPr lang="en-AU" sz="1000">
                        <a:effectLst/>
                      </a:endParaRPr>
                    </a:p>
                    <a:p>
                      <a:pPr marL="27305" marR="11430" algn="ctr" rtl="0" fontAlgn="ctr">
                        <a:spcBef>
                          <a:spcPts val="15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Demonstrate, Associate, Dispense, Configure, Empathize, Practice,</a:t>
                      </a:r>
                      <a:endParaRPr lang="en-AU" sz="1000">
                        <a:effectLst/>
                      </a:endParaRPr>
                    </a:p>
                    <a:p>
                      <a:pPr marL="27305" marR="13335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Assemble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73660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Outline, Deduce, Compare and Contrast, Handle, Infer, Map out, Report, Examine, Investigate, Survey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br>
                        <a:rPr lang="en-AU" sz="1000">
                          <a:effectLst/>
                        </a:rPr>
                      </a:br>
                      <a:endParaRPr lang="en-AU" sz="1000">
                        <a:effectLst/>
                      </a:endParaRPr>
                    </a:p>
                    <a:p>
                      <a:pPr marL="45720" marR="31750" algn="ctr" rtl="0" fontAlgn="ctr">
                        <a:spcBef>
                          <a:spcPts val="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Question, Relate, Formulate, Tabulate, Graph, Dismantle, Link, Integrate, Comply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7950" marR="93345" indent="-635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Self-Assess, Self-Regulate, Frame questions, Categorize, Arrange, Diagram,  Map, Categorize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234247"/>
                  </a:ext>
                </a:extLst>
              </a:tr>
              <a:tr h="7855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" marR="42545" rtl="0" fontAlgn="t">
                        <a:spcBef>
                          <a:spcPts val="82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Apply</a:t>
                      </a:r>
                      <a:endParaRPr lang="en-AU" sz="1000">
                        <a:effectLst/>
                      </a:endParaRPr>
                    </a:p>
                    <a:p>
                      <a:pPr marL="44450" marR="38100" rtl="0" fontAlgn="t">
                        <a:spcBef>
                          <a:spcPts val="17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Use info in other situations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136525" marR="130175" indent="-1257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Prepare, Explore, Give Example, Discuss, Process, Act, Consult, Realize, Share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3020" marR="24130" algn="ctr" rtl="0" fontAlgn="ctr"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Demonstrate, Modify,</a:t>
                      </a:r>
                      <a:endParaRPr lang="en-AU" sz="1000" dirty="0">
                        <a:effectLst/>
                      </a:endParaRPr>
                    </a:p>
                    <a:p>
                      <a:pPr marL="33655" marR="22860" algn="ctr" rtl="0" fontAlgn="ctr">
                        <a:spcBef>
                          <a:spcPts val="15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Discover, Promote, Guide, Display, Associate,</a:t>
                      </a:r>
                      <a:endParaRPr lang="en-AU" sz="1000" dirty="0">
                        <a:effectLst/>
                      </a:endParaRPr>
                    </a:p>
                    <a:p>
                      <a:pPr marL="33020" marR="24765" algn="ctr" rtl="0" fontAlgn="ctr">
                        <a:spcBef>
                          <a:spcPts val="2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Cooperate, Specify, Support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6695" marR="210820" indent="12700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Demonstrate, Illustrate, Identify, Filter, Transfer, Express, Initiate, Share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4140" marR="87630" indent="-635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Operate, Calculate, Solve, Hypothesize, Obtain, Design, Propose, Persevere, Invite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" marR="34290" algn="ctr" rtl="0" fontAlgn="ctr"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Personalize, Compare,</a:t>
                      </a:r>
                      <a:endParaRPr lang="en-AU" sz="1000">
                        <a:effectLst/>
                      </a:endParaRPr>
                    </a:p>
                    <a:p>
                      <a:pPr marL="45720" marR="31750" algn="ctr" rtl="0" fontAlgn="ctr">
                        <a:spcBef>
                          <a:spcPts val="15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Combine, Concept map, Graph, Synthesize, Recommend,</a:t>
                      </a:r>
                      <a:endParaRPr lang="en-AU" sz="1000">
                        <a:effectLst/>
                      </a:endParaRPr>
                    </a:p>
                    <a:p>
                      <a:pPr marL="45720" marR="33020" algn="ctr" rtl="0" fontAlgn="ctr">
                        <a:spcBef>
                          <a:spcPts val="2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Acknowledge, Integrate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" marR="635" algn="ctr" rtl="0" fontAlgn="ctr">
                        <a:spcBef>
                          <a:spcPts val="60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Modify, Deconstruct, Inquire, Compose, Practice, Sketch, Exemplify, Utilize, Show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388552"/>
                  </a:ext>
                </a:extLst>
              </a:tr>
              <a:tr h="761086">
                <a:tc rowSpan="2">
                  <a:txBody>
                    <a:bodyPr/>
                    <a:lstStyle/>
                    <a:p>
                      <a:pPr marL="167005" rtl="0" fontAlgn="t">
                        <a:spcBef>
                          <a:spcPts val="485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Declarative Knowledge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151765" marR="148590" indent="-1905" rtl="0" fontAlgn="t">
                        <a:buNone/>
                      </a:pPr>
                      <a:r>
                        <a:rPr lang="en-AU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venir" panose="02000503020000020003" pitchFamily="2" charset="0"/>
                        </a:rPr>
                        <a:t>Understand ideas/ concept</a:t>
                      </a:r>
                      <a:endParaRPr lang="en-AU" sz="1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8890" marR="1905" algn="ctr" rtl="0" fontAlgn="ctr">
                        <a:spcBef>
                          <a:spcPts val="103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Explain, Paraphrase, Restate, Organize, Annotate, Collect, Accept, Illustrate, Adhere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060" marR="89535" indent="622" algn="ctr" rtl="0" fontAlgn="ctr">
                        <a:spcBef>
                          <a:spcPts val="31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Represent, Compare, Translate, Infer, Mix, Record, Make, Note, Discriminate, Express, Interact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940" marR="11430" algn="ctr" rtl="0" fontAlgn="ctr">
                        <a:spcBef>
                          <a:spcPts val="31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Discuss, Elaborate, Interpret, Respond, Combine, Display, Agree With, Value, Renew interest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5567" marR="179705" indent="-635" algn="ctr" rtl="0" fontAlgn="ctr">
                        <a:spcBef>
                          <a:spcPts val="31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Summarize, Provide Examples, Adapt, Use, Maintain, Develop, Show, Suggest, Express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" marR="32385" algn="ctr" rtl="0" fontAlgn="ctr">
                        <a:spcBef>
                          <a:spcPts val="103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Extend, Associate, Convert, Plot, Draw Assemble, Restate, Connect, Visualize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" algn="ctr" rtl="0" fontAlgn="ctr">
                        <a:spcBef>
                          <a:spcPts val="103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Describe, Interpret, Translate, Diagram, Balance, Grasp, Participate, Review, Comply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916166"/>
                  </a:ext>
                </a:extLst>
              </a:tr>
              <a:tr h="13083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" marR="42545" rtl="0" fontAlgn="t"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Remember</a:t>
                      </a:r>
                      <a:endParaRPr lang="en-AU" sz="1000">
                        <a:effectLst/>
                      </a:endParaRPr>
                    </a:p>
                    <a:p>
                      <a:pPr marL="44450" marR="40005" rtl="0" fontAlgn="t">
                        <a:spcBef>
                          <a:spcPts val="17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FFFFFF"/>
                          </a:solidFill>
                          <a:effectLst/>
                          <a:latin typeface="Avenir" panose="02000503020000020003" pitchFamily="2" charset="0"/>
                        </a:rPr>
                        <a:t>Recall information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E54"/>
                    </a:solidFill>
                  </a:tcPr>
                </a:tc>
                <a:tc>
                  <a:txBody>
                    <a:bodyPr/>
                    <a:lstStyle/>
                    <a:p>
                      <a:pPr marL="129540" marR="121920" indent="-59690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Define, Name, Indicate, List, Identify, Collect, Choose, Ask, Follow, Comply with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0495" marR="141605" indent="-635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Specify, Recognize, Label, Follow, React, Map, Listen, Accept, Seek</a:t>
                      </a:r>
                      <a:endParaRPr lang="en-AU" sz="100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4625" marR="159385" indent="-635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Quote, Recognize, Recall, Read, Copy, Mimic, Recollect, Adhere, Attend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Enumerate, State, Reproduce, Replicate, Sequence, Browse, Read, Explore, Imagine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" marR="32385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Indicate, Recite, Blend, Merge, Imitate, Exercise, Collect, Trace, Follow, Describe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" marR="635" algn="ctr" rtl="0" fontAlgn="ctr">
                        <a:spcBef>
                          <a:spcPts val="360"/>
                        </a:spcBef>
                        <a:buNone/>
                      </a:pPr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" panose="02000503020000020003" pitchFamily="2" charset="0"/>
                        </a:rPr>
                        <a:t>Recall, Monitor, Self-Monitor, Write, Underline, Search, Recite, Listen</a:t>
                      </a:r>
                      <a:endParaRPr lang="en-AU" sz="1000" dirty="0">
                        <a:effectLst/>
                      </a:endParaRPr>
                    </a:p>
                  </a:txBody>
                  <a:tcPr marL="26800" marR="26800" marT="13400" marB="134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3139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B48EE66-DEB0-24DC-AB4B-6DC52BBCA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6031" y="649907"/>
            <a:ext cx="268133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38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40AD7-ED82-03F8-E65F-64A5D4ED0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Lastly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890E7-DBFB-FEBD-2024-E72A1980C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Trust yourself. You have the skills to do this already. </a:t>
            </a:r>
          </a:p>
          <a:p>
            <a:r>
              <a:rPr lang="en-US" dirty="0">
                <a:latin typeface="Avenir Book" panose="02000503020000020003" pitchFamily="2" charset="0"/>
              </a:rPr>
              <a:t>Talk to students a lot. Let them hear their own thinking.</a:t>
            </a:r>
          </a:p>
          <a:p>
            <a:r>
              <a:rPr lang="en-US" dirty="0">
                <a:latin typeface="Avenir Book" panose="02000503020000020003" pitchFamily="2" charset="0"/>
              </a:rPr>
              <a:t>Talk to them some more. </a:t>
            </a:r>
          </a:p>
          <a:p>
            <a:r>
              <a:rPr lang="en-US" dirty="0">
                <a:latin typeface="Avenir Book" panose="02000503020000020003" pitchFamily="2" charset="0"/>
              </a:rPr>
              <a:t>Natural learning cannot be wrong; it needs refining for a rubric though.</a:t>
            </a:r>
          </a:p>
          <a:p>
            <a:r>
              <a:rPr lang="en-US" dirty="0">
                <a:latin typeface="Avenir Book" panose="02000503020000020003" pitchFamily="2" charset="0"/>
              </a:rPr>
              <a:t>More is not necessarily better.</a:t>
            </a:r>
          </a:p>
          <a:p>
            <a:r>
              <a:rPr lang="en-US" dirty="0">
                <a:latin typeface="Avenir Book" panose="02000503020000020003" pitchFamily="2" charset="0"/>
              </a:rPr>
              <a:t>Think outside the box.</a:t>
            </a:r>
          </a:p>
          <a:p>
            <a:r>
              <a:rPr lang="en-US" dirty="0">
                <a:latin typeface="Avenir Book" panose="02000503020000020003" pitchFamily="2" charset="0"/>
              </a:rPr>
              <a:t>Good luck – have fun with this subject – You’ve got this!</a:t>
            </a:r>
          </a:p>
          <a:p>
            <a:r>
              <a:rPr lang="en-US" dirty="0">
                <a:latin typeface="Avenir Book" panose="02000503020000020003" pitchFamily="2" charset="0"/>
              </a:rPr>
              <a:t>THANK YOU FOR LISTENING</a:t>
            </a:r>
          </a:p>
        </p:txBody>
      </p:sp>
    </p:spTree>
    <p:extLst>
      <p:ext uri="{BB962C8B-B14F-4D97-AF65-F5344CB8AC3E}">
        <p14:creationId xmlns:p14="http://schemas.microsoft.com/office/powerpoint/2010/main" val="396597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6772</TotalTime>
  <Words>1455</Words>
  <Application>Microsoft Macintosh PowerPoint</Application>
  <PresentationFormat>Widescreen</PresentationFormat>
  <Paragraphs>132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Avenir</vt:lpstr>
      <vt:lpstr>Avenir Book</vt:lpstr>
      <vt:lpstr>Calisto MT</vt:lpstr>
      <vt:lpstr>Univers Condensed</vt:lpstr>
      <vt:lpstr>ChronicleVTI</vt:lpstr>
      <vt:lpstr>My AIF journey so far ….</vt:lpstr>
      <vt:lpstr>Subject outline</vt:lpstr>
      <vt:lpstr>Improve their output</vt:lpstr>
      <vt:lpstr>Extra things to help yourself</vt:lpstr>
      <vt:lpstr>PowerPoint Presentation</vt:lpstr>
      <vt:lpstr>PowerPoint Presentation</vt:lpstr>
      <vt:lpstr>Lastly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Veronica Scheepers</dc:creator>
  <cp:lastModifiedBy>Veronica Scheepers</cp:lastModifiedBy>
  <cp:revision>5</cp:revision>
  <dcterms:created xsi:type="dcterms:W3CDTF">2026-02-09T22:10:39Z</dcterms:created>
  <dcterms:modified xsi:type="dcterms:W3CDTF">2026-02-15T21:26:27Z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b438fa0-f0e5-4d2e-870f-e9d4b34899d7_Enabled">
    <vt:lpwstr>true</vt:lpwstr>
  </property>
  <property fmtid="{D5CDD505-2E9C-101B-9397-08002B2CF9AE}" pid="3" name="MSIP_Label_bb438fa0-f0e5-4d2e-870f-e9d4b34899d7_SetDate">
    <vt:lpwstr>2026-02-11T04:34:03Z</vt:lpwstr>
  </property>
  <property fmtid="{D5CDD505-2E9C-101B-9397-08002B2CF9AE}" pid="4" name="MSIP_Label_bb438fa0-f0e5-4d2e-870f-e9d4b34899d7_Method">
    <vt:lpwstr>Standard</vt:lpwstr>
  </property>
  <property fmtid="{D5CDD505-2E9C-101B-9397-08002B2CF9AE}" pid="5" name="MSIP_Label_bb438fa0-f0e5-4d2e-870f-e9d4b34899d7_Name">
    <vt:lpwstr>Tatachilla Lutheran College</vt:lpwstr>
  </property>
  <property fmtid="{D5CDD505-2E9C-101B-9397-08002B2CF9AE}" pid="6" name="MSIP_Label_bb438fa0-f0e5-4d2e-870f-e9d4b34899d7_SiteId">
    <vt:lpwstr>29f4f318-2722-4115-a667-a2690822cd93</vt:lpwstr>
  </property>
  <property fmtid="{D5CDD505-2E9C-101B-9397-08002B2CF9AE}" pid="7" name="MSIP_Label_bb438fa0-f0e5-4d2e-870f-e9d4b34899d7_ActionId">
    <vt:lpwstr>9089c0ff-9b66-4853-8e28-4452d7c40ea7</vt:lpwstr>
  </property>
  <property fmtid="{D5CDD505-2E9C-101B-9397-08002B2CF9AE}" pid="8" name="MSIP_Label_bb438fa0-f0e5-4d2e-870f-e9d4b34899d7_ContentBits">
    <vt:lpwstr>0</vt:lpwstr>
  </property>
  <property fmtid="{D5CDD505-2E9C-101B-9397-08002B2CF9AE}" pid="9" name="MSIP_Label_bb438fa0-f0e5-4d2e-870f-e9d4b34899d7_Tag">
    <vt:lpwstr>50, 3, 0, 1</vt:lpwstr>
  </property>
</Properties>
</file>