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2"/>
  </p:notesMasterIdLst>
  <p:sldIdLst>
    <p:sldId id="263" r:id="rId2"/>
    <p:sldId id="272" r:id="rId3"/>
    <p:sldId id="278" r:id="rId4"/>
    <p:sldId id="273" r:id="rId5"/>
    <p:sldId id="274" r:id="rId6"/>
    <p:sldId id="267" r:id="rId7"/>
    <p:sldId id="280" r:id="rId8"/>
    <p:sldId id="281" r:id="rId9"/>
    <p:sldId id="275" r:id="rId10"/>
    <p:sldId id="270" r:id="rId11"/>
    <p:sldId id="282" r:id="rId12"/>
    <p:sldId id="276" r:id="rId13"/>
    <p:sldId id="264" r:id="rId14"/>
    <p:sldId id="283" r:id="rId15"/>
    <p:sldId id="271" r:id="rId16"/>
    <p:sldId id="277" r:id="rId17"/>
    <p:sldId id="268" r:id="rId18"/>
    <p:sldId id="269" r:id="rId19"/>
    <p:sldId id="279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E4"/>
    <a:srgbClr val="FCFFEF"/>
    <a:srgbClr val="FFCCCC"/>
    <a:srgbClr val="FFCCFF"/>
    <a:srgbClr val="0000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6C97A-39E4-4CB8-8CB1-881BFB48CACA}" v="6" dt="2026-02-13T06:00:37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>
        <p:scale>
          <a:sx n="51" d="100"/>
          <a:sy n="51" d="100"/>
        </p:scale>
        <p:origin x="15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BCA90-FDC6-430F-925F-6AA4D2A32C3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209BEE7-0DAC-4341-BF80-82338E7E7358}">
      <dgm:prSet/>
      <dgm:spPr/>
      <dgm:t>
        <a:bodyPr/>
        <a:lstStyle/>
        <a:p>
          <a:r>
            <a:rPr lang="en-AU"/>
            <a:t>AT1 - Portfolio of natural evidence 35% (no word/page/time limit)</a:t>
          </a:r>
          <a:endParaRPr lang="en-US"/>
        </a:p>
      </dgm:t>
    </dgm:pt>
    <dgm:pt modelId="{8ED9568E-8404-4122-A031-76DDEC81839B}" type="parTrans" cxnId="{6F9B5DC3-7C09-4F52-AB51-3111821A323E}">
      <dgm:prSet/>
      <dgm:spPr/>
      <dgm:t>
        <a:bodyPr/>
        <a:lstStyle/>
        <a:p>
          <a:endParaRPr lang="en-US"/>
        </a:p>
      </dgm:t>
    </dgm:pt>
    <dgm:pt modelId="{A14AC514-1288-43A0-81EC-A5C0EDDDEF72}" type="sibTrans" cxnId="{6F9B5DC3-7C09-4F52-AB51-3111821A323E}">
      <dgm:prSet/>
      <dgm:spPr/>
      <dgm:t>
        <a:bodyPr/>
        <a:lstStyle/>
        <a:p>
          <a:endParaRPr lang="en-US"/>
        </a:p>
      </dgm:t>
    </dgm:pt>
    <dgm:pt modelId="{73800781-D9D6-4BBB-98B1-8D5C31002EE4}">
      <dgm:prSet/>
      <dgm:spPr/>
      <dgm:t>
        <a:bodyPr/>
        <a:lstStyle/>
        <a:p>
          <a:r>
            <a:rPr lang="en-AU"/>
            <a:t>AT2 – 2 or more Progress Checks 35% (1500 words/10 mins combined limit)</a:t>
          </a:r>
          <a:endParaRPr lang="en-US"/>
        </a:p>
      </dgm:t>
    </dgm:pt>
    <dgm:pt modelId="{31E84917-4BF8-4CD9-B3C1-FA901726CA28}" type="parTrans" cxnId="{247956C0-6CFB-4036-AE50-7154D4D61D2C}">
      <dgm:prSet/>
      <dgm:spPr/>
      <dgm:t>
        <a:bodyPr/>
        <a:lstStyle/>
        <a:p>
          <a:endParaRPr lang="en-US"/>
        </a:p>
      </dgm:t>
    </dgm:pt>
    <dgm:pt modelId="{9DD528C8-2325-448F-95F5-DD0F8F4B43C3}" type="sibTrans" cxnId="{247956C0-6CFB-4036-AE50-7154D4D61D2C}">
      <dgm:prSet/>
      <dgm:spPr/>
      <dgm:t>
        <a:bodyPr/>
        <a:lstStyle/>
        <a:p>
          <a:endParaRPr lang="en-US"/>
        </a:p>
      </dgm:t>
    </dgm:pt>
    <dgm:pt modelId="{F24AB480-D6E9-49D5-BB20-899EFDEF53C0}">
      <dgm:prSet/>
      <dgm:spPr/>
      <dgm:t>
        <a:bodyPr/>
        <a:lstStyle/>
        <a:p>
          <a:r>
            <a:rPr lang="en-AU"/>
            <a:t>Output of Learning – not weighted or assessed (Appraised in AT3) (no formatting requirements)</a:t>
          </a:r>
          <a:endParaRPr lang="en-US"/>
        </a:p>
      </dgm:t>
    </dgm:pt>
    <dgm:pt modelId="{53C7151E-7170-46DF-A248-BF14DB702B78}" type="parTrans" cxnId="{B14EF07A-23A3-4E76-93C7-490BE7F05BC0}">
      <dgm:prSet/>
      <dgm:spPr/>
      <dgm:t>
        <a:bodyPr/>
        <a:lstStyle/>
        <a:p>
          <a:endParaRPr lang="en-US"/>
        </a:p>
      </dgm:t>
    </dgm:pt>
    <dgm:pt modelId="{AEB52FBA-4C55-420F-8BF6-8EC47A672E8F}" type="sibTrans" cxnId="{B14EF07A-23A3-4E76-93C7-490BE7F05BC0}">
      <dgm:prSet/>
      <dgm:spPr/>
      <dgm:t>
        <a:bodyPr/>
        <a:lstStyle/>
        <a:p>
          <a:endParaRPr lang="en-US"/>
        </a:p>
      </dgm:t>
    </dgm:pt>
    <dgm:pt modelId="{A300245E-086F-458B-8D12-CAFCDD5941E7}">
      <dgm:prSet/>
      <dgm:spPr/>
      <dgm:t>
        <a:bodyPr/>
        <a:lstStyle/>
        <a:p>
          <a:r>
            <a:rPr lang="en-AU"/>
            <a:t>AT3 – Appraisal 30% (1000 words or 6 minutes) – external assessment, goes to SACE first</a:t>
          </a:r>
          <a:endParaRPr lang="en-US"/>
        </a:p>
      </dgm:t>
    </dgm:pt>
    <dgm:pt modelId="{AAA205E1-AE1E-4251-B505-FBA625E9F23D}" type="parTrans" cxnId="{D0C211E7-52D3-434F-81C2-5622FCBDC810}">
      <dgm:prSet/>
      <dgm:spPr/>
      <dgm:t>
        <a:bodyPr/>
        <a:lstStyle/>
        <a:p>
          <a:endParaRPr lang="en-US"/>
        </a:p>
      </dgm:t>
    </dgm:pt>
    <dgm:pt modelId="{582DF0B2-497D-4F6D-A04C-7F1E4A6C75DA}" type="sibTrans" cxnId="{D0C211E7-52D3-434F-81C2-5622FCBDC810}">
      <dgm:prSet/>
      <dgm:spPr/>
      <dgm:t>
        <a:bodyPr/>
        <a:lstStyle/>
        <a:p>
          <a:endParaRPr lang="en-US"/>
        </a:p>
      </dgm:t>
    </dgm:pt>
    <dgm:pt modelId="{79471D64-9AFD-454D-BEAB-529AC975DFC8}" type="pres">
      <dgm:prSet presAssocID="{3F6BCA90-FDC6-430F-925F-6AA4D2A32C3D}" presName="root" presStyleCnt="0">
        <dgm:presLayoutVars>
          <dgm:dir/>
          <dgm:resizeHandles val="exact"/>
        </dgm:presLayoutVars>
      </dgm:prSet>
      <dgm:spPr/>
    </dgm:pt>
    <dgm:pt modelId="{34F57640-9E37-4348-886E-2F4AB16466C1}" type="pres">
      <dgm:prSet presAssocID="{3F6BCA90-FDC6-430F-925F-6AA4D2A32C3D}" presName="container" presStyleCnt="0">
        <dgm:presLayoutVars>
          <dgm:dir/>
          <dgm:resizeHandles val="exact"/>
        </dgm:presLayoutVars>
      </dgm:prSet>
      <dgm:spPr/>
    </dgm:pt>
    <dgm:pt modelId="{78832169-A735-49F9-BD9C-BEC6E2A28EDA}" type="pres">
      <dgm:prSet presAssocID="{F209BEE7-0DAC-4341-BF80-82338E7E7358}" presName="compNode" presStyleCnt="0"/>
      <dgm:spPr/>
    </dgm:pt>
    <dgm:pt modelId="{84AA03CC-8882-493B-8BE5-9E902CFF24F6}" type="pres">
      <dgm:prSet presAssocID="{F209BEE7-0DAC-4341-BF80-82338E7E7358}" presName="iconBgRect" presStyleLbl="bgShp" presStyleIdx="0" presStyleCnt="4"/>
      <dgm:spPr/>
    </dgm:pt>
    <dgm:pt modelId="{F80DE82B-7C8C-4768-8B3B-BE516545726D}" type="pres">
      <dgm:prSet presAssocID="{F209BEE7-0DAC-4341-BF80-82338E7E73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CFF922A-7DD1-4DCB-8BEA-FD3CEED652A8}" type="pres">
      <dgm:prSet presAssocID="{F209BEE7-0DAC-4341-BF80-82338E7E7358}" presName="spaceRect" presStyleCnt="0"/>
      <dgm:spPr/>
    </dgm:pt>
    <dgm:pt modelId="{8B008412-565F-412A-AA12-E257CE8A5792}" type="pres">
      <dgm:prSet presAssocID="{F209BEE7-0DAC-4341-BF80-82338E7E7358}" presName="textRect" presStyleLbl="revTx" presStyleIdx="0" presStyleCnt="4">
        <dgm:presLayoutVars>
          <dgm:chMax val="1"/>
          <dgm:chPref val="1"/>
        </dgm:presLayoutVars>
      </dgm:prSet>
      <dgm:spPr/>
    </dgm:pt>
    <dgm:pt modelId="{AA8F3334-2CD1-4E92-AF07-95B26B50E0BB}" type="pres">
      <dgm:prSet presAssocID="{A14AC514-1288-43A0-81EC-A5C0EDDDEF72}" presName="sibTrans" presStyleLbl="sibTrans2D1" presStyleIdx="0" presStyleCnt="0"/>
      <dgm:spPr/>
    </dgm:pt>
    <dgm:pt modelId="{C8F11E93-F05E-419A-8959-D51D903697BF}" type="pres">
      <dgm:prSet presAssocID="{73800781-D9D6-4BBB-98B1-8D5C31002EE4}" presName="compNode" presStyleCnt="0"/>
      <dgm:spPr/>
    </dgm:pt>
    <dgm:pt modelId="{01C78A3D-3D52-4F0C-8A09-5E1DA8724B14}" type="pres">
      <dgm:prSet presAssocID="{73800781-D9D6-4BBB-98B1-8D5C31002EE4}" presName="iconBgRect" presStyleLbl="bgShp" presStyleIdx="1" presStyleCnt="4"/>
      <dgm:spPr/>
    </dgm:pt>
    <dgm:pt modelId="{19D30CED-6C8B-4CFC-A0A1-A3896DC0D8B3}" type="pres">
      <dgm:prSet presAssocID="{73800781-D9D6-4BBB-98B1-8D5C31002E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6B94385-986D-4714-9B4D-3D04ADC7EE3C}" type="pres">
      <dgm:prSet presAssocID="{73800781-D9D6-4BBB-98B1-8D5C31002EE4}" presName="spaceRect" presStyleCnt="0"/>
      <dgm:spPr/>
    </dgm:pt>
    <dgm:pt modelId="{52E3B112-8C20-4B9B-A8BC-3B2330E2FA47}" type="pres">
      <dgm:prSet presAssocID="{73800781-D9D6-4BBB-98B1-8D5C31002EE4}" presName="textRect" presStyleLbl="revTx" presStyleIdx="1" presStyleCnt="4">
        <dgm:presLayoutVars>
          <dgm:chMax val="1"/>
          <dgm:chPref val="1"/>
        </dgm:presLayoutVars>
      </dgm:prSet>
      <dgm:spPr/>
    </dgm:pt>
    <dgm:pt modelId="{527F86E7-C299-4DA6-B5C2-ABD9851B53E3}" type="pres">
      <dgm:prSet presAssocID="{9DD528C8-2325-448F-95F5-DD0F8F4B43C3}" presName="sibTrans" presStyleLbl="sibTrans2D1" presStyleIdx="0" presStyleCnt="0"/>
      <dgm:spPr/>
    </dgm:pt>
    <dgm:pt modelId="{7507E539-64F8-4062-9A11-6F3FA4DA3A0D}" type="pres">
      <dgm:prSet presAssocID="{F24AB480-D6E9-49D5-BB20-899EFDEF53C0}" presName="compNode" presStyleCnt="0"/>
      <dgm:spPr/>
    </dgm:pt>
    <dgm:pt modelId="{306515DB-0C9A-49F6-8E84-6D78477012A9}" type="pres">
      <dgm:prSet presAssocID="{F24AB480-D6E9-49D5-BB20-899EFDEF53C0}" presName="iconBgRect" presStyleLbl="bgShp" presStyleIdx="2" presStyleCnt="4"/>
      <dgm:spPr/>
    </dgm:pt>
    <dgm:pt modelId="{90F40780-F03F-4154-92B2-CA0D0BB6F606}" type="pres">
      <dgm:prSet presAssocID="{F24AB480-D6E9-49D5-BB20-899EFDEF53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C68C829-EF42-48D1-9AE5-F72F5B864640}" type="pres">
      <dgm:prSet presAssocID="{F24AB480-D6E9-49D5-BB20-899EFDEF53C0}" presName="spaceRect" presStyleCnt="0"/>
      <dgm:spPr/>
    </dgm:pt>
    <dgm:pt modelId="{70290C4B-2EF5-4A9A-983D-CEBDA9FE9978}" type="pres">
      <dgm:prSet presAssocID="{F24AB480-D6E9-49D5-BB20-899EFDEF53C0}" presName="textRect" presStyleLbl="revTx" presStyleIdx="2" presStyleCnt="4">
        <dgm:presLayoutVars>
          <dgm:chMax val="1"/>
          <dgm:chPref val="1"/>
        </dgm:presLayoutVars>
      </dgm:prSet>
      <dgm:spPr/>
    </dgm:pt>
    <dgm:pt modelId="{DBDE3586-4032-49A4-966E-18034C647F60}" type="pres">
      <dgm:prSet presAssocID="{AEB52FBA-4C55-420F-8BF6-8EC47A672E8F}" presName="sibTrans" presStyleLbl="sibTrans2D1" presStyleIdx="0" presStyleCnt="0"/>
      <dgm:spPr/>
    </dgm:pt>
    <dgm:pt modelId="{85AE6E4F-06CB-410F-8EAB-B4425E922852}" type="pres">
      <dgm:prSet presAssocID="{A300245E-086F-458B-8D12-CAFCDD5941E7}" presName="compNode" presStyleCnt="0"/>
      <dgm:spPr/>
    </dgm:pt>
    <dgm:pt modelId="{547F7E97-28E0-43EB-96DB-3CDAFEBA8F8C}" type="pres">
      <dgm:prSet presAssocID="{A300245E-086F-458B-8D12-CAFCDD5941E7}" presName="iconBgRect" presStyleLbl="bgShp" presStyleIdx="3" presStyleCnt="4"/>
      <dgm:spPr/>
    </dgm:pt>
    <dgm:pt modelId="{CAB1018A-A1E5-4CB0-B18F-FE375D989035}" type="pres">
      <dgm:prSet presAssocID="{A300245E-086F-458B-8D12-CAFCDD5941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63A38BD-DE42-4931-BD95-1A63F6784BD4}" type="pres">
      <dgm:prSet presAssocID="{A300245E-086F-458B-8D12-CAFCDD5941E7}" presName="spaceRect" presStyleCnt="0"/>
      <dgm:spPr/>
    </dgm:pt>
    <dgm:pt modelId="{2D3341BA-6911-4EB8-8306-478591D53E5F}" type="pres">
      <dgm:prSet presAssocID="{A300245E-086F-458B-8D12-CAFCDD5941E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0D8250E-83A2-4FC3-B08C-BEE39BC0CDA6}" type="presOf" srcId="{73800781-D9D6-4BBB-98B1-8D5C31002EE4}" destId="{52E3B112-8C20-4B9B-A8BC-3B2330E2FA47}" srcOrd="0" destOrd="0" presId="urn:microsoft.com/office/officeart/2018/2/layout/IconCircleList"/>
    <dgm:cxn modelId="{B64ACB1D-1972-4313-936A-CA2C8EE81F3A}" type="presOf" srcId="{9DD528C8-2325-448F-95F5-DD0F8F4B43C3}" destId="{527F86E7-C299-4DA6-B5C2-ABD9851B53E3}" srcOrd="0" destOrd="0" presId="urn:microsoft.com/office/officeart/2018/2/layout/IconCircleList"/>
    <dgm:cxn modelId="{BC4E8F21-0257-4059-9D4D-4B29394ADFF8}" type="presOf" srcId="{A300245E-086F-458B-8D12-CAFCDD5941E7}" destId="{2D3341BA-6911-4EB8-8306-478591D53E5F}" srcOrd="0" destOrd="0" presId="urn:microsoft.com/office/officeart/2018/2/layout/IconCircleList"/>
    <dgm:cxn modelId="{B2D6B733-F5EF-4955-BDAB-69CBC210D898}" type="presOf" srcId="{AEB52FBA-4C55-420F-8BF6-8EC47A672E8F}" destId="{DBDE3586-4032-49A4-966E-18034C647F60}" srcOrd="0" destOrd="0" presId="urn:microsoft.com/office/officeart/2018/2/layout/IconCircleList"/>
    <dgm:cxn modelId="{E05B3155-1212-439C-BACA-8C623A8B2A60}" type="presOf" srcId="{3F6BCA90-FDC6-430F-925F-6AA4D2A32C3D}" destId="{79471D64-9AFD-454D-BEAB-529AC975DFC8}" srcOrd="0" destOrd="0" presId="urn:microsoft.com/office/officeart/2018/2/layout/IconCircleList"/>
    <dgm:cxn modelId="{B14EF07A-23A3-4E76-93C7-490BE7F05BC0}" srcId="{3F6BCA90-FDC6-430F-925F-6AA4D2A32C3D}" destId="{F24AB480-D6E9-49D5-BB20-899EFDEF53C0}" srcOrd="2" destOrd="0" parTransId="{53C7151E-7170-46DF-A248-BF14DB702B78}" sibTransId="{AEB52FBA-4C55-420F-8BF6-8EC47A672E8F}"/>
    <dgm:cxn modelId="{A7A1A797-5237-46E1-B05E-CF57E89410E8}" type="presOf" srcId="{F209BEE7-0DAC-4341-BF80-82338E7E7358}" destId="{8B008412-565F-412A-AA12-E257CE8A5792}" srcOrd="0" destOrd="0" presId="urn:microsoft.com/office/officeart/2018/2/layout/IconCircleList"/>
    <dgm:cxn modelId="{247956C0-6CFB-4036-AE50-7154D4D61D2C}" srcId="{3F6BCA90-FDC6-430F-925F-6AA4D2A32C3D}" destId="{73800781-D9D6-4BBB-98B1-8D5C31002EE4}" srcOrd="1" destOrd="0" parTransId="{31E84917-4BF8-4CD9-B3C1-FA901726CA28}" sibTransId="{9DD528C8-2325-448F-95F5-DD0F8F4B43C3}"/>
    <dgm:cxn modelId="{6F9B5DC3-7C09-4F52-AB51-3111821A323E}" srcId="{3F6BCA90-FDC6-430F-925F-6AA4D2A32C3D}" destId="{F209BEE7-0DAC-4341-BF80-82338E7E7358}" srcOrd="0" destOrd="0" parTransId="{8ED9568E-8404-4122-A031-76DDEC81839B}" sibTransId="{A14AC514-1288-43A0-81EC-A5C0EDDDEF72}"/>
    <dgm:cxn modelId="{B073ECE0-FE88-4702-892A-7AA94FEAA9CA}" type="presOf" srcId="{F24AB480-D6E9-49D5-BB20-899EFDEF53C0}" destId="{70290C4B-2EF5-4A9A-983D-CEBDA9FE9978}" srcOrd="0" destOrd="0" presId="urn:microsoft.com/office/officeart/2018/2/layout/IconCircleList"/>
    <dgm:cxn modelId="{D0C211E7-52D3-434F-81C2-5622FCBDC810}" srcId="{3F6BCA90-FDC6-430F-925F-6AA4D2A32C3D}" destId="{A300245E-086F-458B-8D12-CAFCDD5941E7}" srcOrd="3" destOrd="0" parTransId="{AAA205E1-AE1E-4251-B505-FBA625E9F23D}" sibTransId="{582DF0B2-497D-4F6D-A04C-7F1E4A6C75DA}"/>
    <dgm:cxn modelId="{FB2DFEED-6AB0-465E-B1CC-5BB46443B624}" type="presOf" srcId="{A14AC514-1288-43A0-81EC-A5C0EDDDEF72}" destId="{AA8F3334-2CD1-4E92-AF07-95B26B50E0BB}" srcOrd="0" destOrd="0" presId="urn:microsoft.com/office/officeart/2018/2/layout/IconCircleList"/>
    <dgm:cxn modelId="{7E932B44-2FD7-4851-83C8-1A16E4FFCB5E}" type="presParOf" srcId="{79471D64-9AFD-454D-BEAB-529AC975DFC8}" destId="{34F57640-9E37-4348-886E-2F4AB16466C1}" srcOrd="0" destOrd="0" presId="urn:microsoft.com/office/officeart/2018/2/layout/IconCircleList"/>
    <dgm:cxn modelId="{B6726CC1-17FF-45DF-B02B-248C2B880F87}" type="presParOf" srcId="{34F57640-9E37-4348-886E-2F4AB16466C1}" destId="{78832169-A735-49F9-BD9C-BEC6E2A28EDA}" srcOrd="0" destOrd="0" presId="urn:microsoft.com/office/officeart/2018/2/layout/IconCircleList"/>
    <dgm:cxn modelId="{EAD15090-F1C5-45E6-9B5B-64FD8BBCC6A5}" type="presParOf" srcId="{78832169-A735-49F9-BD9C-BEC6E2A28EDA}" destId="{84AA03CC-8882-493B-8BE5-9E902CFF24F6}" srcOrd="0" destOrd="0" presId="urn:microsoft.com/office/officeart/2018/2/layout/IconCircleList"/>
    <dgm:cxn modelId="{6DA22EFF-2CD5-4320-8C46-9FE4E53B11EC}" type="presParOf" srcId="{78832169-A735-49F9-BD9C-BEC6E2A28EDA}" destId="{F80DE82B-7C8C-4768-8B3B-BE516545726D}" srcOrd="1" destOrd="0" presId="urn:microsoft.com/office/officeart/2018/2/layout/IconCircleList"/>
    <dgm:cxn modelId="{8BB3C7C5-7FCD-4D29-BA5B-9833E4B77CF0}" type="presParOf" srcId="{78832169-A735-49F9-BD9C-BEC6E2A28EDA}" destId="{8CFF922A-7DD1-4DCB-8BEA-FD3CEED652A8}" srcOrd="2" destOrd="0" presId="urn:microsoft.com/office/officeart/2018/2/layout/IconCircleList"/>
    <dgm:cxn modelId="{D0BC6287-4233-4222-B20D-DD9A1FF2170F}" type="presParOf" srcId="{78832169-A735-49F9-BD9C-BEC6E2A28EDA}" destId="{8B008412-565F-412A-AA12-E257CE8A5792}" srcOrd="3" destOrd="0" presId="urn:microsoft.com/office/officeart/2018/2/layout/IconCircleList"/>
    <dgm:cxn modelId="{F81E8752-3B4D-4045-8E85-ECB13265F8DA}" type="presParOf" srcId="{34F57640-9E37-4348-886E-2F4AB16466C1}" destId="{AA8F3334-2CD1-4E92-AF07-95B26B50E0BB}" srcOrd="1" destOrd="0" presId="urn:microsoft.com/office/officeart/2018/2/layout/IconCircleList"/>
    <dgm:cxn modelId="{77EEAD3B-4F00-48B5-AB3F-6E10097AEDC5}" type="presParOf" srcId="{34F57640-9E37-4348-886E-2F4AB16466C1}" destId="{C8F11E93-F05E-419A-8959-D51D903697BF}" srcOrd="2" destOrd="0" presId="urn:microsoft.com/office/officeart/2018/2/layout/IconCircleList"/>
    <dgm:cxn modelId="{6249606F-8C9F-454D-BAAA-8BC84DB24CF6}" type="presParOf" srcId="{C8F11E93-F05E-419A-8959-D51D903697BF}" destId="{01C78A3D-3D52-4F0C-8A09-5E1DA8724B14}" srcOrd="0" destOrd="0" presId="urn:microsoft.com/office/officeart/2018/2/layout/IconCircleList"/>
    <dgm:cxn modelId="{9A2A1EBE-BA66-4AA4-9349-87FAECB6D853}" type="presParOf" srcId="{C8F11E93-F05E-419A-8959-D51D903697BF}" destId="{19D30CED-6C8B-4CFC-A0A1-A3896DC0D8B3}" srcOrd="1" destOrd="0" presId="urn:microsoft.com/office/officeart/2018/2/layout/IconCircleList"/>
    <dgm:cxn modelId="{C0E788FF-A422-4F21-88F9-D7C3DB2B1339}" type="presParOf" srcId="{C8F11E93-F05E-419A-8959-D51D903697BF}" destId="{96B94385-986D-4714-9B4D-3D04ADC7EE3C}" srcOrd="2" destOrd="0" presId="urn:microsoft.com/office/officeart/2018/2/layout/IconCircleList"/>
    <dgm:cxn modelId="{53E37F5F-FCEE-4899-BF33-3EEFBA873C53}" type="presParOf" srcId="{C8F11E93-F05E-419A-8959-D51D903697BF}" destId="{52E3B112-8C20-4B9B-A8BC-3B2330E2FA47}" srcOrd="3" destOrd="0" presId="urn:microsoft.com/office/officeart/2018/2/layout/IconCircleList"/>
    <dgm:cxn modelId="{20E5606B-6911-4BC9-A263-0421F54E18DC}" type="presParOf" srcId="{34F57640-9E37-4348-886E-2F4AB16466C1}" destId="{527F86E7-C299-4DA6-B5C2-ABD9851B53E3}" srcOrd="3" destOrd="0" presId="urn:microsoft.com/office/officeart/2018/2/layout/IconCircleList"/>
    <dgm:cxn modelId="{2E9D5DA3-946C-4520-AAFA-76DF9FBE446C}" type="presParOf" srcId="{34F57640-9E37-4348-886E-2F4AB16466C1}" destId="{7507E539-64F8-4062-9A11-6F3FA4DA3A0D}" srcOrd="4" destOrd="0" presId="urn:microsoft.com/office/officeart/2018/2/layout/IconCircleList"/>
    <dgm:cxn modelId="{5D4973F5-BC09-424C-B89C-3280437D42E3}" type="presParOf" srcId="{7507E539-64F8-4062-9A11-6F3FA4DA3A0D}" destId="{306515DB-0C9A-49F6-8E84-6D78477012A9}" srcOrd="0" destOrd="0" presId="urn:microsoft.com/office/officeart/2018/2/layout/IconCircleList"/>
    <dgm:cxn modelId="{03D81898-AD82-4BC8-8380-45B6305482B9}" type="presParOf" srcId="{7507E539-64F8-4062-9A11-6F3FA4DA3A0D}" destId="{90F40780-F03F-4154-92B2-CA0D0BB6F606}" srcOrd="1" destOrd="0" presId="urn:microsoft.com/office/officeart/2018/2/layout/IconCircleList"/>
    <dgm:cxn modelId="{C9B7E671-3138-44FD-822B-A10CFA1D127C}" type="presParOf" srcId="{7507E539-64F8-4062-9A11-6F3FA4DA3A0D}" destId="{5C68C829-EF42-48D1-9AE5-F72F5B864640}" srcOrd="2" destOrd="0" presId="urn:microsoft.com/office/officeart/2018/2/layout/IconCircleList"/>
    <dgm:cxn modelId="{5DFF5288-AD8E-44F1-B8D1-B31009E4DA14}" type="presParOf" srcId="{7507E539-64F8-4062-9A11-6F3FA4DA3A0D}" destId="{70290C4B-2EF5-4A9A-983D-CEBDA9FE9978}" srcOrd="3" destOrd="0" presId="urn:microsoft.com/office/officeart/2018/2/layout/IconCircleList"/>
    <dgm:cxn modelId="{12C1D5F7-79D9-4473-BE9F-360978156388}" type="presParOf" srcId="{34F57640-9E37-4348-886E-2F4AB16466C1}" destId="{DBDE3586-4032-49A4-966E-18034C647F60}" srcOrd="5" destOrd="0" presId="urn:microsoft.com/office/officeart/2018/2/layout/IconCircleList"/>
    <dgm:cxn modelId="{6B88E2BF-5C3C-4A15-9AE5-B55E45736B4B}" type="presParOf" srcId="{34F57640-9E37-4348-886E-2F4AB16466C1}" destId="{85AE6E4F-06CB-410F-8EAB-B4425E922852}" srcOrd="6" destOrd="0" presId="urn:microsoft.com/office/officeart/2018/2/layout/IconCircleList"/>
    <dgm:cxn modelId="{E1EA2B30-82F3-4A4E-9BBB-271CB7E6BAA3}" type="presParOf" srcId="{85AE6E4F-06CB-410F-8EAB-B4425E922852}" destId="{547F7E97-28E0-43EB-96DB-3CDAFEBA8F8C}" srcOrd="0" destOrd="0" presId="urn:microsoft.com/office/officeart/2018/2/layout/IconCircleList"/>
    <dgm:cxn modelId="{6A0CCD37-E508-4B45-9209-CCB81CA2D4CF}" type="presParOf" srcId="{85AE6E4F-06CB-410F-8EAB-B4425E922852}" destId="{CAB1018A-A1E5-4CB0-B18F-FE375D989035}" srcOrd="1" destOrd="0" presId="urn:microsoft.com/office/officeart/2018/2/layout/IconCircleList"/>
    <dgm:cxn modelId="{D5E8F49E-56A5-42E3-96B4-ABA3F3FA10E2}" type="presParOf" srcId="{85AE6E4F-06CB-410F-8EAB-B4425E922852}" destId="{C63A38BD-DE42-4931-BD95-1A63F6784BD4}" srcOrd="2" destOrd="0" presId="urn:microsoft.com/office/officeart/2018/2/layout/IconCircleList"/>
    <dgm:cxn modelId="{B0A4EA9B-F60B-42C8-987D-5ECF68CEBE13}" type="presParOf" srcId="{85AE6E4F-06CB-410F-8EAB-B4425E922852}" destId="{2D3341BA-6911-4EB8-8306-478591D53E5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A03CC-8882-493B-8BE5-9E902CFF24F6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DE82B-7C8C-4768-8B3B-BE516545726D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08412-565F-412A-AA12-E257CE8A5792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AT1 - Portfolio of natural evidence 35% (no word/page/time limit)</a:t>
          </a:r>
          <a:endParaRPr lang="en-US" sz="2200" kern="1200"/>
        </a:p>
      </dsp:txBody>
      <dsp:txXfrm>
        <a:off x="1948202" y="368029"/>
        <a:ext cx="3233964" cy="1371985"/>
      </dsp:txXfrm>
    </dsp:sp>
    <dsp:sp modelId="{01C78A3D-3D52-4F0C-8A09-5E1DA8724B14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30CED-6C8B-4CFC-A0A1-A3896DC0D8B3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3B112-8C20-4B9B-A8BC-3B2330E2FA47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AT2 – 2 or more Progress Checks 35% (1500 words/10 mins combined limit)</a:t>
          </a:r>
          <a:endParaRPr lang="en-US" sz="2200" kern="1200"/>
        </a:p>
      </dsp:txBody>
      <dsp:txXfrm>
        <a:off x="7411643" y="368029"/>
        <a:ext cx="3233964" cy="1371985"/>
      </dsp:txXfrm>
    </dsp:sp>
    <dsp:sp modelId="{306515DB-0C9A-49F6-8E84-6D78477012A9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40780-F03F-4154-92B2-CA0D0BB6F606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90C4B-2EF5-4A9A-983D-CEBDA9FE997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Output of Learning – not weighted or assessed (Appraised in AT3) (no formatting requirements)</a:t>
          </a:r>
          <a:endParaRPr lang="en-US" sz="2200" kern="1200"/>
        </a:p>
      </dsp:txBody>
      <dsp:txXfrm>
        <a:off x="1948202" y="2452790"/>
        <a:ext cx="3233964" cy="1371985"/>
      </dsp:txXfrm>
    </dsp:sp>
    <dsp:sp modelId="{547F7E97-28E0-43EB-96DB-3CDAFEBA8F8C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1018A-A1E5-4CB0-B18F-FE375D989035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341BA-6911-4EB8-8306-478591D53E5F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AT3 – Appraisal 30% (1000 words or 6 minutes) – external assessment, goes to SACE first</a:t>
          </a:r>
          <a:endParaRPr lang="en-US" sz="2200" kern="1200"/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E9A57-2D73-4B74-B0CD-6EB7788F2B91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8AA1-29B5-493E-AE86-4B801F896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57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1A3-4A9A-AB3C-0F2A-D35F68633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76280-4DB5-60DD-7651-4EC715741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15C2B-3781-7656-904B-46EC141E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A056-FACC-A67E-447B-D76250DF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4CE1E-B354-F195-9F62-53670FD6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64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FFC0-70FF-CE79-E0A1-E600C40A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95A68-0555-757F-E8B9-94B371E5B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48AF2-5824-7E1B-EFF1-04B8813E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A708-E659-C753-F539-1862FA7B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3919A-6BB4-94BD-7CF6-51CF40D8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42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2B0C24-C1A2-46C4-9F33-89026EFD3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FEAAD-EAB2-8B9C-8E8E-5CC5F804D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6DC62-7219-79D9-7308-E0369330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4E4F0-B101-C84A-B8BC-022D6911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1D24-A626-BDA4-27D2-B598CD7D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72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8772-B1ED-8681-C548-4E260C03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00B6-269D-6CFC-1F12-899E1E60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BF0BE-42DB-3436-2BED-27D3E611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9A471-8947-438A-1185-523B02A9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5C25-AE12-240F-DDAB-09C78119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2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B051-AE73-0469-2ABF-637515BF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64326-89C4-CEF1-EF55-AF7328B6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8EA9-232D-9753-7090-8306D20E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7029-8578-30FE-B7E0-4FC29908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DC146-1D25-FB0C-8B4D-FC7EF6BD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90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7157-A226-95D9-B71B-0C44F239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3A7D-140D-6439-FC49-3ADC7E6A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A14C5-A7FE-5415-E7B7-F3DF82C6E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AF0B9-9ED9-9C7A-DF0A-03E8EAC1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7D942-2DD5-0A13-4CFB-6747B385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1962-788F-6F01-285A-7D5F6BFE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11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7DA8-9CD0-619C-7094-B3BB7CA2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37DB9-EB34-9260-667C-18B1F1D13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029DC-291D-54FE-029B-FC1F8F0E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1A22A-CC64-2465-AD10-2AD0A77A4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FFD28-428F-FD81-2DCD-2518FBB62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4D277-0823-D94A-B030-E7F333C5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6845E-5518-CBF1-9DB0-369E32AF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F0F58-1B78-EE6E-759B-39AE0F9C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3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C0C0-633E-6396-A49A-DD466FA9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36C25-D830-8FC3-9554-FAFBA793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4E4A8-A3D0-C569-10A7-FE3DFCDE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A6751-E2B5-E3E8-EEBF-A7987F3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97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F1AB7-E1E1-CBA7-840C-6AAFA01C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B04647-3FAB-70E8-5713-C8A9CBA9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7A47-7FB4-2CE4-2848-1FCC2B7E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9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99A1-1F8F-B6ED-7E07-A5CDD6BB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08494-9F0E-0014-4DEC-C5167922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C1224-7FF6-7E33-8CFB-517BE69E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7BB73-2741-1C38-9944-6F6C7B43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800-4862-8EBE-48A7-713DD459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29880-D118-31E9-A398-19FF3CBC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32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2AF3-9D1A-EBD3-D80D-A2D3EA21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FB199-AB02-CE1E-B1BD-19AB0C80B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12B4-9163-4100-2723-84A572E6A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DD2A6-FAFB-FA33-C1DB-35C63EFB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E9E55-4FC4-7C38-17D2-BF8DA2CD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37428-A1EC-FE47-CC02-17247422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0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B3483-18A7-B1B7-CD9F-7BFACF59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C9D10-013C-F9CD-3D83-AD65E679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F87CD-72C6-C664-D4D2-BE97A30BB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3F9BA-C9C3-4F01-90E6-E338B7BCCEF8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96F0-BE4E-3E1C-7F45-4A6108C51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7A48-7E85-AE09-49B6-B217AC5B0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D4B6-24B8-438A-B069-2378117814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3" r:id="rId2"/>
    <p:sldLayoutId id="214748377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rbraeaif.weebly.com/" TargetMode="External"/><Relationship Id="rId2" Type="http://schemas.openxmlformats.org/officeDocument/2006/relationships/hyperlink" Target="https://www.thielelibrary.website/activating-identities-and-futures-for-202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ce.sa.edu.au/studying/subjects/activating-identities-and-futures" TargetMode="External"/><Relationship Id="rId4" Type="http://schemas.openxmlformats.org/officeDocument/2006/relationships/hyperlink" Target="https://www.sace.sa.edu.au/calendars/sa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03E41-3D2A-D878-05F8-57E6F295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97B46-0CD1-2AD5-03F6-23822E0E8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AU" sz="66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New to SACE/AIF Teachers – ASRT Conference 2026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454F8-CB7A-998E-7C28-4785D9227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567" y="4699647"/>
            <a:ext cx="6735566" cy="186959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AU" sz="2300" b="1" dirty="0">
                <a:solidFill>
                  <a:srgbClr val="FFFFFF"/>
                </a:solidFill>
              </a:rPr>
              <a:t>Maddie O'Brien-Dent</a:t>
            </a:r>
            <a:r>
              <a:rPr lang="en-AU" sz="2300" dirty="0">
                <a:solidFill>
                  <a:srgbClr val="FFFFFF"/>
                </a:solidFill>
              </a:rPr>
              <a:t> – </a:t>
            </a:r>
            <a:r>
              <a:rPr lang="en-AU" sz="2300" dirty="0" err="1">
                <a:solidFill>
                  <a:srgbClr val="FFFFFF"/>
                </a:solidFill>
              </a:rPr>
              <a:t>Yr</a:t>
            </a:r>
            <a:r>
              <a:rPr lang="en-AU" sz="2300" dirty="0">
                <a:solidFill>
                  <a:srgbClr val="FFFFFF"/>
                </a:solidFill>
              </a:rPr>
              <a:t> 11/12 Senior Leader Modbury High School</a:t>
            </a:r>
            <a:br>
              <a:rPr lang="en-AU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AU" sz="1600" i="1" dirty="0">
                <a:solidFill>
                  <a:srgbClr val="FFFFFF"/>
                </a:solidFill>
                <a:ea typeface="+mn-lt"/>
                <a:cs typeface="+mn-lt"/>
              </a:rPr>
              <a:t>Mainstream Semester 2 class</a:t>
            </a:r>
            <a:endParaRPr lang="en-AU" sz="16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AU" sz="1600" i="1" dirty="0">
                <a:solidFill>
                  <a:srgbClr val="FFFFFF"/>
                </a:solidFill>
                <a:ea typeface="+mn-lt"/>
                <a:cs typeface="+mn-lt"/>
              </a:rPr>
              <a:t>Tailored Learning Years 10–12 mixed-subject full year class (including AIF)</a:t>
            </a:r>
            <a:endParaRPr lang="en-AU" sz="1600" dirty="0">
              <a:solidFill>
                <a:srgbClr val="FFFFFF"/>
              </a:solidFill>
            </a:endParaRPr>
          </a:p>
          <a:p>
            <a:pPr algn="l"/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14D8D-6708-91B3-F7D9-A23FC829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3A81-5B9A-9C4A-BBB4-C2658910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>
                <a:solidFill>
                  <a:schemeClr val="accent4">
                    <a:lumMod val="76000"/>
                  </a:schemeClr>
                </a:solidFill>
              </a:rPr>
              <a:t>Progress Checks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B90F-18C2-6059-18C6-5F8AA731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82"/>
            <a:ext cx="10515600" cy="39401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800" b="1">
                <a:ea typeface="+mn-lt"/>
                <a:cs typeface="+mn-lt"/>
              </a:rPr>
              <a:t>Timing matters (PA2)</a:t>
            </a:r>
            <a:endParaRPr lang="en-US" sz="1800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Students can’t do a Progress Check with </a:t>
            </a:r>
            <a:r>
              <a:rPr lang="en-AU" sz="1800" i="1">
                <a:ea typeface="+mn-lt"/>
                <a:cs typeface="+mn-lt"/>
              </a:rPr>
              <a:t>no</a:t>
            </a:r>
            <a:r>
              <a:rPr lang="en-AU" sz="1800">
                <a:ea typeface="+mn-lt"/>
                <a:cs typeface="+mn-lt"/>
              </a:rPr>
              <a:t> progress, they need to have started “</a:t>
            </a:r>
            <a:r>
              <a:rPr lang="en-AU" sz="1800" b="1">
                <a:ea typeface="+mn-lt"/>
                <a:cs typeface="+mn-lt"/>
              </a:rPr>
              <a:t>doing</a:t>
            </a:r>
            <a:r>
              <a:rPr lang="en-AU" sz="1800">
                <a:ea typeface="+mn-lt"/>
                <a:cs typeface="+mn-lt"/>
              </a:rPr>
              <a:t>”.</a:t>
            </a:r>
            <a:endParaRPr lang="en-US" sz="1800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Schedule checks early enough that there’s still time to change direction afterwards.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This is where we see how they manage time and resources (PA2).</a:t>
            </a:r>
            <a:br>
              <a:rPr lang="en-AU" sz="1800">
                <a:ea typeface="+mn-lt"/>
                <a:cs typeface="+mn-lt"/>
              </a:rPr>
            </a:br>
            <a:endParaRPr lang="en-AU" sz="1800">
              <a:ea typeface="+mn-lt"/>
              <a:cs typeface="+mn-lt"/>
            </a:endParaRPr>
          </a:p>
          <a:p>
            <a:r>
              <a:rPr lang="en-AU" sz="1800" b="1">
                <a:ea typeface="+mn-lt"/>
                <a:cs typeface="+mn-lt"/>
              </a:rPr>
              <a:t>Real evidence - the less contrived the better (PA3)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Students bring 2–3 Portfolio pieces (photos, reflections) that show what they’ve actually done.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Ask: </a:t>
            </a:r>
            <a:r>
              <a:rPr lang="en-AU" sz="1800" i="1">
                <a:ea typeface="+mn-lt"/>
                <a:cs typeface="+mn-lt"/>
              </a:rPr>
              <a:t>What did you decide to do next, and why?</a:t>
            </a:r>
            <a:endParaRPr lang="en-AU" sz="1800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That talk-through shows their judgements and decisions (PA3).</a:t>
            </a:r>
            <a:br>
              <a:rPr lang="en-AU" sz="1800">
                <a:ea typeface="+mn-lt"/>
                <a:cs typeface="+mn-lt"/>
              </a:rPr>
            </a:br>
            <a:endParaRPr lang="en-AU" sz="1800">
              <a:ea typeface="+mn-lt"/>
              <a:cs typeface="+mn-lt"/>
            </a:endParaRPr>
          </a:p>
          <a:p>
            <a:r>
              <a:rPr lang="en-AU" sz="1800" b="1">
                <a:ea typeface="+mn-lt"/>
                <a:cs typeface="+mn-lt"/>
              </a:rPr>
              <a:t>Talk about impact, not just description (A2)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 i="1">
                <a:ea typeface="+mn-lt"/>
                <a:cs typeface="+mn-lt"/>
              </a:rPr>
              <a:t>Ask: Which strategy/perspective/feedback helped most? How did it change your learning?</a:t>
            </a:r>
            <a:endParaRPr lang="en-US" sz="1800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sz="1800">
                <a:ea typeface="+mn-lt"/>
                <a:cs typeface="+mn-lt"/>
              </a:rPr>
              <a:t>These explanations are where they appraise the </a:t>
            </a:r>
            <a:r>
              <a:rPr lang="en-AU" sz="1800" b="1">
                <a:ea typeface="+mn-lt"/>
                <a:cs typeface="+mn-lt"/>
              </a:rPr>
              <a:t>impact</a:t>
            </a:r>
            <a:r>
              <a:rPr lang="en-AU" sz="1800">
                <a:ea typeface="+mn-lt"/>
                <a:cs typeface="+mn-lt"/>
              </a:rPr>
              <a:t> of strategies, perspectives and feedback (A2).</a:t>
            </a:r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42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38462-405A-F080-4A5C-C1343EC1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86"/>
          <a:stretch/>
        </p:blipFill>
        <p:spPr>
          <a:xfrm>
            <a:off x="632497" y="304801"/>
            <a:ext cx="5071617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8733B-9E9E-65BD-1132-6055E9C6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03" y="304800"/>
            <a:ext cx="5898025" cy="227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F7380-54D4-1601-4E09-004F4FFEA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95087"/>
            <a:ext cx="5667727" cy="2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2284-B13B-8FFF-F4B3-856AEF5F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Progress Check Performance Standards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BED1-5FCF-65A3-AF3C-C04E016DE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PA2	Managing time and resources  </a:t>
            </a:r>
            <a:endParaRPr lang="en-AU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PA3	Making judgements and decisions </a:t>
            </a:r>
            <a:endParaRPr lang="en-AU"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3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A2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Appraising the impact of strategies, perspectives and/or feedback to progress the learning towards the learning goal</a:t>
            </a:r>
            <a:endParaRPr lang="en-AU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2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010F3-94B8-DD96-E68E-70CFDCED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0671-218D-D2DD-8379-64D8FBD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>
                <a:solidFill>
                  <a:schemeClr val="accent4">
                    <a:lumMod val="76000"/>
                  </a:schemeClr>
                </a:solidFill>
                <a:ea typeface="+mj-lt"/>
                <a:cs typeface="+mj-lt"/>
              </a:rPr>
              <a:t>Output of Learning</a:t>
            </a:r>
            <a:endParaRPr lang="en-US" sz="5400" b="1">
              <a:solidFill>
                <a:schemeClr val="accent4">
                  <a:lumMod val="76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5842-D761-61F8-92F0-395E7551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958"/>
            <a:ext cx="10515600" cy="3843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400" b="1">
                <a:latin typeface="Aptos Display"/>
                <a:ea typeface="+mn-lt"/>
                <a:cs typeface="+mn-lt"/>
              </a:rPr>
              <a:t>Lack of early focus</a:t>
            </a:r>
            <a:r>
              <a:rPr lang="en-AU" sz="2400">
                <a:latin typeface="Aptos Display"/>
                <a:ea typeface="+mn-lt"/>
                <a:cs typeface="+mn-lt"/>
              </a:rPr>
              <a:t> on the final product meant the end felt rushed, stressful, and led to weaker Appraisals and less pride in the work.</a:t>
            </a:r>
            <a:endParaRPr lang="en-US" sz="2400">
              <a:latin typeface="Aptos Display"/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  <a:ea typeface="+mn-lt"/>
                <a:cs typeface="+mn-lt"/>
              </a:rPr>
              <a:t>Students had strong thinking and evidence of learning, but </a:t>
            </a:r>
            <a:r>
              <a:rPr lang="en-AU" b="1">
                <a:latin typeface="Aptos Display"/>
                <a:ea typeface="+mn-lt"/>
                <a:cs typeface="+mn-lt"/>
              </a:rPr>
              <a:t>not enough time or structure</a:t>
            </a:r>
            <a:r>
              <a:rPr lang="en-AU">
                <a:latin typeface="Aptos Display"/>
                <a:ea typeface="+mn-lt"/>
                <a:cs typeface="+mn-lt"/>
              </a:rPr>
              <a:t> to demonstrate that level of learning in a tangible way.</a:t>
            </a:r>
            <a:endParaRPr lang="en-AU">
              <a:latin typeface="Aptos Display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b="1">
                <a:latin typeface="Aptos Display"/>
                <a:ea typeface="+mn-lt"/>
                <a:cs typeface="+mn-lt"/>
              </a:rPr>
              <a:t>Next time:</a:t>
            </a:r>
            <a:r>
              <a:rPr lang="en-AU">
                <a:latin typeface="Aptos Display"/>
                <a:ea typeface="+mn-lt"/>
                <a:cs typeface="+mn-lt"/>
              </a:rPr>
              <a:t> lock in clear Output options early, build in a specific draft checkpoint, and protect time towards the end for refining (&amp; connect to A3!).</a:t>
            </a:r>
          </a:p>
          <a:p>
            <a:r>
              <a:rPr lang="en-AU" sz="2400" b="1">
                <a:latin typeface="Aptos Display"/>
                <a:ea typeface="+mn-lt"/>
                <a:cs typeface="+mn-lt"/>
              </a:rPr>
              <a:t>TL class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  <a:ea typeface="+mn-lt"/>
                <a:cs typeface="+mn-lt"/>
              </a:rPr>
              <a:t>This wasn't an issue at all as they all created something from the get-go!</a:t>
            </a:r>
          </a:p>
        </p:txBody>
      </p:sp>
    </p:spTree>
    <p:extLst>
      <p:ext uri="{BB962C8B-B14F-4D97-AF65-F5344CB8AC3E}">
        <p14:creationId xmlns:p14="http://schemas.microsoft.com/office/powerpoint/2010/main" val="45239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27CF9-C06D-474C-1473-C5628200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0" y="185057"/>
            <a:ext cx="5364337" cy="316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ACD03-D249-4779-01D9-901B5AD1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5057"/>
            <a:ext cx="2677886" cy="377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4D41D8-4F34-C463-062F-AC6EC195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65" y="3429000"/>
            <a:ext cx="2529274" cy="311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2C1EC-CE72-8C20-CD3F-5A3C0C545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60" y="3429000"/>
            <a:ext cx="2677271" cy="2427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7A4784-3820-9398-7295-4585798FF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258" y="4161938"/>
            <a:ext cx="3986390" cy="2377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5503C-8AE7-A24D-880E-B9CC20B6E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8809" y="185057"/>
            <a:ext cx="2191056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6463-2187-810F-DCEC-A680B402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4A60-9E8D-AC1C-9E1B-D45E8F9C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>
                <a:solidFill>
                  <a:schemeClr val="accent4">
                    <a:lumMod val="76000"/>
                  </a:schemeClr>
                </a:solidFill>
                <a:ea typeface="+mj-lt"/>
                <a:cs typeface="+mj-lt"/>
              </a:rPr>
              <a:t>Appraisal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348B-8029-4943-7305-64B775F0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720"/>
            <a:ext cx="10515600" cy="3843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400" b="1">
                <a:ea typeface="+mn-lt"/>
                <a:cs typeface="+mn-lt"/>
              </a:rPr>
              <a:t>Storytelling is your friend!</a:t>
            </a:r>
            <a:r>
              <a:rPr lang="en-AU" sz="2400">
                <a:ea typeface="+mn-lt"/>
                <a:cs typeface="+mn-lt"/>
              </a:rPr>
              <a:t> (A1)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AU" sz="2000">
                <a:ea typeface="+mn-lt"/>
                <a:cs typeface="+mn-lt"/>
              </a:rPr>
              <a:t>If students can tell an honest story about how the learning affected them, with specific moments and examples, they're over halfway there!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AU" sz="2000">
              <a:ea typeface="+mn-lt"/>
              <a:cs typeface="+mn-lt"/>
            </a:endParaRPr>
          </a:p>
          <a:p>
            <a:r>
              <a:rPr lang="en-AU" sz="2400" b="1">
                <a:ea typeface="+mn-lt"/>
                <a:cs typeface="+mn-lt"/>
              </a:rPr>
              <a:t>“What actually moved your learning forward?”</a:t>
            </a:r>
            <a:r>
              <a:rPr lang="en-AU" sz="2400">
                <a:ea typeface="+mn-lt"/>
                <a:cs typeface="+mn-lt"/>
              </a:rPr>
              <a:t> (A2)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sz="2000">
                <a:ea typeface="+mn-lt"/>
                <a:cs typeface="+mn-lt"/>
              </a:rPr>
              <a:t>This pushes them into cause-and-effect thinking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sz="2000"/>
              <a:t>The phrase 'and then what?'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AU" sz="2000"/>
          </a:p>
          <a:p>
            <a:r>
              <a:rPr lang="en-AU" sz="2400">
                <a:ea typeface="+mn-lt"/>
                <a:cs typeface="+mn-lt"/>
              </a:rPr>
              <a:t>Normalising </a:t>
            </a:r>
            <a:r>
              <a:rPr lang="en-AU" sz="2400" b="1">
                <a:ea typeface="+mn-lt"/>
                <a:cs typeface="+mn-lt"/>
              </a:rPr>
              <a:t>honest evaluation</a:t>
            </a:r>
            <a:r>
              <a:rPr lang="en-AU" sz="2400">
                <a:ea typeface="+mn-lt"/>
                <a:cs typeface="+mn-lt"/>
              </a:rPr>
              <a:t> (A3)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sz="2000">
                <a:ea typeface="+mn-lt"/>
                <a:cs typeface="+mn-lt"/>
              </a:rPr>
              <a:t>what worked / what didn’t / what next</a:t>
            </a: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91797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7454-C1E5-C00F-F305-088A875C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Appraisal Performance Standards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656D-08C9-CFC6-C7CB-C709F343F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3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A1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Appraising</a:t>
            </a:r>
            <a:r>
              <a:rPr lang="en-US" sz="1800" spc="-2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</a:t>
            </a:r>
            <a:r>
              <a:rPr lang="en-US" sz="1800" spc="-2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personal 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value</a:t>
            </a:r>
            <a:r>
              <a:rPr lang="en-US" sz="1800" spc="-1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</a:t>
            </a:r>
            <a:r>
              <a:rPr lang="en-US" sz="1800" spc="-15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the</a:t>
            </a:r>
            <a:r>
              <a:rPr lang="en-US" sz="1800" spc="-2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l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earning</a:t>
            </a:r>
            <a:r>
              <a:rPr lang="en-US" sz="1800" spc="-2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experiences</a:t>
            </a:r>
            <a:endParaRPr lang="en-AU"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3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A2</a:t>
            </a: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Appraising the impact of strategies, perspectives and/or feedback to progress the learning towards the learning goal</a:t>
            </a:r>
            <a:endParaRPr lang="en-AU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A3 	Appraising learning development as represented in the Output of Learning</a:t>
            </a:r>
            <a:endParaRPr lang="en-AU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buNone/>
            </a:pPr>
            <a:br>
              <a:rPr lang="en-US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53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791EC-325C-0EAC-F1A1-F4FE48DE0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6943-6B43-6004-9558-20A70F96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>
                <a:solidFill>
                  <a:schemeClr val="accent6">
                    <a:lumMod val="75000"/>
                  </a:schemeClr>
                </a:solidFill>
              </a:rPr>
              <a:t>What Works Well…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5ED5-883E-8A3A-87A9-AD0159DA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AU" sz="2400" b="1" dirty="0">
                <a:latin typeface="Aptos Display"/>
              </a:rPr>
              <a:t>Explicit teaching activities for performance standards</a:t>
            </a:r>
            <a:endParaRPr lang="en-US" sz="2400" b="1" dirty="0">
              <a:latin typeface="Aptos Display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dirty="0">
                <a:latin typeface="Aptos Display"/>
              </a:rPr>
              <a:t>Rank/mark sentences for each Assessment Type against the PS - discussion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 dirty="0">
                <a:latin typeface="Aptos Display"/>
              </a:rPr>
              <a:t>Model A-level thinking and writing - 'get it from C &gt; B &gt; A' 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AU" dirty="0">
              <a:latin typeface="Aptos Display"/>
            </a:endParaRPr>
          </a:p>
          <a:p>
            <a:r>
              <a:rPr lang="en-AU" sz="2400" b="1" dirty="0">
                <a:latin typeface="Aptos Display"/>
              </a:rPr>
              <a:t>Being honest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dirty="0">
                <a:latin typeface="Aptos Display"/>
              </a:rPr>
              <a:t>Key for building relationships – they most likely know it's your first time!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dirty="0">
                <a:latin typeface="Aptos Display"/>
              </a:rPr>
              <a:t>Own your mistakes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dirty="0">
                <a:latin typeface="Aptos Display"/>
              </a:rPr>
              <a:t>Get comfortable being uncomfortable (harness the no-template approach)</a:t>
            </a:r>
            <a:br>
              <a:rPr lang="en-US" dirty="0"/>
            </a:br>
            <a:endParaRPr lang="en-AU" dirty="0">
              <a:latin typeface="Aptos Display"/>
            </a:endParaRPr>
          </a:p>
          <a:p>
            <a:r>
              <a:rPr lang="en-AU" sz="2400" b="1" dirty="0">
                <a:latin typeface="Aptos Display"/>
              </a:rPr>
              <a:t>Use the language of the performance standards/subject outline from the get-go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dirty="0">
                <a:latin typeface="Aptos Display"/>
              </a:rPr>
              <a:t>Use for all assessments to guide conversations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 dirty="0">
                <a:latin typeface="Aptos Display"/>
              </a:rPr>
              <a:t>Students pick it up way more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274345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CA2E-DCBC-DD55-9AAD-D0DF95CF8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E6EE-6697-FF85-511A-B2A27D3A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>
                <a:solidFill>
                  <a:schemeClr val="accent6">
                    <a:lumMod val="75000"/>
                  </a:schemeClr>
                </a:solidFill>
              </a:rPr>
              <a:t>Tailored Learning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F5B4-1DDE-BA54-25B6-08CD4E40C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b="1">
                <a:latin typeface="Aptos Display"/>
              </a:rPr>
              <a:t>Create something where peers are the target audience</a:t>
            </a:r>
            <a:r>
              <a:rPr lang="en-AU">
                <a:latin typeface="Aptos Display"/>
              </a:rPr>
              <a:t> (L's booklet, boat license brochure, box cinema, metal sculpture, colouring pages)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</a:rPr>
              <a:t>Easy to get feedback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</a:rPr>
              <a:t>Easy to get different perspectives in an intentional way that was meaningful to students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</a:rPr>
              <a:t>Easy to test strategies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AU">
                <a:latin typeface="Aptos Display"/>
              </a:rPr>
              <a:t>Utilise resources within the school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AU">
              <a:latin typeface="Aptos Display"/>
            </a:endParaRPr>
          </a:p>
          <a:p>
            <a:r>
              <a:rPr lang="en-AU" b="1">
                <a:latin typeface="Aptos Display"/>
              </a:rPr>
              <a:t>The beauty of natural evidence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>
                <a:latin typeface="Aptos Display"/>
              </a:rPr>
              <a:t>Absolutely embrace this! </a:t>
            </a:r>
          </a:p>
        </p:txBody>
      </p:sp>
    </p:spTree>
    <p:extLst>
      <p:ext uri="{BB962C8B-B14F-4D97-AF65-F5344CB8AC3E}">
        <p14:creationId xmlns:p14="http://schemas.microsoft.com/office/powerpoint/2010/main" val="253330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9066-E9E4-B008-0336-257438E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0076-AD15-226F-8175-6FF45C4DE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School AIF Pages - </a:t>
            </a:r>
            <a:endParaRPr lang="en-AU" b="1" dirty="0">
              <a:hlinkClick r:id="rId2"/>
            </a:endParaRP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https://www.thielelibrary.website/activating-identities-and-futures-for-2024.html</a:t>
            </a:r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https://urrbraeaif.weebly.com/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SACE Calendar - </a:t>
            </a:r>
            <a:r>
              <a:rPr lang="en-AU" dirty="0">
                <a:hlinkClick r:id="rId4"/>
              </a:rPr>
              <a:t>https://www.sace.sa.edu.au/calendars/sace</a:t>
            </a:r>
            <a:endParaRPr lang="en-AU" dirty="0"/>
          </a:p>
          <a:p>
            <a:pPr marL="0" indent="0">
              <a:buNone/>
            </a:pPr>
            <a:r>
              <a:rPr lang="en-AU" b="1" dirty="0"/>
              <a:t>SACE AIF Page - </a:t>
            </a:r>
            <a:r>
              <a:rPr lang="en-AU" dirty="0">
                <a:hlinkClick r:id="rId5"/>
              </a:rPr>
              <a:t>https://www.sace.sa.edu.au/studying/subjects/activating-identities-and-futures</a:t>
            </a:r>
            <a:endParaRPr lang="en-AU" dirty="0"/>
          </a:p>
          <a:p>
            <a:pPr marL="0" indent="0">
              <a:buNone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2410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CDAF89-137B-C759-913F-91009D4C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A4CE-9CCD-214F-7000-760069432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29201"/>
            <a:ext cx="9144000" cy="91198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z="8000" b="1" dirty="0">
                <a:solidFill>
                  <a:schemeClr val="accent4">
                    <a:lumMod val="76000"/>
                  </a:schemeClr>
                </a:solidFill>
                <a:ea typeface="+mj-lt"/>
                <a:cs typeface="+mj-lt"/>
              </a:rPr>
              <a:t>What I’ve Learnt...</a:t>
            </a:r>
            <a:br>
              <a:rPr lang="en-AU" sz="8000" b="1" dirty="0">
                <a:ea typeface="+mj-lt"/>
                <a:cs typeface="+mj-lt"/>
              </a:rPr>
            </a:br>
            <a:br>
              <a:rPr lang="en-AU" sz="4000" b="1" dirty="0">
                <a:ea typeface="+mj-lt"/>
                <a:cs typeface="+mj-lt"/>
              </a:rPr>
            </a:br>
            <a:r>
              <a:rPr lang="en-AU" sz="4000" dirty="0">
                <a:ea typeface="+mj-lt"/>
                <a:cs typeface="+mj-lt"/>
              </a:rPr>
              <a:t>(Besides forming a toxic </a:t>
            </a:r>
            <a:r>
              <a:rPr lang="en-AU" sz="4000" dirty="0" err="1">
                <a:ea typeface="+mj-lt"/>
                <a:cs typeface="+mj-lt"/>
              </a:rPr>
              <a:t>situationship</a:t>
            </a:r>
            <a:r>
              <a:rPr lang="en-AU" sz="4000" dirty="0">
                <a:ea typeface="+mj-lt"/>
                <a:cs typeface="+mj-lt"/>
              </a:rPr>
              <a:t> with AIF and witnessing a whole-class epiphany that feedback is, in fact, not a personal attack)</a:t>
            </a:r>
          </a:p>
        </p:txBody>
      </p:sp>
    </p:spTree>
    <p:extLst>
      <p:ext uri="{BB962C8B-B14F-4D97-AF65-F5344CB8AC3E}">
        <p14:creationId xmlns:p14="http://schemas.microsoft.com/office/powerpoint/2010/main" val="262114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03E41-3D2A-D878-05F8-57E6F295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97B46-0CD1-2AD5-03F6-23822E0E8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201002"/>
            <a:ext cx="7208197" cy="2779619"/>
          </a:xfrm>
        </p:spPr>
        <p:txBody>
          <a:bodyPr anchor="b">
            <a:normAutofit/>
          </a:bodyPr>
          <a:lstStyle/>
          <a:p>
            <a:pPr algn="l"/>
            <a:r>
              <a:rPr lang="en-AU" sz="96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Questions?</a:t>
            </a:r>
            <a:endParaRPr lang="en-US" sz="9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1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40BD2-F54F-3AAF-27A7-341A919C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 b="1">
                <a:solidFill>
                  <a:srgbClr val="FFFFFF"/>
                </a:solidFill>
              </a:rPr>
              <a:t>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0B36E2-D363-E270-8D66-B7715111C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752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74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60D353-980E-B977-3CB3-F040CA9D6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9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5304F-9522-20E7-B877-808B4D6D4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3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CD07-6DA2-4C54-4138-34DAB7D59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F379-1CD7-5779-D61E-474641C9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744"/>
            <a:ext cx="10515600" cy="853849"/>
          </a:xfrm>
        </p:spPr>
        <p:txBody>
          <a:bodyPr>
            <a:normAutofit/>
          </a:bodyPr>
          <a:lstStyle/>
          <a:p>
            <a:pPr algn="ctr"/>
            <a:r>
              <a:rPr lang="en-AU" sz="5400" b="1">
                <a:solidFill>
                  <a:schemeClr val="accent4">
                    <a:lumMod val="76000"/>
                  </a:schemeClr>
                </a:solidFill>
              </a:rPr>
              <a:t>Portfolio</a:t>
            </a:r>
            <a:endParaRPr lang="en-US">
              <a:solidFill>
                <a:schemeClr val="accent4">
                  <a:lumMod val="76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9FC5-8434-E6BA-5FC0-2C803B88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863"/>
            <a:ext cx="10515600" cy="3940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400" b="1">
                <a:ea typeface="+mn-lt"/>
                <a:cs typeface="+mn-lt"/>
              </a:rPr>
              <a:t>The importance of habit when building evidence</a:t>
            </a:r>
            <a:endParaRPr lang="en-US" sz="2400" b="1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>
                <a:ea typeface="+mn-lt"/>
                <a:cs typeface="+mn-lt"/>
              </a:rPr>
              <a:t>Weekly reflections worked well for many students across both classes.</a:t>
            </a:r>
            <a:endParaRPr lang="en-AU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>
                <a:ea typeface="+mn-lt"/>
                <a:cs typeface="+mn-lt"/>
              </a:rPr>
              <a:t>This connected well to time management and made Progress Checks easier for those who kept up with it.</a:t>
            </a:r>
            <a:endParaRPr lang="en-AU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AU">
                <a:ea typeface="+mn-lt"/>
                <a:cs typeface="+mn-lt"/>
              </a:rPr>
              <a:t>The routine provided enough structure for students who struggled with the open-ended nature of the assessment type.</a:t>
            </a:r>
            <a:endParaRPr lang="en-AU"/>
          </a:p>
          <a:p>
            <a:pPr marL="0" indent="0">
              <a:buNone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84675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172165-83AC-7DEA-200F-28F92DF2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7" y="275291"/>
            <a:ext cx="4586736" cy="258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A7126-D590-7661-2F01-24A71C5DF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626" y="275291"/>
            <a:ext cx="5173395" cy="3647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B8224-4D69-264B-5106-CC0A164E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2" y="2864249"/>
            <a:ext cx="4746171" cy="2712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72179-AFBC-0AF9-85D0-CE9D7632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343" y="3993752"/>
            <a:ext cx="3920084" cy="2238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FD9DA3-535F-BDBC-DE26-F61F03AC6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560" y="4082143"/>
            <a:ext cx="3172268" cy="1762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9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3D5E6-FC7C-C668-35DF-E3F55347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620486"/>
            <a:ext cx="4769556" cy="396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9E88B-C6EB-00BB-7411-13726B8D4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180" y="183968"/>
            <a:ext cx="4572543" cy="3446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C371F-266A-681B-C808-21540EC90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969" y="3037114"/>
            <a:ext cx="3781547" cy="2769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CA637-B26E-D37E-A84C-303E7D94E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397" y="3349422"/>
            <a:ext cx="4482563" cy="3324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8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BF9A-CFB8-F9C5-8692-284BB243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Portfolio Performance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CA2C-A3AE-2085-8A82-9E8BE776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2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E1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Exploring</a:t>
            </a:r>
            <a:r>
              <a:rPr lang="en-US" sz="1800" spc="-4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ideas</a:t>
            </a:r>
            <a:r>
              <a:rPr lang="en-US" sz="1800" spc="-2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related</a:t>
            </a:r>
            <a:r>
              <a:rPr lang="en-US" sz="1800" spc="-3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</a:t>
            </a:r>
            <a:r>
              <a:rPr lang="en-US" sz="1800" spc="-2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area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 spc="-1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interest </a:t>
            </a:r>
            <a:endParaRPr lang="en-AU" sz="18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E2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Selecting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applying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strategies</a:t>
            </a:r>
            <a:r>
              <a:rPr lang="en-US" sz="1800" spc="-3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AU" sz="18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lnSpc>
                <a:spcPct val="150000"/>
              </a:lnSpc>
              <a:spcAft>
                <a:spcPts val="600"/>
              </a:spcAft>
              <a:tabLst>
                <a:tab pos="810260" algn="l"/>
              </a:tabLst>
            </a:pPr>
            <a:r>
              <a:rPr lang="en-US" sz="1800" spc="-2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E3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Selecting</a:t>
            </a:r>
            <a:r>
              <a:rPr lang="en-US" sz="1800" spc="-4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</a:t>
            </a:r>
            <a:r>
              <a:rPr lang="en-US" sz="1800" spc="-4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using</a:t>
            </a:r>
            <a:r>
              <a:rPr lang="en-US" sz="1800" spc="-4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perspectives</a:t>
            </a:r>
            <a:r>
              <a:rPr lang="en-US" sz="1800" spc="-4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AU" sz="18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0215">
              <a:spcAft>
                <a:spcPts val="600"/>
              </a:spcAft>
              <a:tabLst>
                <a:tab pos="810260" algn="l"/>
              </a:tabLst>
            </a:pPr>
            <a:r>
              <a:rPr lang="en-US" sz="1800" spc="-25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PA1</a:t>
            </a:r>
            <a:r>
              <a:rPr lang="en-US" sz="180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Seeking and responding to feedback  </a:t>
            </a:r>
            <a:endParaRPr lang="en-AU" sz="180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2776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865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Courier New,monospace</vt:lpstr>
      <vt:lpstr>Aptos</vt:lpstr>
      <vt:lpstr>Aptos Display</vt:lpstr>
      <vt:lpstr>Arial</vt:lpstr>
      <vt:lpstr>Courier New</vt:lpstr>
      <vt:lpstr>Roboto Light</vt:lpstr>
      <vt:lpstr>Office Theme</vt:lpstr>
      <vt:lpstr>New to SACE/AIF Teachers – ASRT Conference 2026</vt:lpstr>
      <vt:lpstr>What I’ve Learnt...  (Besides forming a toxic situationship with AIF and witnessing a whole-class epiphany that feedback is, in fact, not a personal attack)</vt:lpstr>
      <vt:lpstr>Structure</vt:lpstr>
      <vt:lpstr>PowerPoint Presentation</vt:lpstr>
      <vt:lpstr>PowerPoint Presentation</vt:lpstr>
      <vt:lpstr>Portfolio</vt:lpstr>
      <vt:lpstr>PowerPoint Presentation</vt:lpstr>
      <vt:lpstr>PowerPoint Presentation</vt:lpstr>
      <vt:lpstr>Portfolio Performance Standards</vt:lpstr>
      <vt:lpstr>Progress Checks</vt:lpstr>
      <vt:lpstr>PowerPoint Presentation</vt:lpstr>
      <vt:lpstr>Progress Check Performance Standards</vt:lpstr>
      <vt:lpstr>Output of Learning</vt:lpstr>
      <vt:lpstr>PowerPoint Presentation</vt:lpstr>
      <vt:lpstr>Appraisal</vt:lpstr>
      <vt:lpstr>Appraisal Performance Standards</vt:lpstr>
      <vt:lpstr>What Works Well…</vt:lpstr>
      <vt:lpstr>Tailored Learning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Time Smarter: Handy Hints to Start the Year Strong</dc:title>
  <dc:creator>Virginia Grantham</dc:creator>
  <cp:lastModifiedBy>O'Brien-Dent, Madelin (Modbury High School)</cp:lastModifiedBy>
  <cp:revision>4</cp:revision>
  <dcterms:created xsi:type="dcterms:W3CDTF">2025-11-30T09:54:39Z</dcterms:created>
  <dcterms:modified xsi:type="dcterms:W3CDTF">2026-02-13T21:13:53Z</dcterms:modified>
</cp:coreProperties>
</file>