
<file path=[Content_Types].xml><?xml version="1.0" encoding="utf-8"?>
<Types xmlns="http://schemas.openxmlformats.org/package/2006/content-types">
  <Default Extension="bin" ContentType="audio/unknown"/>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handoutMasterIdLst>
    <p:handoutMasterId r:id="rId22"/>
  </p:handoutMasterIdLst>
  <p:sldIdLst>
    <p:sldId id="300" r:id="rId2"/>
    <p:sldId id="301" r:id="rId3"/>
    <p:sldId id="302" r:id="rId4"/>
    <p:sldId id="303" r:id="rId5"/>
    <p:sldId id="304" r:id="rId6"/>
    <p:sldId id="305" r:id="rId7"/>
    <p:sldId id="309" r:id="rId8"/>
    <p:sldId id="307" r:id="rId9"/>
    <p:sldId id="310" r:id="rId10"/>
    <p:sldId id="271" r:id="rId11"/>
    <p:sldId id="299" r:id="rId12"/>
    <p:sldId id="312" r:id="rId13"/>
    <p:sldId id="313" r:id="rId14"/>
    <p:sldId id="314" r:id="rId15"/>
    <p:sldId id="318" r:id="rId16"/>
    <p:sldId id="316" r:id="rId17"/>
    <p:sldId id="317" r:id="rId18"/>
    <p:sldId id="319" r:id="rId19"/>
    <p:sldId id="320"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0"/>
      </p:ext>
    </p:extLst>
  </p:showPr>
  <p:clrMru>
    <a:srgbClr val="CC6F0E"/>
    <a:srgbClr val="F10002"/>
    <a:srgbClr val="CBCBCB"/>
    <a:srgbClr val="9C9C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32" autoAdjust="0"/>
    <p:restoredTop sz="83806"/>
  </p:normalViewPr>
  <p:slideViewPr>
    <p:cSldViewPr snapToGrid="0">
      <p:cViewPr varScale="1">
        <p:scale>
          <a:sx n="107" d="100"/>
          <a:sy n="107" d="100"/>
        </p:scale>
        <p:origin x="1256"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fld id="{A9853CB2-11D5-0142-AE43-03A02280B11C}" type="datetimeFigureOut">
              <a:rPr lang="en-US" smtClean="0"/>
              <a:t>2/23/23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52452B2-CD21-C949-86F0-F01139C63088}" type="slidenum">
              <a:rPr lang="en-US" smtClean="0"/>
              <a:t>‹#›</a:t>
            </a:fld>
            <a:endParaRPr lang="en-US"/>
          </a:p>
        </p:txBody>
      </p:sp>
    </p:spTree>
    <p:extLst>
      <p:ext uri="{BB962C8B-B14F-4D97-AF65-F5344CB8AC3E}">
        <p14:creationId xmlns:p14="http://schemas.microsoft.com/office/powerpoint/2010/main" val="3038360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931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5010" y="0"/>
            <a:ext cx="2971800" cy="459317"/>
          </a:xfrm>
          <a:prstGeom prst="rect">
            <a:avLst/>
          </a:prstGeom>
        </p:spPr>
        <p:txBody>
          <a:bodyPr vert="horz" lIns="91440" tIns="45720" rIns="91440" bIns="45720" rtlCol="0"/>
          <a:lstStyle>
            <a:lvl1pPr algn="r">
              <a:defRPr sz="1200"/>
            </a:lvl1pPr>
          </a:lstStyle>
          <a:p>
            <a:fld id="{7789A522-8EB9-B74B-AA77-8027033FE20E}" type="datetimeFigureOut">
              <a:rPr lang="en-US" smtClean="0"/>
              <a:t>2/23/23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2"/>
            <a:ext cx="5486400" cy="360044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4685"/>
            <a:ext cx="2971800" cy="45931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5010" y="8684685"/>
            <a:ext cx="2971800" cy="459316"/>
          </a:xfrm>
          <a:prstGeom prst="rect">
            <a:avLst/>
          </a:prstGeom>
        </p:spPr>
        <p:txBody>
          <a:bodyPr vert="horz" lIns="91440" tIns="45720" rIns="91440" bIns="45720" rtlCol="0" anchor="b"/>
          <a:lstStyle>
            <a:lvl1pPr algn="r">
              <a:defRPr sz="1200"/>
            </a:lvl1pPr>
          </a:lstStyle>
          <a:p>
            <a:fld id="{D8C5DE95-2999-DE4D-888A-B13FF1731963}" type="slidenum">
              <a:rPr lang="en-US" smtClean="0"/>
              <a:t>‹#›</a:t>
            </a:fld>
            <a:endParaRPr lang="en-US"/>
          </a:p>
        </p:txBody>
      </p:sp>
    </p:spTree>
    <p:extLst>
      <p:ext uri="{BB962C8B-B14F-4D97-AF65-F5344CB8AC3E}">
        <p14:creationId xmlns:p14="http://schemas.microsoft.com/office/powerpoint/2010/main" val="13887779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1</a:t>
            </a:fld>
            <a:endParaRPr lang="en-US"/>
          </a:p>
        </p:txBody>
      </p:sp>
    </p:spTree>
    <p:extLst>
      <p:ext uri="{BB962C8B-B14F-4D97-AF65-F5344CB8AC3E}">
        <p14:creationId xmlns:p14="http://schemas.microsoft.com/office/powerpoint/2010/main" val="11170090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C5DE95-2999-DE4D-888A-B13FF1731963}" type="slidenum">
              <a:rPr lang="en-US" smtClean="0"/>
              <a:t>10</a:t>
            </a:fld>
            <a:endParaRPr lang="en-US"/>
          </a:p>
        </p:txBody>
      </p:sp>
    </p:spTree>
    <p:extLst>
      <p:ext uri="{BB962C8B-B14F-4D97-AF65-F5344CB8AC3E}">
        <p14:creationId xmlns:p14="http://schemas.microsoft.com/office/powerpoint/2010/main" val="40837425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C5DE95-2999-DE4D-888A-B13FF1731963}" type="slidenum">
              <a:rPr lang="en-US" smtClean="0"/>
              <a:t>11</a:t>
            </a:fld>
            <a:endParaRPr lang="en-US"/>
          </a:p>
        </p:txBody>
      </p:sp>
    </p:spTree>
    <p:extLst>
      <p:ext uri="{BB962C8B-B14F-4D97-AF65-F5344CB8AC3E}">
        <p14:creationId xmlns:p14="http://schemas.microsoft.com/office/powerpoint/2010/main" val="1636958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12</a:t>
            </a:fld>
            <a:endParaRPr lang="en-US"/>
          </a:p>
        </p:txBody>
      </p:sp>
    </p:spTree>
    <p:extLst>
      <p:ext uri="{BB962C8B-B14F-4D97-AF65-F5344CB8AC3E}">
        <p14:creationId xmlns:p14="http://schemas.microsoft.com/office/powerpoint/2010/main" val="37472603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13</a:t>
            </a:fld>
            <a:endParaRPr lang="en-US"/>
          </a:p>
        </p:txBody>
      </p:sp>
    </p:spTree>
    <p:extLst>
      <p:ext uri="{BB962C8B-B14F-4D97-AF65-F5344CB8AC3E}">
        <p14:creationId xmlns:p14="http://schemas.microsoft.com/office/powerpoint/2010/main" val="8685985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POWERFUL: but not so easy</a:t>
            </a:r>
          </a:p>
          <a:p>
            <a:endParaRPr lang="en-US" dirty="0"/>
          </a:p>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14</a:t>
            </a:fld>
            <a:endParaRPr lang="en-US"/>
          </a:p>
        </p:txBody>
      </p:sp>
    </p:spTree>
    <p:extLst>
      <p:ext uri="{BB962C8B-B14F-4D97-AF65-F5344CB8AC3E}">
        <p14:creationId xmlns:p14="http://schemas.microsoft.com/office/powerpoint/2010/main" val="1077541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Accept the final </a:t>
            </a:r>
            <a:r>
              <a:rPr lang="en-US" dirty="0" err="1"/>
              <a:t>propostion</a:t>
            </a:r>
            <a:r>
              <a:rPr lang="en-US" dirty="0"/>
              <a:t> on this page – you will come to my opinion that Mantras are going to be an important device for AIF, possibly an even more important device than they have become in the RP. </a:t>
            </a:r>
          </a:p>
          <a:p>
            <a:r>
              <a:rPr lang="en-US" dirty="0"/>
              <a:t> </a:t>
            </a:r>
          </a:p>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15</a:t>
            </a:fld>
            <a:endParaRPr lang="en-US"/>
          </a:p>
        </p:txBody>
      </p:sp>
    </p:spTree>
    <p:extLst>
      <p:ext uri="{BB962C8B-B14F-4D97-AF65-F5344CB8AC3E}">
        <p14:creationId xmlns:p14="http://schemas.microsoft.com/office/powerpoint/2010/main" val="22566738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16</a:t>
            </a:fld>
            <a:endParaRPr lang="en-US"/>
          </a:p>
        </p:txBody>
      </p:sp>
    </p:spTree>
    <p:extLst>
      <p:ext uri="{BB962C8B-B14F-4D97-AF65-F5344CB8AC3E}">
        <p14:creationId xmlns:p14="http://schemas.microsoft.com/office/powerpoint/2010/main" val="17883329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i="1" dirty="0">
                <a:solidFill>
                  <a:schemeClr val="accent1"/>
                </a:solidFill>
                <a:latin typeface="Calibri" panose="020F0502020204030204" pitchFamily="34" charset="0"/>
              </a:rPr>
              <a:t>Non-Question MANTRAS</a:t>
            </a:r>
            <a:r>
              <a:rPr lang="en-US" dirty="0"/>
              <a:t> </a:t>
            </a:r>
          </a:p>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17</a:t>
            </a:fld>
            <a:endParaRPr lang="en-US"/>
          </a:p>
        </p:txBody>
      </p:sp>
    </p:spTree>
    <p:extLst>
      <p:ext uri="{BB962C8B-B14F-4D97-AF65-F5344CB8AC3E}">
        <p14:creationId xmlns:p14="http://schemas.microsoft.com/office/powerpoint/2010/main" val="32903802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i="1" dirty="0">
                <a:solidFill>
                  <a:schemeClr val="accent1"/>
                </a:solidFill>
                <a:latin typeface="Calibri" panose="020F0502020204030204" pitchFamily="34" charset="0"/>
              </a:rPr>
              <a:t>Question MANTRAS</a:t>
            </a:r>
            <a:r>
              <a:rPr lang="en-US" dirty="0"/>
              <a:t> </a:t>
            </a:r>
          </a:p>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18</a:t>
            </a:fld>
            <a:endParaRPr lang="en-US"/>
          </a:p>
        </p:txBody>
      </p:sp>
    </p:spTree>
    <p:extLst>
      <p:ext uri="{BB962C8B-B14F-4D97-AF65-F5344CB8AC3E}">
        <p14:creationId xmlns:p14="http://schemas.microsoft.com/office/powerpoint/2010/main" val="28780507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i="1" dirty="0">
                <a:solidFill>
                  <a:schemeClr val="accent1"/>
                </a:solidFill>
                <a:latin typeface="Calibri" panose="020F0502020204030204" pitchFamily="34" charset="0"/>
              </a:rPr>
              <a:t>Question MANTRAS</a:t>
            </a:r>
            <a:r>
              <a:rPr lang="en-US" dirty="0"/>
              <a:t> </a:t>
            </a:r>
          </a:p>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19</a:t>
            </a:fld>
            <a:endParaRPr lang="en-US"/>
          </a:p>
        </p:txBody>
      </p:sp>
    </p:spTree>
    <p:extLst>
      <p:ext uri="{BB962C8B-B14F-4D97-AF65-F5344CB8AC3E}">
        <p14:creationId xmlns:p14="http://schemas.microsoft.com/office/powerpoint/2010/main" val="3583393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2</a:t>
            </a:fld>
            <a:endParaRPr lang="en-US"/>
          </a:p>
        </p:txBody>
      </p:sp>
    </p:spTree>
    <p:extLst>
      <p:ext uri="{BB962C8B-B14F-4D97-AF65-F5344CB8AC3E}">
        <p14:creationId xmlns:p14="http://schemas.microsoft.com/office/powerpoint/2010/main" val="57254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3</a:t>
            </a:fld>
            <a:endParaRPr lang="en-US"/>
          </a:p>
        </p:txBody>
      </p:sp>
    </p:spTree>
    <p:extLst>
      <p:ext uri="{BB962C8B-B14F-4D97-AF65-F5344CB8AC3E}">
        <p14:creationId xmlns:p14="http://schemas.microsoft.com/office/powerpoint/2010/main" val="11552271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Expert Novice Problem in Education – We’ve forgotten how hard we had to work to learn the fundamentals. We come in over their heads. </a:t>
            </a:r>
          </a:p>
          <a:p>
            <a:r>
              <a:rPr lang="en-US" dirty="0"/>
              <a:t>That is a problem here too,</a:t>
            </a:r>
          </a:p>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4</a:t>
            </a:fld>
            <a:endParaRPr lang="en-US"/>
          </a:p>
        </p:txBody>
      </p:sp>
    </p:spTree>
    <p:extLst>
      <p:ext uri="{BB962C8B-B14F-4D97-AF65-F5344CB8AC3E}">
        <p14:creationId xmlns:p14="http://schemas.microsoft.com/office/powerpoint/2010/main" val="94988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5</a:t>
            </a:fld>
            <a:endParaRPr lang="en-US"/>
          </a:p>
        </p:txBody>
      </p:sp>
    </p:spTree>
    <p:extLst>
      <p:ext uri="{BB962C8B-B14F-4D97-AF65-F5344CB8AC3E}">
        <p14:creationId xmlns:p14="http://schemas.microsoft.com/office/powerpoint/2010/main" val="28914393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6</a:t>
            </a:fld>
            <a:endParaRPr lang="en-US"/>
          </a:p>
        </p:txBody>
      </p:sp>
    </p:spTree>
    <p:extLst>
      <p:ext uri="{BB962C8B-B14F-4D97-AF65-F5344CB8AC3E}">
        <p14:creationId xmlns:p14="http://schemas.microsoft.com/office/powerpoint/2010/main" val="7520103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7</a:t>
            </a:fld>
            <a:endParaRPr lang="en-US"/>
          </a:p>
        </p:txBody>
      </p:sp>
    </p:spTree>
    <p:extLst>
      <p:ext uri="{BB962C8B-B14F-4D97-AF65-F5344CB8AC3E}">
        <p14:creationId xmlns:p14="http://schemas.microsoft.com/office/powerpoint/2010/main" val="15071753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8</a:t>
            </a:fld>
            <a:endParaRPr lang="en-US"/>
          </a:p>
        </p:txBody>
      </p:sp>
    </p:spTree>
    <p:extLst>
      <p:ext uri="{BB962C8B-B14F-4D97-AF65-F5344CB8AC3E}">
        <p14:creationId xmlns:p14="http://schemas.microsoft.com/office/powerpoint/2010/main" val="19825457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endParaRPr lang="en-US" dirty="0"/>
          </a:p>
        </p:txBody>
      </p:sp>
      <p:sp>
        <p:nvSpPr>
          <p:cNvPr id="4" name="Slide Number Placeholder 3"/>
          <p:cNvSpPr>
            <a:spLocks noGrp="1"/>
          </p:cNvSpPr>
          <p:nvPr>
            <p:ph type="sldNum" sz="quarter" idx="5"/>
          </p:nvPr>
        </p:nvSpPr>
        <p:spPr/>
        <p:txBody>
          <a:bodyPr/>
          <a:lstStyle/>
          <a:p>
            <a:fld id="{D8C5DE95-2999-DE4D-888A-B13FF1731963}" type="slidenum">
              <a:rPr lang="en-US" smtClean="0"/>
              <a:t>9</a:t>
            </a:fld>
            <a:endParaRPr lang="en-US"/>
          </a:p>
        </p:txBody>
      </p:sp>
    </p:spTree>
    <p:extLst>
      <p:ext uri="{BB962C8B-B14F-4D97-AF65-F5344CB8AC3E}">
        <p14:creationId xmlns:p14="http://schemas.microsoft.com/office/powerpoint/2010/main" val="38083056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10.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11.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2.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3.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4.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5.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6.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7.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8.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slideMaster" Target="../slideMasters/slideMaster1.xml"/><Relationship Id="rId1" Type="http://schemas.openxmlformats.org/officeDocument/2006/relationships/audio" Target="../media/audio1.bin"/></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Master" Target="../slideMasters/slideMaster1.xml"/><Relationship Id="rId1" Type="http://schemas.openxmlformats.org/officeDocument/2006/relationships/audio" Target="../media/audio1.bin"/><Relationship Id="rId4" Type="http://schemas.openxmlformats.org/officeDocument/2006/relationships/audio" Target="../media/audio1.bin"/></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10" advClick="0" advTm="0">
        <p:push dir="u"/>
        <p:sndAc>
          <p:stSnd>
            <p:snd r:embed="rId1" name="Explosion.wav"/>
          </p:stSnd>
        </p:sndAc>
      </p:transition>
    </mc:Choice>
    <mc:Fallback xmlns="">
      <p:transition advClick="0" advTm="0">
        <p:push dir="u"/>
        <p:sndAc>
          <p:stSnd>
            <p:snd r:embed="rId3" name="Explosion.wav"/>
          </p:stSnd>
        </p:sndAc>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 advClick="0" advTm="0">
        <p:push dir="u"/>
        <p:sndAc>
          <p:stSnd>
            <p:snd r:embed="rId1" name="Explosion.wav"/>
          </p:stSnd>
        </p:sndAc>
      </p:transition>
    </mc:Choice>
    <mc:Fallback xmlns="">
      <p:transition advClick="0" advTm="0">
        <p:push dir="u"/>
        <p:sndAc>
          <p:stSnd>
            <p:snd r:embed="rId3" name="Explosion.wav"/>
          </p:stSnd>
        </p:sndAc>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 advClick="0" advTm="0">
        <p:push dir="u"/>
        <p:sndAc>
          <p:stSnd>
            <p:snd r:embed="rId1" name="Explosion.wav"/>
          </p:stSnd>
        </p:sndAc>
      </p:transition>
    </mc:Choice>
    <mc:Fallback xmlns="">
      <p:transition advClick="0" advTm="0">
        <p:push dir="u"/>
        <p:sndAc>
          <p:stSnd>
            <p:snd r:embed="rId3" name="Explosion.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 advClick="0" advTm="0">
        <p:push dir="u"/>
        <p:sndAc>
          <p:stSnd>
            <p:snd r:embed="rId1" name="Explosion.wav"/>
          </p:stSnd>
        </p:sndAc>
      </p:transition>
    </mc:Choice>
    <mc:Fallback xmlns="">
      <p:transition advClick="0" advTm="0">
        <p:push dir="u"/>
        <p:sndAc>
          <p:stSnd>
            <p:snd r:embed="rId3" name="Explosion.wav"/>
          </p:stSnd>
        </p:sndAc>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2/23/23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10" advClick="0" advTm="0">
        <p:push dir="u"/>
        <p:sndAc>
          <p:stSnd>
            <p:snd r:embed="rId1" name="Explosion.wav"/>
          </p:stSnd>
        </p:sndAc>
      </p:transition>
    </mc:Choice>
    <mc:Fallback xmlns="">
      <p:transition advClick="0" advTm="0">
        <p:push dir="u"/>
        <p:sndAc>
          <p:stSnd>
            <p:snd r:embed="rId3" name="Explosion.wav"/>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2/23/23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 advClick="0" advTm="0">
        <p:push dir="u"/>
        <p:sndAc>
          <p:stSnd>
            <p:snd r:embed="rId1" name="Explosion.wav"/>
          </p:stSnd>
        </p:sndAc>
      </p:transition>
    </mc:Choice>
    <mc:Fallback xmlns="">
      <p:transition advClick="0" advTm="0">
        <p:push dir="u"/>
        <p:sndAc>
          <p:stSnd>
            <p:snd r:embed="rId3" name="Explosion.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2/23/23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 advClick="0" advTm="0">
        <p:push dir="u"/>
        <p:sndAc>
          <p:stSnd>
            <p:snd r:embed="rId1" name="Explosion.wav"/>
          </p:stSnd>
        </p:sndAc>
      </p:transition>
    </mc:Choice>
    <mc:Fallback xmlns="">
      <p:transition advClick="0" advTm="0">
        <p:push dir="u"/>
        <p:sndAc>
          <p:stSnd>
            <p:snd r:embed="rId3" name="Explosion.wav"/>
          </p:stSnd>
        </p:sndAc>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2/23/23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 advClick="0" advTm="0">
        <p:push dir="u"/>
        <p:sndAc>
          <p:stSnd>
            <p:snd r:embed="rId1" name="Explosion.wav"/>
          </p:stSnd>
        </p:sndAc>
      </p:transition>
    </mc:Choice>
    <mc:Fallback xmlns="">
      <p:transition advClick="0" advTm="0">
        <p:push dir="u"/>
        <p:sndAc>
          <p:stSnd>
            <p:snd r:embed="rId3" name="Explosion.wav"/>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2/23/23</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 advClick="0" advTm="0">
        <p:push dir="u"/>
        <p:sndAc>
          <p:stSnd>
            <p:snd r:embed="rId1" name="Explosion.wav"/>
          </p:stSnd>
        </p:sndAc>
      </p:transition>
    </mc:Choice>
    <mc:Fallback xmlns="">
      <p:transition advClick="0" advTm="0">
        <p:push dir="u"/>
        <p:sndAc>
          <p:stSnd>
            <p:snd r:embed="rId3" name="Explosion.wav"/>
          </p:stSnd>
        </p:sndAc>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2/23/23</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 advClick="0" advTm="0">
        <p:push dir="u"/>
        <p:sndAc>
          <p:stSnd>
            <p:snd r:embed="rId1" name="Explosion.wav"/>
          </p:stSnd>
        </p:sndAc>
      </p:transition>
    </mc:Choice>
    <mc:Fallback xmlns="">
      <p:transition advClick="0" advTm="0">
        <p:push dir="u"/>
        <p:sndAc>
          <p:stSnd>
            <p:snd r:embed="rId3" name="Explosion.wav"/>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3"/>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2/23/23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10" advClick="0" advTm="0">
        <p:push dir="u"/>
        <p:sndAc>
          <p:stSnd>
            <p:snd r:embed="rId1" name="Explosion.wav"/>
          </p:stSnd>
        </p:sndAc>
      </p:transition>
    </mc:Choice>
    <mc:Fallback xmlns="">
      <p:transition advClick="0" advTm="0">
        <p:push dir="u"/>
        <p:sndAc>
          <p:stSnd>
            <p:snd r:embed="rId4" name="Explosion.wav"/>
          </p:stSnd>
        </p:sndAc>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audio" Target="../media/audio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2/23/23</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10" advClick="0" advTm="0">
        <p:push dir="u"/>
        <p:sndAc>
          <p:stSnd>
            <p:snd r:embed="rId13" name="Explosion.wav"/>
          </p:stSnd>
        </p:sndAc>
      </p:transition>
    </mc:Choice>
    <mc:Fallback xmlns="">
      <p:transition advClick="0" advTm="0">
        <p:push dir="u"/>
        <p:sndAc>
          <p:stSnd>
            <p:snd r:embed="rId14" name="Explosion.wav"/>
          </p:stSnd>
        </p:sndAc>
      </p:transition>
    </mc:Fallback>
  </mc:AlternateConten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7E22-E2BA-D04F-929C-90F047CE09A3}"/>
              </a:ext>
            </a:extLst>
          </p:cNvPr>
          <p:cNvSpPr>
            <a:spLocks noGrp="1"/>
          </p:cNvSpPr>
          <p:nvPr>
            <p:ph type="title"/>
          </p:nvPr>
        </p:nvSpPr>
        <p:spPr/>
        <p:txBody>
          <a:bodyPr>
            <a:normAutofit/>
          </a:bodyPr>
          <a:lstStyle/>
          <a:p>
            <a:r>
              <a:rPr lang="en-US" dirty="0"/>
              <a:t>Expertise Matters in an R.P.</a:t>
            </a:r>
          </a:p>
        </p:txBody>
      </p:sp>
      <p:sp>
        <p:nvSpPr>
          <p:cNvPr id="3" name="Content Placeholder 2">
            <a:extLst>
              <a:ext uri="{FF2B5EF4-FFF2-40B4-BE49-F238E27FC236}">
                <a16:creationId xmlns:a16="http://schemas.microsoft.com/office/drawing/2014/main" id="{1A8992CD-3779-E145-806F-32EA12D5D5A2}"/>
              </a:ext>
            </a:extLst>
          </p:cNvPr>
          <p:cNvSpPr>
            <a:spLocks noGrp="1"/>
          </p:cNvSpPr>
          <p:nvPr>
            <p:ph idx="1"/>
          </p:nvPr>
        </p:nvSpPr>
        <p:spPr/>
        <p:txBody>
          <a:bodyPr>
            <a:normAutofit/>
          </a:bodyPr>
          <a:lstStyle/>
          <a:p>
            <a:pPr marL="0" indent="0">
              <a:buNone/>
            </a:pPr>
            <a:endParaRPr lang="en-US" dirty="0"/>
          </a:p>
          <a:p>
            <a:r>
              <a:rPr lang="en-US" dirty="0"/>
              <a:t>To resolve their question well, they would have had to acquire expertise in a subject AND complete their research. </a:t>
            </a:r>
            <a:endParaRPr lang="en-AU" dirty="0"/>
          </a:p>
          <a:p>
            <a:r>
              <a:rPr lang="en-US" dirty="0"/>
              <a:t>They would have had to do these things at the same time.</a:t>
            </a:r>
            <a:endParaRPr lang="en-AU" dirty="0"/>
          </a:p>
          <a:p>
            <a:r>
              <a:rPr lang="en-US" dirty="0"/>
              <a:t>The other option is ignore the fact, and probably not do a very good job of resolving the question, as a novice. </a:t>
            </a:r>
            <a:endParaRPr lang="en-AU" dirty="0"/>
          </a:p>
          <a:p>
            <a:endParaRPr lang="en-US" dirty="0"/>
          </a:p>
        </p:txBody>
      </p:sp>
      <p:pic>
        <p:nvPicPr>
          <p:cNvPr id="4" name="Picture 3">
            <a:extLst>
              <a:ext uri="{FF2B5EF4-FFF2-40B4-BE49-F238E27FC236}">
                <a16:creationId xmlns:a16="http://schemas.microsoft.com/office/drawing/2014/main" id="{63580F02-4E27-AE46-AE08-975805930EF6}"/>
              </a:ext>
            </a:extLst>
          </p:cNvPr>
          <p:cNvPicPr>
            <a:picLocks noChangeAspect="1"/>
          </p:cNvPicPr>
          <p:nvPr/>
        </p:nvPicPr>
        <p:blipFill>
          <a:blip r:embed="rId3"/>
          <a:stretch>
            <a:fillRect/>
          </a:stretch>
        </p:blipFill>
        <p:spPr>
          <a:xfrm>
            <a:off x="0" y="0"/>
            <a:ext cx="12192000" cy="6858000"/>
          </a:xfrm>
          <a:prstGeom prst="rect">
            <a:avLst/>
          </a:prstGeom>
        </p:spPr>
      </p:pic>
      <p:pic>
        <p:nvPicPr>
          <p:cNvPr id="5" name="Picture 4">
            <a:extLst>
              <a:ext uri="{FF2B5EF4-FFF2-40B4-BE49-F238E27FC236}">
                <a16:creationId xmlns:a16="http://schemas.microsoft.com/office/drawing/2014/main" id="{C660CBC0-A40A-5B43-AEB1-3F403F387287}"/>
              </a:ext>
            </a:extLst>
          </p:cNvPr>
          <p:cNvPicPr>
            <a:picLocks noChangeAspect="1"/>
          </p:cNvPicPr>
          <p:nvPr/>
        </p:nvPicPr>
        <p:blipFill>
          <a:blip r:embed="rId4"/>
          <a:stretch>
            <a:fillRect/>
          </a:stretch>
        </p:blipFill>
        <p:spPr>
          <a:xfrm>
            <a:off x="0" y="379368"/>
            <a:ext cx="12192000" cy="6858000"/>
          </a:xfrm>
          <a:prstGeom prst="rect">
            <a:avLst/>
          </a:prstGeom>
        </p:spPr>
      </p:pic>
    </p:spTree>
    <p:extLst>
      <p:ext uri="{BB962C8B-B14F-4D97-AF65-F5344CB8AC3E}">
        <p14:creationId xmlns:p14="http://schemas.microsoft.com/office/powerpoint/2010/main" val="3583831654"/>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066799" y="4760419"/>
            <a:ext cx="10058400" cy="1143000"/>
          </a:xfrm>
        </p:spPr>
        <p:txBody>
          <a:bodyPr/>
          <a:lstStyle/>
          <a:p>
            <a:r>
              <a:rPr lang="en-AU" b="1" dirty="0" err="1">
                <a:solidFill>
                  <a:srgbClr val="FF0000"/>
                </a:solidFill>
              </a:rPr>
              <a:t>FIrST</a:t>
            </a:r>
            <a:r>
              <a:rPr lang="en-AU" b="1" dirty="0">
                <a:solidFill>
                  <a:srgbClr val="FF0000"/>
                </a:solidFill>
              </a:rPr>
              <a:t> ON the LOOKOUT FOR THE “</a:t>
            </a:r>
            <a:r>
              <a:rPr lang="en-AU" b="1" dirty="0" err="1">
                <a:solidFill>
                  <a:srgbClr val="FF0000"/>
                </a:solidFill>
              </a:rPr>
              <a:t>Uns</a:t>
            </a:r>
            <a:r>
              <a:rPr lang="en-AU" b="1" dirty="0">
                <a:solidFill>
                  <a:srgbClr val="FF0000"/>
                </a:solidFill>
              </a:rPr>
              <a:t>”</a:t>
            </a:r>
            <a:endParaRPr lang="en-US" b="1" dirty="0">
              <a:solidFill>
                <a:srgbClr val="FF0000"/>
              </a:solidFill>
            </a:endParaRPr>
          </a:p>
        </p:txBody>
      </p:sp>
      <p:graphicFrame>
        <p:nvGraphicFramePr>
          <p:cNvPr id="3" name="Table 2">
            <a:extLst>
              <a:ext uri="{FF2B5EF4-FFF2-40B4-BE49-F238E27FC236}">
                <a16:creationId xmlns:a16="http://schemas.microsoft.com/office/drawing/2014/main" id="{775D3548-27A0-4F47-A4EC-7468E295B018}"/>
              </a:ext>
            </a:extLst>
          </p:cNvPr>
          <p:cNvGraphicFramePr>
            <a:graphicFrameLocks noGrp="1"/>
          </p:cNvGraphicFramePr>
          <p:nvPr>
            <p:extLst>
              <p:ext uri="{D42A27DB-BD31-4B8C-83A1-F6EECF244321}">
                <p14:modId xmlns:p14="http://schemas.microsoft.com/office/powerpoint/2010/main" val="3661670878"/>
              </p:ext>
            </p:extLst>
          </p:nvPr>
        </p:nvGraphicFramePr>
        <p:xfrm>
          <a:off x="1389888" y="719665"/>
          <a:ext cx="8770111" cy="3008408"/>
        </p:xfrm>
        <a:graphic>
          <a:graphicData uri="http://schemas.openxmlformats.org/drawingml/2006/table">
            <a:tbl>
              <a:tblPr firstRow="1" bandRow="1">
                <a:tableStyleId>{5940675A-B579-460E-94D1-54222C63F5DA}</a:tableStyleId>
              </a:tblPr>
              <a:tblGrid>
                <a:gridCol w="5846741">
                  <a:extLst>
                    <a:ext uri="{9D8B030D-6E8A-4147-A177-3AD203B41FA5}">
                      <a16:colId xmlns:a16="http://schemas.microsoft.com/office/drawing/2014/main" val="1759066346"/>
                    </a:ext>
                  </a:extLst>
                </a:gridCol>
                <a:gridCol w="2923370">
                  <a:extLst>
                    <a:ext uri="{9D8B030D-6E8A-4147-A177-3AD203B41FA5}">
                      <a16:colId xmlns:a16="http://schemas.microsoft.com/office/drawing/2014/main" val="559446026"/>
                    </a:ext>
                  </a:extLst>
                </a:gridCol>
              </a:tblGrid>
              <a:tr h="544084">
                <a:tc>
                  <a:txBody>
                    <a:bodyPr/>
                    <a:lstStyle/>
                    <a:p>
                      <a:r>
                        <a:rPr lang="en-US" dirty="0"/>
                        <a:t>How are Hybrid car sales going (1) and what is the best marketing approach ?</a:t>
                      </a:r>
                    </a:p>
                  </a:txBody>
                  <a:tcPr/>
                </a:tc>
                <a:tc>
                  <a:txBody>
                    <a:bodyPr/>
                    <a:lstStyle/>
                    <a:p>
                      <a:endParaRPr lang="en-US" dirty="0"/>
                    </a:p>
                  </a:txBody>
                  <a:tcPr/>
                </a:tc>
                <a:extLst>
                  <a:ext uri="{0D108BD9-81ED-4DB2-BD59-A6C34878D82A}">
                    <a16:rowId xmlns:a16="http://schemas.microsoft.com/office/drawing/2014/main" val="2813006846"/>
                  </a:ext>
                </a:extLst>
              </a:tr>
              <a:tr h="544084">
                <a:tc>
                  <a:txBody>
                    <a:bodyPr/>
                    <a:lstStyle/>
                    <a:p>
                      <a:r>
                        <a:rPr lang="en-US" dirty="0"/>
                        <a:t>How are an individuals academic results impacted by the time spent sleeping?</a:t>
                      </a:r>
                    </a:p>
                  </a:txBody>
                  <a:tcPr/>
                </a:tc>
                <a:tc>
                  <a:txBody>
                    <a:bodyPr/>
                    <a:lstStyle/>
                    <a:p>
                      <a:endParaRPr lang="en-US" dirty="0"/>
                    </a:p>
                  </a:txBody>
                  <a:tcPr/>
                </a:tc>
                <a:extLst>
                  <a:ext uri="{0D108BD9-81ED-4DB2-BD59-A6C34878D82A}">
                    <a16:rowId xmlns:a16="http://schemas.microsoft.com/office/drawing/2014/main" val="106975406"/>
                  </a:ext>
                </a:extLst>
              </a:tr>
              <a:tr h="544084">
                <a:tc>
                  <a:txBody>
                    <a:bodyPr/>
                    <a:lstStyle/>
                    <a:p>
                      <a:r>
                        <a:rPr lang="en-US" dirty="0"/>
                        <a:t>Are there more risks with online gambling than traditional casinos</a:t>
                      </a:r>
                    </a:p>
                  </a:txBody>
                  <a:tcPr/>
                </a:tc>
                <a:tc>
                  <a:txBody>
                    <a:bodyPr/>
                    <a:lstStyle/>
                    <a:p>
                      <a:endParaRPr lang="en-US" dirty="0"/>
                    </a:p>
                  </a:txBody>
                  <a:tcPr/>
                </a:tc>
                <a:extLst>
                  <a:ext uri="{0D108BD9-81ED-4DB2-BD59-A6C34878D82A}">
                    <a16:rowId xmlns:a16="http://schemas.microsoft.com/office/drawing/2014/main" val="2337492975"/>
                  </a:ext>
                </a:extLst>
              </a:tr>
              <a:tr h="544084">
                <a:tc>
                  <a:txBody>
                    <a:bodyPr/>
                    <a:lstStyle/>
                    <a:p>
                      <a:pPr algn="l" fontAlgn="t"/>
                      <a:r>
                        <a:rPr lang="en-AU" sz="1800" b="0" i="0" u="none" strike="noStrike" dirty="0">
                          <a:solidFill>
                            <a:srgbClr val="000000"/>
                          </a:solidFill>
                          <a:effectLst/>
                          <a:latin typeface="Helvetica" pitchFamily="2" charset="0"/>
                        </a:rPr>
                        <a:t>How does music affect academic performance?</a:t>
                      </a:r>
                    </a:p>
                  </a:txBody>
                  <a:tcPr marL="9525" marR="9525" marT="9525" marB="0"/>
                </a:tc>
                <a:tc>
                  <a:txBody>
                    <a:bodyPr/>
                    <a:lstStyle/>
                    <a:p>
                      <a:endParaRPr lang="en-US" dirty="0"/>
                    </a:p>
                  </a:txBody>
                  <a:tcPr/>
                </a:tc>
                <a:extLst>
                  <a:ext uri="{0D108BD9-81ED-4DB2-BD59-A6C34878D82A}">
                    <a16:rowId xmlns:a16="http://schemas.microsoft.com/office/drawing/2014/main" val="2958899671"/>
                  </a:ext>
                </a:extLst>
              </a:tr>
              <a:tr h="544084">
                <a:tc>
                  <a:txBody>
                    <a:bodyPr/>
                    <a:lstStyle/>
                    <a:p>
                      <a:r>
                        <a:rPr lang="en-US" dirty="0"/>
                        <a:t>Which fighting styles are the safest?</a:t>
                      </a:r>
                    </a:p>
                  </a:txBody>
                  <a:tcPr/>
                </a:tc>
                <a:tc>
                  <a:txBody>
                    <a:bodyPr/>
                    <a:lstStyle/>
                    <a:p>
                      <a:endParaRPr lang="en-US" dirty="0"/>
                    </a:p>
                  </a:txBody>
                  <a:tcPr/>
                </a:tc>
                <a:extLst>
                  <a:ext uri="{0D108BD9-81ED-4DB2-BD59-A6C34878D82A}">
                    <a16:rowId xmlns:a16="http://schemas.microsoft.com/office/drawing/2014/main" val="47449288"/>
                  </a:ext>
                </a:extLst>
              </a:tr>
            </a:tbl>
          </a:graphicData>
        </a:graphic>
      </p:graphicFrame>
    </p:spTree>
    <p:extLst>
      <p:ext uri="{BB962C8B-B14F-4D97-AF65-F5344CB8AC3E}">
        <p14:creationId xmlns:p14="http://schemas.microsoft.com/office/powerpoint/2010/main" val="1777667474"/>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066799" y="4760419"/>
            <a:ext cx="10058400" cy="1143000"/>
          </a:xfrm>
        </p:spPr>
        <p:txBody>
          <a:bodyPr/>
          <a:lstStyle/>
          <a:p>
            <a:r>
              <a:rPr lang="en-AU" b="1" dirty="0">
                <a:solidFill>
                  <a:srgbClr val="FF0000"/>
                </a:solidFill>
              </a:rPr>
              <a:t>ALL MISTAKES … of My OWN! </a:t>
            </a:r>
            <a:endParaRPr lang="en-US" b="1" dirty="0">
              <a:solidFill>
                <a:srgbClr val="FF0000"/>
              </a:solidFill>
            </a:endParaRPr>
          </a:p>
        </p:txBody>
      </p:sp>
      <p:graphicFrame>
        <p:nvGraphicFramePr>
          <p:cNvPr id="3" name="Table 2">
            <a:extLst>
              <a:ext uri="{FF2B5EF4-FFF2-40B4-BE49-F238E27FC236}">
                <a16:creationId xmlns:a16="http://schemas.microsoft.com/office/drawing/2014/main" id="{775D3548-27A0-4F47-A4EC-7468E295B018}"/>
              </a:ext>
            </a:extLst>
          </p:cNvPr>
          <p:cNvGraphicFramePr>
            <a:graphicFrameLocks noGrp="1"/>
          </p:cNvGraphicFramePr>
          <p:nvPr>
            <p:extLst>
              <p:ext uri="{D42A27DB-BD31-4B8C-83A1-F6EECF244321}">
                <p14:modId xmlns:p14="http://schemas.microsoft.com/office/powerpoint/2010/main" val="2152728577"/>
              </p:ext>
            </p:extLst>
          </p:nvPr>
        </p:nvGraphicFramePr>
        <p:xfrm>
          <a:off x="1389888" y="719665"/>
          <a:ext cx="8770111" cy="3046187"/>
        </p:xfrm>
        <a:graphic>
          <a:graphicData uri="http://schemas.openxmlformats.org/drawingml/2006/table">
            <a:tbl>
              <a:tblPr firstRow="1" bandRow="1">
                <a:tableStyleId>{5940675A-B579-460E-94D1-54222C63F5DA}</a:tableStyleId>
              </a:tblPr>
              <a:tblGrid>
                <a:gridCol w="5846741">
                  <a:extLst>
                    <a:ext uri="{9D8B030D-6E8A-4147-A177-3AD203B41FA5}">
                      <a16:colId xmlns:a16="http://schemas.microsoft.com/office/drawing/2014/main" val="1759066346"/>
                    </a:ext>
                  </a:extLst>
                </a:gridCol>
                <a:gridCol w="2923370">
                  <a:extLst>
                    <a:ext uri="{9D8B030D-6E8A-4147-A177-3AD203B41FA5}">
                      <a16:colId xmlns:a16="http://schemas.microsoft.com/office/drawing/2014/main" val="559446026"/>
                    </a:ext>
                  </a:extLst>
                </a:gridCol>
              </a:tblGrid>
              <a:tr h="544084">
                <a:tc>
                  <a:txBody>
                    <a:bodyPr/>
                    <a:lstStyle/>
                    <a:p>
                      <a:r>
                        <a:rPr lang="en-US" dirty="0"/>
                        <a:t>How are Hybrid car sales going (1) and what is the best marketing approach (2) ?</a:t>
                      </a:r>
                    </a:p>
                  </a:txBody>
                  <a:tcPr/>
                </a:tc>
                <a:tc>
                  <a:txBody>
                    <a:bodyPr/>
                    <a:lstStyle/>
                    <a:p>
                      <a:r>
                        <a:rPr lang="en-US" dirty="0"/>
                        <a:t>unrelated</a:t>
                      </a:r>
                    </a:p>
                  </a:txBody>
                  <a:tcPr/>
                </a:tc>
                <a:extLst>
                  <a:ext uri="{0D108BD9-81ED-4DB2-BD59-A6C34878D82A}">
                    <a16:rowId xmlns:a16="http://schemas.microsoft.com/office/drawing/2014/main" val="2813006846"/>
                  </a:ext>
                </a:extLst>
              </a:tr>
              <a:tr h="544084">
                <a:tc>
                  <a:txBody>
                    <a:bodyPr/>
                    <a:lstStyle/>
                    <a:p>
                      <a:r>
                        <a:rPr lang="en-US" dirty="0"/>
                        <a:t>How are an individuals academic results impacted by the time spent sleeping?</a:t>
                      </a:r>
                    </a:p>
                  </a:txBody>
                  <a:tcPr/>
                </a:tc>
                <a:tc>
                  <a:txBody>
                    <a:bodyPr/>
                    <a:lstStyle/>
                    <a:p>
                      <a:r>
                        <a:rPr lang="en-US" dirty="0"/>
                        <a:t>unmeasurable</a:t>
                      </a:r>
                    </a:p>
                  </a:txBody>
                  <a:tcPr/>
                </a:tc>
                <a:extLst>
                  <a:ext uri="{0D108BD9-81ED-4DB2-BD59-A6C34878D82A}">
                    <a16:rowId xmlns:a16="http://schemas.microsoft.com/office/drawing/2014/main" val="106975406"/>
                  </a:ext>
                </a:extLst>
              </a:tr>
              <a:tr h="677859">
                <a:tc>
                  <a:txBody>
                    <a:bodyPr/>
                    <a:lstStyle/>
                    <a:p>
                      <a:r>
                        <a:rPr lang="en-US" dirty="0"/>
                        <a:t>Are there more risks with online gambling than traditional casinos</a:t>
                      </a:r>
                    </a:p>
                  </a:txBody>
                  <a:tcPr/>
                </a:tc>
                <a:tc>
                  <a:txBody>
                    <a:bodyPr/>
                    <a:lstStyle/>
                    <a:p>
                      <a:r>
                        <a:rPr lang="en-US" dirty="0"/>
                        <a:t>untouchable </a:t>
                      </a:r>
                    </a:p>
                  </a:txBody>
                  <a:tcPr/>
                </a:tc>
                <a:extLst>
                  <a:ext uri="{0D108BD9-81ED-4DB2-BD59-A6C34878D82A}">
                    <a16:rowId xmlns:a16="http://schemas.microsoft.com/office/drawing/2014/main" val="2337492975"/>
                  </a:ext>
                </a:extLst>
              </a:tr>
              <a:tr h="544084">
                <a:tc>
                  <a:txBody>
                    <a:bodyPr/>
                    <a:lstStyle/>
                    <a:p>
                      <a:pPr algn="l" fontAlgn="t"/>
                      <a:r>
                        <a:rPr lang="en-AU" sz="1800" b="0" i="0" u="none" strike="noStrike" dirty="0">
                          <a:solidFill>
                            <a:srgbClr val="000000"/>
                          </a:solidFill>
                          <a:effectLst/>
                          <a:latin typeface="Helvetica" pitchFamily="2" charset="0"/>
                        </a:rPr>
                        <a:t>How does music affect academic performance?</a:t>
                      </a:r>
                    </a:p>
                  </a:txBody>
                  <a:tcPr marL="9525" marR="9525" marT="9525" marB="0"/>
                </a:tc>
                <a:tc>
                  <a:txBody>
                    <a:bodyPr/>
                    <a:lstStyle/>
                    <a:p>
                      <a:r>
                        <a:rPr lang="en-US" dirty="0"/>
                        <a:t>unattainable</a:t>
                      </a:r>
                    </a:p>
                  </a:txBody>
                  <a:tcPr/>
                </a:tc>
                <a:extLst>
                  <a:ext uri="{0D108BD9-81ED-4DB2-BD59-A6C34878D82A}">
                    <a16:rowId xmlns:a16="http://schemas.microsoft.com/office/drawing/2014/main" val="2958899671"/>
                  </a:ext>
                </a:extLst>
              </a:tr>
              <a:tr h="544084">
                <a:tc>
                  <a:txBody>
                    <a:bodyPr/>
                    <a:lstStyle/>
                    <a:p>
                      <a:r>
                        <a:rPr lang="en-US" dirty="0"/>
                        <a:t>Which fighting styles are the safest?</a:t>
                      </a:r>
                    </a:p>
                  </a:txBody>
                  <a:tcPr/>
                </a:tc>
                <a:tc>
                  <a:txBody>
                    <a:bodyPr/>
                    <a:lstStyle/>
                    <a:p>
                      <a:r>
                        <a:rPr lang="en-US" dirty="0"/>
                        <a:t>undesired</a:t>
                      </a:r>
                    </a:p>
                  </a:txBody>
                  <a:tcPr/>
                </a:tc>
                <a:extLst>
                  <a:ext uri="{0D108BD9-81ED-4DB2-BD59-A6C34878D82A}">
                    <a16:rowId xmlns:a16="http://schemas.microsoft.com/office/drawing/2014/main" val="47449288"/>
                  </a:ext>
                </a:extLst>
              </a:tr>
            </a:tbl>
          </a:graphicData>
        </a:graphic>
      </p:graphicFrame>
    </p:spTree>
    <p:extLst>
      <p:ext uri="{BB962C8B-B14F-4D97-AF65-F5344CB8AC3E}">
        <p14:creationId xmlns:p14="http://schemas.microsoft.com/office/powerpoint/2010/main" val="2122693863"/>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7E22-E2BA-D04F-929C-90F047CE09A3}"/>
              </a:ext>
            </a:extLst>
          </p:cNvPr>
          <p:cNvSpPr>
            <a:spLocks noGrp="1"/>
          </p:cNvSpPr>
          <p:nvPr>
            <p:ph type="title"/>
          </p:nvPr>
        </p:nvSpPr>
        <p:spPr/>
        <p:txBody>
          <a:bodyPr>
            <a:normAutofit/>
          </a:bodyPr>
          <a:lstStyle/>
          <a:p>
            <a:r>
              <a:rPr lang="en-US" sz="4800" dirty="0"/>
              <a:t>Helping you “harness the power” of the Question for your student :STEMS</a:t>
            </a:r>
            <a:endParaRPr lang="en-US" dirty="0"/>
          </a:p>
        </p:txBody>
      </p:sp>
      <p:sp>
        <p:nvSpPr>
          <p:cNvPr id="7" name="Content Placeholder 6">
            <a:extLst>
              <a:ext uri="{FF2B5EF4-FFF2-40B4-BE49-F238E27FC236}">
                <a16:creationId xmlns:a16="http://schemas.microsoft.com/office/drawing/2014/main" id="{8A7B5574-B0E8-C34C-B2B0-6D85DEA4C08D}"/>
              </a:ext>
            </a:extLst>
          </p:cNvPr>
          <p:cNvSpPr>
            <a:spLocks noGrp="1"/>
          </p:cNvSpPr>
          <p:nvPr>
            <p:ph idx="1"/>
          </p:nvPr>
        </p:nvSpPr>
        <p:spPr/>
        <p:txBody>
          <a:bodyPr>
            <a:normAutofit fontScale="32500" lnSpcReduction="20000"/>
          </a:bodyPr>
          <a:lstStyle/>
          <a:p>
            <a:r>
              <a:rPr lang="en-AU" sz="1800" dirty="0">
                <a:effectLst/>
                <a:latin typeface="Calibri" panose="020F0502020204030204" pitchFamily="34" charset="0"/>
                <a:ea typeface="Calibri" panose="020F0502020204030204" pitchFamily="34" charset="0"/>
                <a:cs typeface="Times New Roman" panose="02020603050405020304" pitchFamily="18" charset="0"/>
              </a:rPr>
              <a:t> </a:t>
            </a:r>
            <a:endParaRPr lang="en-AU" sz="8000" dirty="0">
              <a:effectLst/>
              <a:latin typeface="Calibri" panose="020F0502020204030204" pitchFamily="34" charset="0"/>
              <a:ea typeface="Calibri" panose="020F0502020204030204" pitchFamily="34" charset="0"/>
              <a:cs typeface="Times New Roman" panose="02020603050405020304" pitchFamily="18" charset="0"/>
            </a:endParaRPr>
          </a:p>
          <a:p>
            <a:r>
              <a:rPr lang="en-AU" sz="8000" dirty="0">
                <a:effectLst/>
                <a:latin typeface="Calibri" panose="020F0502020204030204" pitchFamily="34" charset="0"/>
                <a:ea typeface="Calibri" panose="020F0502020204030204" pitchFamily="34" charset="0"/>
                <a:cs typeface="Times New Roman" panose="02020603050405020304" pitchFamily="18" charset="0"/>
              </a:rPr>
              <a:t>“CAN….?” – yes under what circumstances or no due to what obstacles</a:t>
            </a:r>
          </a:p>
          <a:p>
            <a:r>
              <a:rPr lang="en-AU" sz="8000" dirty="0">
                <a:effectLst/>
                <a:latin typeface="Calibri" panose="020F0502020204030204" pitchFamily="34" charset="0"/>
                <a:ea typeface="Calibri" panose="020F0502020204030204" pitchFamily="34" charset="0"/>
                <a:cs typeface="Times New Roman" panose="02020603050405020304" pitchFamily="18" charset="0"/>
              </a:rPr>
              <a:t>“DO….?” – prove a relationship exists or disprove by showing limited or no effect</a:t>
            </a:r>
          </a:p>
          <a:p>
            <a:r>
              <a:rPr lang="en-AU" sz="8000" dirty="0">
                <a:solidFill>
                  <a:srgbClr val="CC6F0E"/>
                </a:solidFill>
                <a:effectLst/>
                <a:latin typeface="Calibri" panose="020F0502020204030204" pitchFamily="34" charset="0"/>
                <a:ea typeface="Calibri" panose="020F0502020204030204" pitchFamily="34" charset="0"/>
                <a:cs typeface="Times New Roman" panose="02020603050405020304" pitchFamily="18" charset="0"/>
              </a:rPr>
              <a:t>“HOW..? – by what process is a resu</a:t>
            </a:r>
            <a:r>
              <a:rPr lang="en-AU" sz="8000" dirty="0">
                <a:solidFill>
                  <a:srgbClr val="CC6F0E"/>
                </a:solidFill>
                <a:latin typeface="Calibri" panose="020F0502020204030204" pitchFamily="34" charset="0"/>
                <a:ea typeface="Calibri" panose="020F0502020204030204" pitchFamily="34" charset="0"/>
                <a:cs typeface="Times New Roman" panose="02020603050405020304" pitchFamily="18" charset="0"/>
              </a:rPr>
              <a:t>lt or action achieved</a:t>
            </a:r>
            <a:endParaRPr lang="en-AU" sz="8000" dirty="0">
              <a:solidFill>
                <a:srgbClr val="CC6F0E"/>
              </a:solidFill>
              <a:effectLst/>
              <a:latin typeface="Calibri" panose="020F0502020204030204" pitchFamily="34" charset="0"/>
              <a:ea typeface="Calibri" panose="020F0502020204030204" pitchFamily="34" charset="0"/>
              <a:cs typeface="Times New Roman" panose="02020603050405020304" pitchFamily="18" charset="0"/>
            </a:endParaRPr>
          </a:p>
          <a:p>
            <a:r>
              <a:rPr lang="en-AU" sz="8000" dirty="0">
                <a:effectLst/>
                <a:latin typeface="Calibri" panose="020F0502020204030204" pitchFamily="34" charset="0"/>
                <a:ea typeface="Calibri" panose="020F0502020204030204" pitchFamily="34" charset="0"/>
                <a:cs typeface="Times New Roman" panose="02020603050405020304" pitchFamily="18" charset="0"/>
              </a:rPr>
              <a:t>“IS, ARE…?” – present that a continuous condition or </a:t>
            </a:r>
            <a:r>
              <a:rPr lang="en-AU" sz="8000" dirty="0">
                <a:latin typeface="Calibri" panose="020F0502020204030204" pitchFamily="34" charset="0"/>
                <a:ea typeface="Calibri" panose="020F0502020204030204" pitchFamily="34" charset="0"/>
                <a:cs typeface="Times New Roman" panose="02020603050405020304" pitchFamily="18" charset="0"/>
              </a:rPr>
              <a:t>state exists</a:t>
            </a:r>
          </a:p>
          <a:p>
            <a:r>
              <a:rPr lang="en-AU" sz="8000" dirty="0">
                <a:latin typeface="Calibri" panose="020F0502020204030204" pitchFamily="34" charset="0"/>
                <a:ea typeface="Calibri" panose="020F0502020204030204" pitchFamily="34" charset="0"/>
                <a:cs typeface="Times New Roman" panose="02020603050405020304" pitchFamily="18" charset="0"/>
              </a:rPr>
              <a:t>“WHAT…?” – Factual </a:t>
            </a:r>
          </a:p>
          <a:p>
            <a:r>
              <a:rPr lang="en-AU" sz="8000" dirty="0">
                <a:solidFill>
                  <a:srgbClr val="CC6F0E"/>
                </a:solidFill>
                <a:latin typeface="Calibri" panose="020F0502020204030204" pitchFamily="34" charset="0"/>
                <a:ea typeface="Calibri" panose="020F0502020204030204" pitchFamily="34" charset="0"/>
                <a:cs typeface="Times New Roman" panose="02020603050405020304" pitchFamily="18" charset="0"/>
              </a:rPr>
              <a:t>“WHICH…?” – A choice exists – make a decision or recommendation</a:t>
            </a:r>
          </a:p>
          <a:p>
            <a:endParaRPr lang="en-US" dirty="0"/>
          </a:p>
        </p:txBody>
      </p:sp>
    </p:spTree>
    <p:extLst>
      <p:ext uri="{BB962C8B-B14F-4D97-AF65-F5344CB8AC3E}">
        <p14:creationId xmlns:p14="http://schemas.microsoft.com/office/powerpoint/2010/main" val="3633277031"/>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7E22-E2BA-D04F-929C-90F047CE09A3}"/>
              </a:ext>
            </a:extLst>
          </p:cNvPr>
          <p:cNvSpPr>
            <a:spLocks noGrp="1"/>
          </p:cNvSpPr>
          <p:nvPr>
            <p:ph type="title"/>
          </p:nvPr>
        </p:nvSpPr>
        <p:spPr/>
        <p:txBody>
          <a:bodyPr>
            <a:normAutofit/>
          </a:bodyPr>
          <a:lstStyle/>
          <a:p>
            <a:r>
              <a:rPr lang="en-US" sz="4800" dirty="0"/>
              <a:t>Helping you “harness the power” of the Question for your student :STEMS</a:t>
            </a:r>
            <a:endParaRPr lang="en-US" dirty="0"/>
          </a:p>
        </p:txBody>
      </p:sp>
      <p:sp>
        <p:nvSpPr>
          <p:cNvPr id="7" name="Content Placeholder 6">
            <a:extLst>
              <a:ext uri="{FF2B5EF4-FFF2-40B4-BE49-F238E27FC236}">
                <a16:creationId xmlns:a16="http://schemas.microsoft.com/office/drawing/2014/main" id="{8A7B5574-B0E8-C34C-B2B0-6D85DEA4C08D}"/>
              </a:ext>
            </a:extLst>
          </p:cNvPr>
          <p:cNvSpPr>
            <a:spLocks noGrp="1"/>
          </p:cNvSpPr>
          <p:nvPr>
            <p:ph idx="1"/>
          </p:nvPr>
        </p:nvSpPr>
        <p:spPr/>
        <p:txBody>
          <a:bodyPr>
            <a:normAutofit fontScale="92500" lnSpcReduction="20000"/>
          </a:bodyPr>
          <a:lstStyle/>
          <a:p>
            <a:endParaRPr lang="en-AU" sz="2800" dirty="0">
              <a:effectLst/>
              <a:latin typeface="Calibri" panose="020F0502020204030204" pitchFamily="34" charset="0"/>
              <a:ea typeface="Calibri" panose="020F0502020204030204" pitchFamily="34" charset="0"/>
              <a:cs typeface="Times New Roman" panose="02020603050405020304" pitchFamily="18" charset="0"/>
            </a:endParaRPr>
          </a:p>
          <a:p>
            <a:r>
              <a:rPr lang="en-AU" sz="2800" dirty="0">
                <a:effectLst/>
                <a:latin typeface="Calibri" panose="020F0502020204030204" pitchFamily="34" charset="0"/>
                <a:ea typeface="Calibri" panose="020F0502020204030204" pitchFamily="34" charset="0"/>
                <a:cs typeface="Times New Roman" panose="02020603050405020304" pitchFamily="18" charset="0"/>
              </a:rPr>
              <a:t>“SHOULD….?” – propose how to or devise a model</a:t>
            </a:r>
          </a:p>
          <a:p>
            <a:r>
              <a:rPr lang="en-AU" sz="2800" dirty="0">
                <a:solidFill>
                  <a:srgbClr val="CC6F0E"/>
                </a:solidFill>
                <a:effectLst/>
                <a:latin typeface="Calibri" panose="020F0502020204030204" pitchFamily="34" charset="0"/>
                <a:ea typeface="Calibri" panose="020F0502020204030204" pitchFamily="34" charset="0"/>
                <a:cs typeface="Times New Roman" panose="02020603050405020304" pitchFamily="18" charset="0"/>
              </a:rPr>
              <a:t>“TO WHAT EXTENT..?” indicate by what magnitude, and relative to other factors</a:t>
            </a:r>
          </a:p>
          <a:p>
            <a:r>
              <a:rPr lang="en-AU" sz="2800" dirty="0">
                <a:effectLst/>
                <a:latin typeface="Calibri" panose="020F0502020204030204" pitchFamily="34" charset="0"/>
                <a:ea typeface="Calibri" panose="020F0502020204030204" pitchFamily="34" charset="0"/>
                <a:cs typeface="Times New Roman" panose="02020603050405020304" pitchFamily="18" charset="0"/>
              </a:rPr>
              <a:t>“WHY…..?” – Cause and effect; often involving a justification or reasons; (as in “reasons why”)</a:t>
            </a:r>
          </a:p>
          <a:p>
            <a:r>
              <a:rPr lang="en-AU" sz="2800" dirty="0">
                <a:effectLst/>
                <a:latin typeface="Calibri" panose="020F0502020204030204" pitchFamily="34" charset="0"/>
                <a:ea typeface="Calibri" panose="020F0502020204030204" pitchFamily="34" charset="0"/>
                <a:cs typeface="Times New Roman" panose="02020603050405020304" pitchFamily="18" charset="0"/>
              </a:rPr>
              <a:t> “WOULD…? – A hypothetical examination with changed circumstances</a:t>
            </a:r>
          </a:p>
          <a:p>
            <a:r>
              <a:rPr lang="en-AU" sz="2800" dirty="0">
                <a:effectLst/>
                <a:latin typeface="Calibri" panose="020F0502020204030204" pitchFamily="34" charset="0"/>
                <a:ea typeface="Calibri" panose="020F0502020204030204" pitchFamily="34" charset="0"/>
                <a:cs typeface="Times New Roman" panose="02020603050405020304" pitchFamily="18" charset="0"/>
              </a:rPr>
              <a:t>“WILL…? – a speculative examination of future possibilities</a:t>
            </a:r>
          </a:p>
          <a:p>
            <a:r>
              <a:rPr lang="en-AU" sz="2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3126639507"/>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7E22-E2BA-D04F-929C-90F047CE09A3}"/>
              </a:ext>
            </a:extLst>
          </p:cNvPr>
          <p:cNvSpPr>
            <a:spLocks noGrp="1"/>
          </p:cNvSpPr>
          <p:nvPr>
            <p:ph type="title"/>
          </p:nvPr>
        </p:nvSpPr>
        <p:spPr/>
        <p:txBody>
          <a:bodyPr>
            <a:normAutofit/>
          </a:bodyPr>
          <a:lstStyle/>
          <a:p>
            <a:r>
              <a:rPr lang="en-US" sz="4800" dirty="0"/>
              <a:t>Helping you “harness the power” of….</a:t>
            </a:r>
            <a:br>
              <a:rPr lang="en-US" sz="4800" dirty="0"/>
            </a:br>
            <a:r>
              <a:rPr lang="en-US" sz="4800" dirty="0"/>
              <a:t>MANTRAS </a:t>
            </a:r>
            <a:endParaRPr lang="en-US" dirty="0"/>
          </a:p>
        </p:txBody>
      </p:sp>
      <p:sp>
        <p:nvSpPr>
          <p:cNvPr id="7" name="Content Placeholder 6">
            <a:extLst>
              <a:ext uri="{FF2B5EF4-FFF2-40B4-BE49-F238E27FC236}">
                <a16:creationId xmlns:a16="http://schemas.microsoft.com/office/drawing/2014/main" id="{8A7B5574-B0E8-C34C-B2B0-6D85DEA4C08D}"/>
              </a:ext>
            </a:extLst>
          </p:cNvPr>
          <p:cNvSpPr>
            <a:spLocks noGrp="1"/>
          </p:cNvSpPr>
          <p:nvPr>
            <p:ph idx="1"/>
          </p:nvPr>
        </p:nvSpPr>
        <p:spPr/>
        <p:txBody>
          <a:bodyPr>
            <a:normAutofit/>
          </a:bodyPr>
          <a:lstStyle/>
          <a:p>
            <a:pPr algn="l">
              <a:spcAft>
                <a:spcPts val="0"/>
              </a:spcAft>
            </a:pPr>
            <a:endParaRPr lang="en-AU" sz="2400" b="1" i="1" u="none" strike="noStrike" dirty="0">
              <a:solidFill>
                <a:srgbClr val="000000"/>
              </a:solidFill>
              <a:effectLst/>
              <a:latin typeface="Calibri" panose="020F0502020204030204" pitchFamily="34" charset="0"/>
            </a:endParaRPr>
          </a:p>
          <a:p>
            <a:pPr algn="l">
              <a:spcAft>
                <a:spcPts val="0"/>
              </a:spcAft>
            </a:pPr>
            <a:endParaRPr lang="en-AU" sz="2400" b="1" i="1" dirty="0">
              <a:solidFill>
                <a:srgbClr val="000000"/>
              </a:solidFill>
              <a:latin typeface="Calibri" panose="020F0502020204030204" pitchFamily="34" charset="0"/>
            </a:endParaRPr>
          </a:p>
          <a:p>
            <a:pPr algn="l">
              <a:spcAft>
                <a:spcPts val="0"/>
              </a:spcAft>
            </a:pPr>
            <a:r>
              <a:rPr lang="en-AU" sz="2400" b="1" i="1" u="none" strike="noStrike" dirty="0">
                <a:solidFill>
                  <a:srgbClr val="000000"/>
                </a:solidFill>
                <a:effectLst/>
                <a:latin typeface="Calibri" panose="020F0502020204030204" pitchFamily="34" charset="0"/>
              </a:rPr>
              <a:t>MANTRAS: </a:t>
            </a:r>
            <a:r>
              <a:rPr lang="en-AU" sz="2400" b="1" i="1" dirty="0">
                <a:solidFill>
                  <a:srgbClr val="000000"/>
                </a:solidFill>
                <a:latin typeface="Calibri" panose="020F0502020204030204" pitchFamily="34" charset="0"/>
              </a:rPr>
              <a:t>important assertions, that through repetition, become practice</a:t>
            </a:r>
            <a:endParaRPr lang="en-AU" sz="2400" b="1" i="1" u="none" strike="noStrike" dirty="0">
              <a:solidFill>
                <a:srgbClr val="000000"/>
              </a:solidFill>
              <a:effectLst/>
              <a:latin typeface="Calibri" panose="020F0502020204030204" pitchFamily="34" charset="0"/>
            </a:endParaRPr>
          </a:p>
          <a:p>
            <a:pPr>
              <a:spcAft>
                <a:spcPts val="0"/>
              </a:spcAft>
            </a:pPr>
            <a:r>
              <a:rPr lang="en-AU" sz="2400" dirty="0">
                <a:solidFill>
                  <a:srgbClr val="000000"/>
                </a:solidFill>
                <a:latin typeface="Calibri" panose="020F0502020204030204" pitchFamily="34" charset="0"/>
              </a:rPr>
              <a:t>Create MANTRAS that are </a:t>
            </a:r>
            <a:r>
              <a:rPr lang="en-AU" sz="2400" b="1" dirty="0">
                <a:solidFill>
                  <a:srgbClr val="212121"/>
                </a:solidFill>
                <a:latin typeface="Calibri" panose="020F0502020204030204" pitchFamily="34" charset="0"/>
              </a:rPr>
              <a:t>persuasive and powerful word models</a:t>
            </a:r>
            <a:endParaRPr lang="en-AU" sz="2400" b="1" dirty="0">
              <a:solidFill>
                <a:srgbClr val="000000"/>
              </a:solidFill>
              <a:latin typeface="Calibri" panose="020F0502020204030204" pitchFamily="34" charset="0"/>
            </a:endParaRPr>
          </a:p>
          <a:p>
            <a:pPr algn="l">
              <a:spcAft>
                <a:spcPts val="0"/>
              </a:spcAft>
            </a:pPr>
            <a:endParaRPr lang="en-AU" sz="2400" b="1" i="1" u="none" strike="noStrike" dirty="0">
              <a:solidFill>
                <a:srgbClr val="000000"/>
              </a:solidFill>
              <a:effectLst/>
              <a:latin typeface="Calibri" panose="020F0502020204030204" pitchFamily="34" charset="0"/>
            </a:endParaRPr>
          </a:p>
          <a:p>
            <a:pPr algn="l">
              <a:spcAft>
                <a:spcPts val="0"/>
              </a:spcAft>
            </a:pPr>
            <a:r>
              <a:rPr lang="en-AU" sz="2400" b="1" i="1" u="none" strike="noStrike" dirty="0">
                <a:solidFill>
                  <a:srgbClr val="000000"/>
                </a:solidFill>
                <a:effectLst/>
                <a:latin typeface="Calibri" panose="020F0502020204030204" pitchFamily="34" charset="0"/>
              </a:rPr>
              <a:t>If good administration is not in place, that can end up as being all one does, at the expense of flourishing.”</a:t>
            </a:r>
            <a:endParaRPr lang="en-AU" sz="2400" b="0" i="0" u="none" strike="noStrike" dirty="0">
              <a:solidFill>
                <a:srgbClr val="212121"/>
              </a:solidFill>
              <a:effectLst/>
              <a:latin typeface="Calibri" panose="020F0502020204030204" pitchFamily="34" charset="0"/>
            </a:endParaRPr>
          </a:p>
          <a:p>
            <a:pPr algn="l">
              <a:spcAft>
                <a:spcPts val="0"/>
              </a:spcAft>
            </a:pPr>
            <a:r>
              <a:rPr lang="en-AU" sz="2400" b="0" i="0" u="none" strike="noStrike" dirty="0">
                <a:solidFill>
                  <a:srgbClr val="212121"/>
                </a:solidFill>
                <a:effectLst/>
                <a:latin typeface="Calibri" panose="020F0502020204030204" pitchFamily="34" charset="0"/>
              </a:rPr>
              <a:t> </a:t>
            </a:r>
          </a:p>
        </p:txBody>
      </p:sp>
    </p:spTree>
    <p:extLst>
      <p:ext uri="{BB962C8B-B14F-4D97-AF65-F5344CB8AC3E}">
        <p14:creationId xmlns:p14="http://schemas.microsoft.com/office/powerpoint/2010/main" val="1843697777"/>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7E22-E2BA-D04F-929C-90F047CE09A3}"/>
              </a:ext>
            </a:extLst>
          </p:cNvPr>
          <p:cNvSpPr>
            <a:spLocks noGrp="1"/>
          </p:cNvSpPr>
          <p:nvPr>
            <p:ph type="title"/>
          </p:nvPr>
        </p:nvSpPr>
        <p:spPr/>
        <p:txBody>
          <a:bodyPr>
            <a:normAutofit/>
          </a:bodyPr>
          <a:lstStyle/>
          <a:p>
            <a:r>
              <a:rPr lang="en-US" sz="4800" dirty="0"/>
              <a:t>Helping you “harness the power” of….</a:t>
            </a:r>
            <a:br>
              <a:rPr lang="en-US" sz="4800" dirty="0"/>
            </a:br>
            <a:r>
              <a:rPr lang="en-US" sz="4800" dirty="0"/>
              <a:t>MANTRAS </a:t>
            </a:r>
            <a:endParaRPr lang="en-US" dirty="0"/>
          </a:p>
        </p:txBody>
      </p:sp>
      <p:sp>
        <p:nvSpPr>
          <p:cNvPr id="7" name="Content Placeholder 6">
            <a:extLst>
              <a:ext uri="{FF2B5EF4-FFF2-40B4-BE49-F238E27FC236}">
                <a16:creationId xmlns:a16="http://schemas.microsoft.com/office/drawing/2014/main" id="{8A7B5574-B0E8-C34C-B2B0-6D85DEA4C08D}"/>
              </a:ext>
            </a:extLst>
          </p:cNvPr>
          <p:cNvSpPr>
            <a:spLocks noGrp="1"/>
          </p:cNvSpPr>
          <p:nvPr>
            <p:ph idx="1"/>
          </p:nvPr>
        </p:nvSpPr>
        <p:spPr/>
        <p:txBody>
          <a:bodyPr>
            <a:normAutofit lnSpcReduction="10000"/>
          </a:bodyPr>
          <a:lstStyle/>
          <a:p>
            <a:pPr algn="l">
              <a:spcAft>
                <a:spcPts val="0"/>
              </a:spcAft>
            </a:pPr>
            <a:r>
              <a:rPr lang="en-AU" sz="2400" b="1" i="1" u="none" strike="noStrike" dirty="0">
                <a:solidFill>
                  <a:srgbClr val="000000"/>
                </a:solidFill>
                <a:effectLst/>
                <a:latin typeface="Calibri" panose="020F0502020204030204" pitchFamily="34" charset="0"/>
              </a:rPr>
              <a:t>If good administration is not in place, that can end up as being all one does; at the expense of flourishing.”</a:t>
            </a:r>
            <a:endParaRPr lang="en-AU" sz="2400" b="0" i="0" u="none" strike="noStrike" dirty="0">
              <a:solidFill>
                <a:srgbClr val="212121"/>
              </a:solidFill>
              <a:effectLst/>
              <a:latin typeface="Calibri" panose="020F0502020204030204" pitchFamily="34" charset="0"/>
            </a:endParaRPr>
          </a:p>
          <a:p>
            <a:pPr algn="l">
              <a:spcAft>
                <a:spcPts val="0"/>
              </a:spcAft>
            </a:pPr>
            <a:r>
              <a:rPr lang="en-AU" sz="2400" b="0" i="0" u="none" strike="noStrike" dirty="0">
                <a:solidFill>
                  <a:srgbClr val="212121"/>
                </a:solidFill>
                <a:effectLst/>
                <a:latin typeface="Calibri" panose="020F0502020204030204" pitchFamily="34" charset="0"/>
              </a:rPr>
              <a:t> </a:t>
            </a:r>
          </a:p>
          <a:p>
            <a:pPr algn="l">
              <a:spcAft>
                <a:spcPts val="0"/>
              </a:spcAft>
            </a:pPr>
            <a:r>
              <a:rPr lang="en-AU" sz="2400" dirty="0">
                <a:solidFill>
                  <a:srgbClr val="212121"/>
                </a:solidFill>
                <a:latin typeface="Calibri" panose="020F0502020204030204" pitchFamily="34" charset="0"/>
              </a:rPr>
              <a:t>As stated, m</a:t>
            </a:r>
            <a:r>
              <a:rPr lang="en-AU" sz="2400" b="0" i="0" u="none" strike="noStrike" dirty="0">
                <a:solidFill>
                  <a:srgbClr val="212121"/>
                </a:solidFill>
                <a:effectLst/>
                <a:latin typeface="Calibri" panose="020F0502020204030204" pitchFamily="34" charset="0"/>
              </a:rPr>
              <a:t>antras are persuasive and powerful word models. An injection of mild fear is the persuasive element here; mismanagement of the mundane (administration) will lead to the good thing (flourishing) being sacrificed. Whilst this mantra is not as easy to recall as some, investing time reiterating (mantras are designed to be repeated) means that recall will become easy. Recall helps a good mantra flow, releasing its power</a:t>
            </a:r>
          </a:p>
          <a:p>
            <a:pPr algn="l">
              <a:spcAft>
                <a:spcPts val="0"/>
              </a:spcAft>
            </a:pPr>
            <a:r>
              <a:rPr lang="en-AU" sz="2400" b="0" i="0" u="none" strike="noStrike" dirty="0">
                <a:solidFill>
                  <a:srgbClr val="212121"/>
                </a:solidFill>
                <a:effectLst/>
                <a:latin typeface="Calibri" panose="020F0502020204030204" pitchFamily="34" charset="0"/>
              </a:rPr>
              <a:t>In good hands </a:t>
            </a:r>
            <a:r>
              <a:rPr lang="en-AU" sz="2400" b="0" i="0" u="sng" strike="noStrike" dirty="0">
                <a:solidFill>
                  <a:srgbClr val="212121"/>
                </a:solidFill>
                <a:effectLst/>
                <a:latin typeface="Calibri" panose="020F0502020204030204" pitchFamily="34" charset="0"/>
              </a:rPr>
              <a:t>the power of this mantra </a:t>
            </a:r>
            <a:r>
              <a:rPr lang="en-AU" sz="2400" b="0" i="0" u="none" strike="noStrike" dirty="0">
                <a:solidFill>
                  <a:srgbClr val="212121"/>
                </a:solidFill>
                <a:effectLst/>
                <a:latin typeface="Calibri" panose="020F0502020204030204" pitchFamily="34" charset="0"/>
              </a:rPr>
              <a:t>sees it act as a prompt and as a measure and as a progress tool.</a:t>
            </a:r>
            <a:endParaRPr lang="en-US" dirty="0"/>
          </a:p>
        </p:txBody>
      </p:sp>
    </p:spTree>
    <p:extLst>
      <p:ext uri="{BB962C8B-B14F-4D97-AF65-F5344CB8AC3E}">
        <p14:creationId xmlns:p14="http://schemas.microsoft.com/office/powerpoint/2010/main" val="571328766"/>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7E22-E2BA-D04F-929C-90F047CE09A3}"/>
              </a:ext>
            </a:extLst>
          </p:cNvPr>
          <p:cNvSpPr>
            <a:spLocks noGrp="1"/>
          </p:cNvSpPr>
          <p:nvPr>
            <p:ph type="title"/>
          </p:nvPr>
        </p:nvSpPr>
        <p:spPr/>
        <p:txBody>
          <a:bodyPr>
            <a:normAutofit/>
          </a:bodyPr>
          <a:lstStyle/>
          <a:p>
            <a:r>
              <a:rPr lang="en-US" sz="4800" dirty="0"/>
              <a:t>Helping you “harness the power” of….</a:t>
            </a:r>
            <a:br>
              <a:rPr lang="en-US" sz="4800" dirty="0"/>
            </a:br>
            <a:r>
              <a:rPr lang="en-US" sz="4800" dirty="0"/>
              <a:t>MANTRAS </a:t>
            </a:r>
            <a:endParaRPr lang="en-US" dirty="0"/>
          </a:p>
        </p:txBody>
      </p:sp>
      <p:sp>
        <p:nvSpPr>
          <p:cNvPr id="7" name="Content Placeholder 6">
            <a:extLst>
              <a:ext uri="{FF2B5EF4-FFF2-40B4-BE49-F238E27FC236}">
                <a16:creationId xmlns:a16="http://schemas.microsoft.com/office/drawing/2014/main" id="{8A7B5574-B0E8-C34C-B2B0-6D85DEA4C08D}"/>
              </a:ext>
            </a:extLst>
          </p:cNvPr>
          <p:cNvSpPr>
            <a:spLocks noGrp="1"/>
          </p:cNvSpPr>
          <p:nvPr>
            <p:ph idx="1"/>
          </p:nvPr>
        </p:nvSpPr>
        <p:spPr/>
        <p:txBody>
          <a:bodyPr>
            <a:normAutofit fontScale="92500" lnSpcReduction="10000"/>
          </a:bodyPr>
          <a:lstStyle/>
          <a:p>
            <a:pPr algn="l">
              <a:spcAft>
                <a:spcPts val="0"/>
              </a:spcAft>
            </a:pPr>
            <a:r>
              <a:rPr lang="en-AU" sz="2400" b="1" i="1" dirty="0">
                <a:solidFill>
                  <a:schemeClr val="accent1"/>
                </a:solidFill>
                <a:latin typeface="Calibri" panose="020F0502020204030204" pitchFamily="34" charset="0"/>
              </a:rPr>
              <a:t>CONTINUED……</a:t>
            </a:r>
            <a:r>
              <a:rPr lang="en-AU" sz="2400" b="1" i="1" u="none" strike="noStrike" dirty="0">
                <a:solidFill>
                  <a:srgbClr val="000000"/>
                </a:solidFill>
                <a:effectLst/>
                <a:latin typeface="Calibri" panose="020F0502020204030204" pitchFamily="34" charset="0"/>
              </a:rPr>
              <a:t>If good administration is not in place, that can end up as being all one does, at the expense of flourishing.”</a:t>
            </a:r>
            <a:endParaRPr lang="en-AU" sz="2400" b="0" i="0" u="none" strike="noStrike" dirty="0">
              <a:solidFill>
                <a:srgbClr val="212121"/>
              </a:solidFill>
              <a:effectLst/>
              <a:latin typeface="Calibri" panose="020F0502020204030204" pitchFamily="34" charset="0"/>
            </a:endParaRPr>
          </a:p>
          <a:p>
            <a:pPr algn="l">
              <a:spcAft>
                <a:spcPts val="0"/>
              </a:spcAft>
            </a:pPr>
            <a:r>
              <a:rPr lang="en-AU" sz="2400" b="0" i="0" u="none" strike="noStrike" dirty="0">
                <a:solidFill>
                  <a:srgbClr val="212121"/>
                </a:solidFill>
                <a:effectLst/>
                <a:latin typeface="Calibri" panose="020F0502020204030204" pitchFamily="34" charset="0"/>
              </a:rPr>
              <a:t> </a:t>
            </a:r>
          </a:p>
          <a:p>
            <a:pPr>
              <a:spcAft>
                <a:spcPts val="0"/>
              </a:spcAft>
            </a:pPr>
            <a:r>
              <a:rPr lang="en-AU" sz="2400" b="0" i="0" u="none" strike="noStrike" dirty="0">
                <a:solidFill>
                  <a:srgbClr val="212121"/>
                </a:solidFill>
                <a:effectLst/>
                <a:latin typeface="Calibri" panose="020F0502020204030204" pitchFamily="34" charset="0"/>
              </a:rPr>
              <a:t>This mantra </a:t>
            </a:r>
            <a:r>
              <a:rPr lang="en-AU" sz="2400" b="0" i="0" u="none" strike="noStrike" dirty="0">
                <a:solidFill>
                  <a:srgbClr val="FF0000"/>
                </a:solidFill>
                <a:effectLst/>
                <a:latin typeface="Calibri" panose="020F0502020204030204" pitchFamily="34" charset="0"/>
              </a:rPr>
              <a:t>prompts</a:t>
            </a:r>
            <a:r>
              <a:rPr lang="en-AU" sz="2400" b="0" i="0" u="none" strike="noStrike" dirty="0">
                <a:solidFill>
                  <a:srgbClr val="212121"/>
                </a:solidFill>
                <a:effectLst/>
                <a:latin typeface="Calibri" panose="020F0502020204030204" pitchFamily="34" charset="0"/>
              </a:rPr>
              <a:t> “get busy, don’t procrastinate or you’ll have a lesser experience”. This mantra also allows </a:t>
            </a:r>
            <a:r>
              <a:rPr lang="en-AU" sz="2400" b="0" i="0" u="none" strike="noStrike" dirty="0">
                <a:solidFill>
                  <a:srgbClr val="FF0000"/>
                </a:solidFill>
                <a:effectLst/>
                <a:latin typeface="Calibri" panose="020F0502020204030204" pitchFamily="34" charset="0"/>
              </a:rPr>
              <a:t>measurement,</a:t>
            </a:r>
            <a:r>
              <a:rPr lang="en-AU" sz="2400" b="0" i="0" u="none" strike="noStrike" dirty="0">
                <a:solidFill>
                  <a:srgbClr val="212121"/>
                </a:solidFill>
                <a:effectLst/>
                <a:latin typeface="Calibri" panose="020F0502020204030204" pitchFamily="34" charset="0"/>
              </a:rPr>
              <a:t>; “What is my current balance, either as</a:t>
            </a:r>
            <a:r>
              <a:rPr lang="en-AU" sz="2400" b="0" i="1" u="none" strike="noStrike" dirty="0">
                <a:solidFill>
                  <a:srgbClr val="212121"/>
                </a:solidFill>
                <a:effectLst/>
                <a:latin typeface="Calibri" panose="020F0502020204030204" pitchFamily="34" charset="0"/>
              </a:rPr>
              <a:t>… I’ve done the grind, now onto bringing forth some growth</a:t>
            </a:r>
            <a:r>
              <a:rPr lang="en-AU" sz="2400" b="0" i="0" u="none" strike="noStrike" dirty="0">
                <a:solidFill>
                  <a:srgbClr val="212121"/>
                </a:solidFill>
                <a:effectLst/>
                <a:latin typeface="Calibri" panose="020F0502020204030204" pitchFamily="34" charset="0"/>
              </a:rPr>
              <a:t>…or ..</a:t>
            </a:r>
            <a:r>
              <a:rPr lang="en-AU" sz="2400" b="0" i="1" u="none" strike="noStrike" dirty="0">
                <a:solidFill>
                  <a:srgbClr val="212121"/>
                </a:solidFill>
                <a:effectLst/>
                <a:latin typeface="Calibri" panose="020F0502020204030204" pitchFamily="34" charset="0"/>
              </a:rPr>
              <a:t>should I exhale, take stock and lay down an archive of recent experience</a:t>
            </a:r>
            <a:r>
              <a:rPr lang="en-AU" sz="2400" b="0" i="0" u="none" strike="noStrike" dirty="0">
                <a:solidFill>
                  <a:srgbClr val="212121"/>
                </a:solidFill>
                <a:effectLst/>
                <a:latin typeface="Calibri" panose="020F0502020204030204" pitchFamily="34" charset="0"/>
              </a:rPr>
              <a:t>. This also allows </a:t>
            </a:r>
            <a:r>
              <a:rPr lang="en-AU" sz="2400" dirty="0">
                <a:solidFill>
                  <a:srgbClr val="212121"/>
                </a:solidFill>
                <a:latin typeface="Calibri" panose="020F0502020204030204" pitchFamily="34" charset="0"/>
              </a:rPr>
              <a:t>a </a:t>
            </a:r>
            <a:r>
              <a:rPr lang="en-AU" sz="2400" dirty="0">
                <a:solidFill>
                  <a:srgbClr val="FF0000"/>
                </a:solidFill>
                <a:latin typeface="Calibri" panose="020F0502020204030204" pitchFamily="34" charset="0"/>
              </a:rPr>
              <a:t>weighing of progress over time. </a:t>
            </a:r>
            <a:r>
              <a:rPr lang="en-AU" sz="2400" dirty="0">
                <a:solidFill>
                  <a:srgbClr val="212121"/>
                </a:solidFill>
                <a:latin typeface="Calibri" panose="020F0502020204030204" pitchFamily="34" charset="0"/>
              </a:rPr>
              <a:t>Wise </a:t>
            </a:r>
            <a:r>
              <a:rPr lang="en-AU" sz="2400" b="0" i="0" u="none" strike="noStrike" dirty="0">
                <a:solidFill>
                  <a:srgbClr val="212121"/>
                </a:solidFill>
                <a:effectLst/>
                <a:latin typeface="Calibri" panose="020F0502020204030204" pitchFamily="34" charset="0"/>
              </a:rPr>
              <a:t>wielding of this mantra can lead to the right sort of action at the right time. </a:t>
            </a:r>
          </a:p>
          <a:p>
            <a:pPr algn="l">
              <a:spcAft>
                <a:spcPts val="0"/>
              </a:spcAft>
            </a:pPr>
            <a:r>
              <a:rPr lang="en-AU" sz="2400" b="0" i="0" u="none" strike="noStrike" dirty="0">
                <a:solidFill>
                  <a:srgbClr val="212121"/>
                </a:solidFill>
                <a:effectLst/>
                <a:latin typeface="Calibri" panose="020F0502020204030204" pitchFamily="34" charset="0"/>
              </a:rPr>
              <a:t> </a:t>
            </a:r>
          </a:p>
          <a:p>
            <a:pPr algn="l">
              <a:spcAft>
                <a:spcPts val="0"/>
              </a:spcAft>
            </a:pPr>
            <a:r>
              <a:rPr lang="en-AU" sz="2400" b="0" i="0" u="none" strike="noStrike" dirty="0">
                <a:solidFill>
                  <a:srgbClr val="212121"/>
                </a:solidFill>
                <a:effectLst/>
                <a:latin typeface="Calibri" panose="020F0502020204030204" pitchFamily="34" charset="0"/>
              </a:rPr>
              <a:t>Ultimately this mantra yields a strong model; expressing big ideas, giving emphasis to the invisible cause and effect relationship between them.</a:t>
            </a:r>
          </a:p>
          <a:p>
            <a:pPr marL="0" indent="0">
              <a:buNone/>
            </a:pPr>
            <a:endParaRPr lang="en-US" dirty="0"/>
          </a:p>
        </p:txBody>
      </p:sp>
    </p:spTree>
    <p:extLst>
      <p:ext uri="{BB962C8B-B14F-4D97-AF65-F5344CB8AC3E}">
        <p14:creationId xmlns:p14="http://schemas.microsoft.com/office/powerpoint/2010/main" val="2625216316"/>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7E22-E2BA-D04F-929C-90F047CE09A3}"/>
              </a:ext>
            </a:extLst>
          </p:cNvPr>
          <p:cNvSpPr>
            <a:spLocks noGrp="1"/>
          </p:cNvSpPr>
          <p:nvPr>
            <p:ph type="title"/>
          </p:nvPr>
        </p:nvSpPr>
        <p:spPr/>
        <p:txBody>
          <a:bodyPr>
            <a:normAutofit/>
          </a:bodyPr>
          <a:lstStyle/>
          <a:p>
            <a:r>
              <a:rPr lang="en-US" sz="4800" dirty="0"/>
              <a:t>Helping you “harness the power” of….</a:t>
            </a:r>
            <a:br>
              <a:rPr lang="en-US" sz="4800" dirty="0"/>
            </a:br>
            <a:r>
              <a:rPr lang="en-US" sz="4800" dirty="0"/>
              <a:t>MANTRAS  - More Mantras.</a:t>
            </a:r>
            <a:endParaRPr lang="en-US" dirty="0"/>
          </a:p>
        </p:txBody>
      </p:sp>
      <p:sp>
        <p:nvSpPr>
          <p:cNvPr id="7" name="Content Placeholder 6">
            <a:extLst>
              <a:ext uri="{FF2B5EF4-FFF2-40B4-BE49-F238E27FC236}">
                <a16:creationId xmlns:a16="http://schemas.microsoft.com/office/drawing/2014/main" id="{8A7B5574-B0E8-C34C-B2B0-6D85DEA4C08D}"/>
              </a:ext>
            </a:extLst>
          </p:cNvPr>
          <p:cNvSpPr>
            <a:spLocks noGrp="1"/>
          </p:cNvSpPr>
          <p:nvPr>
            <p:ph idx="1"/>
          </p:nvPr>
        </p:nvSpPr>
        <p:spPr/>
        <p:txBody>
          <a:bodyPr>
            <a:normAutofit fontScale="85000" lnSpcReduction="10000"/>
          </a:bodyPr>
          <a:lstStyle/>
          <a:p>
            <a:pPr marL="0" indent="0" algn="l">
              <a:spcAft>
                <a:spcPts val="0"/>
              </a:spcAft>
              <a:buNone/>
            </a:pPr>
            <a:br>
              <a:rPr lang="en-AU" sz="2400" b="1" i="1" dirty="0">
                <a:solidFill>
                  <a:schemeClr val="accent1"/>
                </a:solidFill>
                <a:latin typeface="Calibri" panose="020F0502020204030204" pitchFamily="34" charset="0"/>
              </a:rPr>
            </a:br>
            <a:r>
              <a:rPr lang="en-AU" sz="2400" b="1" i="1" dirty="0">
                <a:solidFill>
                  <a:schemeClr val="accent1"/>
                </a:solidFill>
                <a:latin typeface="Calibri" panose="020F0502020204030204" pitchFamily="34" charset="0"/>
              </a:rPr>
              <a:t>GENERAL </a:t>
            </a:r>
          </a:p>
          <a:p>
            <a:pPr marL="0" indent="0">
              <a:spcAft>
                <a:spcPts val="0"/>
              </a:spcAft>
              <a:buNone/>
            </a:pPr>
            <a:r>
              <a:rPr lang="en-AU" sz="2400" b="1" i="1" dirty="0">
                <a:solidFill>
                  <a:schemeClr val="accent1"/>
                </a:solidFill>
                <a:latin typeface="Calibri" panose="020F0502020204030204" pitchFamily="34" charset="0"/>
              </a:rPr>
              <a:t>A good RP Class is upside-down: all students know more about the content than the teacher. </a:t>
            </a:r>
          </a:p>
          <a:p>
            <a:pPr marL="0" indent="0">
              <a:spcAft>
                <a:spcPts val="0"/>
              </a:spcAft>
              <a:buNone/>
            </a:pPr>
            <a:endParaRPr lang="en-AU" sz="2400" b="1" i="1" dirty="0">
              <a:solidFill>
                <a:schemeClr val="accent1"/>
              </a:solidFill>
              <a:latin typeface="Calibri" panose="020F0502020204030204" pitchFamily="34" charset="0"/>
            </a:endParaRPr>
          </a:p>
          <a:p>
            <a:pPr marL="0" indent="0">
              <a:spcAft>
                <a:spcPts val="0"/>
              </a:spcAft>
              <a:buNone/>
            </a:pPr>
            <a:r>
              <a:rPr lang="en-AU" sz="2400" b="1" i="1" dirty="0">
                <a:solidFill>
                  <a:schemeClr val="accent1"/>
                </a:solidFill>
                <a:latin typeface="Calibri" panose="020F0502020204030204" pitchFamily="34" charset="0"/>
              </a:rPr>
              <a:t>FOLIO: </a:t>
            </a:r>
          </a:p>
          <a:p>
            <a:pPr>
              <a:spcAft>
                <a:spcPts val="0"/>
              </a:spcAft>
            </a:pPr>
            <a:r>
              <a:rPr lang="en-AU" sz="2400" b="1" i="1" dirty="0">
                <a:solidFill>
                  <a:schemeClr val="accent1"/>
                </a:solidFill>
                <a:latin typeface="Calibri" panose="020F0502020204030204" pitchFamily="34" charset="0"/>
              </a:rPr>
              <a:t>I don’t want to know what is in the source………</a:t>
            </a:r>
          </a:p>
          <a:p>
            <a:pPr>
              <a:spcAft>
                <a:spcPts val="0"/>
              </a:spcAft>
            </a:pPr>
            <a:r>
              <a:rPr lang="en-AU" sz="2400" b="1" i="1" dirty="0">
                <a:solidFill>
                  <a:schemeClr val="accent1"/>
                </a:solidFill>
                <a:latin typeface="Calibri" panose="020F0502020204030204" pitchFamily="34" charset="0"/>
              </a:rPr>
              <a:t> I want to know what you were thinking as your read the source.</a:t>
            </a:r>
          </a:p>
          <a:p>
            <a:pPr>
              <a:spcAft>
                <a:spcPts val="0"/>
              </a:spcAft>
            </a:pPr>
            <a:r>
              <a:rPr lang="en-AU" sz="2400" b="1" i="1" dirty="0">
                <a:solidFill>
                  <a:schemeClr val="accent1"/>
                </a:solidFill>
                <a:latin typeface="Calibri" panose="020F0502020204030204" pitchFamily="34" charset="0"/>
              </a:rPr>
              <a:t>Telling me what you are thinking, is best done on the page at the time you are thinking it.</a:t>
            </a:r>
          </a:p>
          <a:p>
            <a:pPr marL="0" indent="0" algn="l">
              <a:spcAft>
                <a:spcPts val="0"/>
              </a:spcAft>
              <a:buNone/>
            </a:pPr>
            <a:endParaRPr lang="en-AU" sz="2400" b="1" i="1" u="none" strike="noStrike" dirty="0">
              <a:solidFill>
                <a:schemeClr val="accent1"/>
              </a:solidFill>
              <a:effectLst/>
              <a:latin typeface="Calibri" panose="020F0502020204030204" pitchFamily="34" charset="0"/>
            </a:endParaRPr>
          </a:p>
          <a:p>
            <a:pPr algn="l">
              <a:spcAft>
                <a:spcPts val="0"/>
              </a:spcAft>
            </a:pPr>
            <a:r>
              <a:rPr lang="en-AU" sz="2400" b="1" i="1" dirty="0">
                <a:solidFill>
                  <a:schemeClr val="accent1"/>
                </a:solidFill>
                <a:latin typeface="Calibri" panose="020F0502020204030204" pitchFamily="34" charset="0"/>
              </a:rPr>
              <a:t>EVALUATION: its done at the end, but don’t leave it until last</a:t>
            </a:r>
          </a:p>
          <a:p>
            <a:pPr algn="l">
              <a:spcAft>
                <a:spcPts val="0"/>
              </a:spcAft>
            </a:pPr>
            <a:endParaRPr lang="en-AU" sz="2400" b="1" i="1" u="none" strike="noStrike" dirty="0">
              <a:solidFill>
                <a:schemeClr val="accent1"/>
              </a:solidFill>
              <a:effectLst/>
              <a:latin typeface="Calibri" panose="020F0502020204030204" pitchFamily="34" charset="0"/>
            </a:endParaRPr>
          </a:p>
          <a:p>
            <a:pPr marL="0" indent="0" algn="l">
              <a:spcAft>
                <a:spcPts val="0"/>
              </a:spcAft>
              <a:buNone/>
            </a:pPr>
            <a:endParaRPr lang="en-AU" sz="2400" b="0" i="0" u="none" strike="noStrike" dirty="0">
              <a:solidFill>
                <a:srgbClr val="212121"/>
              </a:solidFill>
              <a:effectLst/>
              <a:latin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2566810629"/>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7E22-E2BA-D04F-929C-90F047CE09A3}"/>
              </a:ext>
            </a:extLst>
          </p:cNvPr>
          <p:cNvSpPr>
            <a:spLocks noGrp="1"/>
          </p:cNvSpPr>
          <p:nvPr>
            <p:ph type="title"/>
          </p:nvPr>
        </p:nvSpPr>
        <p:spPr/>
        <p:txBody>
          <a:bodyPr>
            <a:normAutofit/>
          </a:bodyPr>
          <a:lstStyle/>
          <a:p>
            <a:r>
              <a:rPr lang="en-US" sz="4800" dirty="0"/>
              <a:t>Helping you “harness the power” of….</a:t>
            </a:r>
            <a:br>
              <a:rPr lang="en-US" sz="4800" dirty="0"/>
            </a:br>
            <a:r>
              <a:rPr lang="en-US" sz="4800" dirty="0"/>
              <a:t>MANTRAS  - More Mantras.</a:t>
            </a:r>
            <a:endParaRPr lang="en-US" dirty="0"/>
          </a:p>
        </p:txBody>
      </p:sp>
      <p:sp>
        <p:nvSpPr>
          <p:cNvPr id="7" name="Content Placeholder 6">
            <a:extLst>
              <a:ext uri="{FF2B5EF4-FFF2-40B4-BE49-F238E27FC236}">
                <a16:creationId xmlns:a16="http://schemas.microsoft.com/office/drawing/2014/main" id="{8A7B5574-B0E8-C34C-B2B0-6D85DEA4C08D}"/>
              </a:ext>
            </a:extLst>
          </p:cNvPr>
          <p:cNvSpPr>
            <a:spLocks noGrp="1"/>
          </p:cNvSpPr>
          <p:nvPr>
            <p:ph idx="1"/>
          </p:nvPr>
        </p:nvSpPr>
        <p:spPr/>
        <p:txBody>
          <a:bodyPr>
            <a:normAutofit/>
          </a:bodyPr>
          <a:lstStyle/>
          <a:p>
            <a:pPr marL="0" indent="0">
              <a:spcAft>
                <a:spcPts val="0"/>
              </a:spcAft>
              <a:buNone/>
            </a:pPr>
            <a:r>
              <a:rPr lang="en-AU" sz="2400" b="1" i="1" dirty="0">
                <a:solidFill>
                  <a:schemeClr val="tx1"/>
                </a:solidFill>
                <a:latin typeface="Calibri" panose="020F0502020204030204" pitchFamily="34" charset="0"/>
              </a:rPr>
              <a:t>It is easier to add to your inquiry later than it is to take something away that you’ve worked hard at. </a:t>
            </a:r>
          </a:p>
          <a:p>
            <a:pPr marL="0" indent="0">
              <a:spcAft>
                <a:spcPts val="0"/>
              </a:spcAft>
              <a:buNone/>
            </a:pPr>
            <a:r>
              <a:rPr lang="en-AU" sz="2400" b="1" i="1" dirty="0">
                <a:solidFill>
                  <a:schemeClr val="tx1"/>
                </a:solidFill>
                <a:latin typeface="Calibri" panose="020F0502020204030204" pitchFamily="34" charset="0"/>
              </a:rPr>
              <a:t>Don’t design an inquiry which requires subject knowledge you don’t have; </a:t>
            </a:r>
          </a:p>
          <a:p>
            <a:pPr marL="0" indent="0">
              <a:spcAft>
                <a:spcPts val="0"/>
              </a:spcAft>
              <a:buNone/>
            </a:pPr>
            <a:r>
              <a:rPr lang="en-AU" sz="2400" b="1" i="1" dirty="0">
                <a:solidFill>
                  <a:schemeClr val="tx1"/>
                </a:solidFill>
                <a:latin typeface="Calibri" panose="020F0502020204030204" pitchFamily="34" charset="0"/>
              </a:rPr>
              <a:t>doing the inquiry AND teaching yourself the subject becomes a double workload</a:t>
            </a:r>
          </a:p>
          <a:p>
            <a:pPr>
              <a:spcAft>
                <a:spcPts val="0"/>
              </a:spcAft>
            </a:pPr>
            <a:r>
              <a:rPr lang="en-AU" sz="2400" b="1" i="1" dirty="0">
                <a:solidFill>
                  <a:schemeClr val="tx1"/>
                </a:solidFill>
                <a:latin typeface="Calibri" panose="020F0502020204030204" pitchFamily="34" charset="0"/>
              </a:rPr>
              <a:t>Is this a Research Project a Research </a:t>
            </a:r>
            <a:r>
              <a:rPr lang="en-AU" sz="2400" b="1" i="1" u="sng" dirty="0">
                <a:solidFill>
                  <a:schemeClr val="tx1"/>
                </a:solidFill>
                <a:latin typeface="Calibri" panose="020F0502020204030204" pitchFamily="34" charset="0"/>
              </a:rPr>
              <a:t>Protest;……</a:t>
            </a:r>
          </a:p>
          <a:p>
            <a:pPr>
              <a:spcAft>
                <a:spcPts val="0"/>
              </a:spcAft>
            </a:pPr>
            <a:r>
              <a:rPr lang="en-AU" sz="2400" b="1" i="1" dirty="0">
                <a:solidFill>
                  <a:schemeClr val="tx1"/>
                </a:solidFill>
                <a:latin typeface="Calibri" panose="020F0502020204030204" pitchFamily="34" charset="0"/>
              </a:rPr>
              <a:t>….. do you really want it in your life for six months?</a:t>
            </a:r>
          </a:p>
          <a:p>
            <a:pPr>
              <a:spcAft>
                <a:spcPts val="0"/>
              </a:spcAft>
            </a:pPr>
            <a:r>
              <a:rPr lang="en-AU" sz="2400" b="1" i="1" u="sng" dirty="0">
                <a:solidFill>
                  <a:schemeClr val="tx1"/>
                </a:solidFill>
                <a:latin typeface="Calibri" panose="020F0502020204030204" pitchFamily="34" charset="0"/>
              </a:rPr>
              <a:t>Or</a:t>
            </a:r>
          </a:p>
          <a:p>
            <a:pPr>
              <a:spcAft>
                <a:spcPts val="0"/>
              </a:spcAft>
            </a:pPr>
            <a:r>
              <a:rPr lang="en-AU" sz="2400" b="1" i="1" dirty="0">
                <a:solidFill>
                  <a:schemeClr val="tx1"/>
                </a:solidFill>
                <a:latin typeface="Calibri" panose="020F0502020204030204" pitchFamily="34" charset="0"/>
              </a:rPr>
              <a:t>…..if yes, you might have a different view in six months time. </a:t>
            </a:r>
            <a:endParaRPr lang="en-AU" sz="2400" b="1" i="1" u="sng" dirty="0">
              <a:solidFill>
                <a:schemeClr val="tx1"/>
              </a:solidFill>
              <a:latin typeface="Calibri" panose="020F0502020204030204" pitchFamily="34" charset="0"/>
            </a:endParaRPr>
          </a:p>
          <a:p>
            <a:pPr marL="0" indent="0" algn="l">
              <a:spcAft>
                <a:spcPts val="0"/>
              </a:spcAft>
              <a:buNone/>
            </a:pPr>
            <a:endParaRPr lang="en-AU" sz="2400" b="1" i="1" u="none" strike="noStrike" dirty="0">
              <a:solidFill>
                <a:schemeClr val="tx1"/>
              </a:solidFill>
              <a:effectLst/>
              <a:latin typeface="Calibri" panose="020F0502020204030204" pitchFamily="34" charset="0"/>
            </a:endParaRPr>
          </a:p>
          <a:p>
            <a:pPr algn="l">
              <a:spcAft>
                <a:spcPts val="0"/>
              </a:spcAft>
            </a:pPr>
            <a:endParaRPr lang="en-AU" sz="2400" b="1" i="1" u="none" strike="noStrike" dirty="0">
              <a:solidFill>
                <a:schemeClr val="accent1"/>
              </a:solidFill>
              <a:effectLst/>
              <a:latin typeface="Calibri" panose="020F0502020204030204" pitchFamily="34" charset="0"/>
            </a:endParaRPr>
          </a:p>
          <a:p>
            <a:pPr marL="0" indent="0" algn="l">
              <a:spcAft>
                <a:spcPts val="0"/>
              </a:spcAft>
              <a:buNone/>
            </a:pPr>
            <a:endParaRPr lang="en-AU" sz="2400" b="0" i="0" u="none" strike="noStrike" dirty="0">
              <a:solidFill>
                <a:srgbClr val="212121"/>
              </a:solidFill>
              <a:effectLst/>
              <a:latin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282082046"/>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7E22-E2BA-D04F-929C-90F047CE09A3}"/>
              </a:ext>
            </a:extLst>
          </p:cNvPr>
          <p:cNvSpPr>
            <a:spLocks noGrp="1"/>
          </p:cNvSpPr>
          <p:nvPr>
            <p:ph type="title"/>
          </p:nvPr>
        </p:nvSpPr>
        <p:spPr/>
        <p:txBody>
          <a:bodyPr>
            <a:normAutofit/>
          </a:bodyPr>
          <a:lstStyle/>
          <a:p>
            <a:r>
              <a:rPr lang="en-US" sz="4800" dirty="0"/>
              <a:t>Helping you “harness the power” of….</a:t>
            </a:r>
            <a:br>
              <a:rPr lang="en-US" sz="4800" dirty="0"/>
            </a:br>
            <a:r>
              <a:rPr lang="en-US" sz="4800" dirty="0"/>
              <a:t>MANTRAS  - More Mantras.</a:t>
            </a:r>
            <a:endParaRPr lang="en-US" dirty="0"/>
          </a:p>
        </p:txBody>
      </p:sp>
      <p:sp>
        <p:nvSpPr>
          <p:cNvPr id="7" name="Content Placeholder 6">
            <a:extLst>
              <a:ext uri="{FF2B5EF4-FFF2-40B4-BE49-F238E27FC236}">
                <a16:creationId xmlns:a16="http://schemas.microsoft.com/office/drawing/2014/main" id="{8A7B5574-B0E8-C34C-B2B0-6D85DEA4C08D}"/>
              </a:ext>
            </a:extLst>
          </p:cNvPr>
          <p:cNvSpPr>
            <a:spLocks noGrp="1"/>
          </p:cNvSpPr>
          <p:nvPr>
            <p:ph idx="1"/>
          </p:nvPr>
        </p:nvSpPr>
        <p:spPr/>
        <p:txBody>
          <a:bodyPr>
            <a:normAutofit/>
          </a:bodyPr>
          <a:lstStyle/>
          <a:p>
            <a:r>
              <a:rPr lang="en-US" sz="2400" dirty="0"/>
              <a:t>From Earlier. </a:t>
            </a:r>
          </a:p>
          <a:p>
            <a:r>
              <a:rPr lang="en-US" sz="2400" dirty="0"/>
              <a:t>The question should give an idea OF WHAT THE FINAL WORK MIGHT LOOK LIKE. </a:t>
            </a:r>
          </a:p>
          <a:p>
            <a:endParaRPr lang="en-US" sz="2400" dirty="0"/>
          </a:p>
          <a:p>
            <a:r>
              <a:rPr lang="en-US" sz="2400" dirty="0"/>
              <a:t>The first word in the question </a:t>
            </a:r>
            <a:r>
              <a:rPr lang="en-US" sz="2400" b="1" dirty="0">
                <a:solidFill>
                  <a:srgbClr val="CC6F0E"/>
                </a:solidFill>
              </a:rPr>
              <a:t>tells us all </a:t>
            </a:r>
            <a:r>
              <a:rPr lang="en-US" sz="2400" dirty="0"/>
              <a:t>what the endpoint </a:t>
            </a:r>
            <a:r>
              <a:rPr lang="en-US" sz="2400" b="1" dirty="0">
                <a:solidFill>
                  <a:srgbClr val="CC6F0E"/>
                </a:solidFill>
              </a:rPr>
              <a:t>must</a:t>
            </a:r>
            <a:r>
              <a:rPr lang="en-US" sz="2400" dirty="0"/>
              <a:t> look like. </a:t>
            </a:r>
          </a:p>
          <a:p>
            <a:endParaRPr lang="en-US" sz="2400" dirty="0"/>
          </a:p>
          <a:p>
            <a:r>
              <a:rPr lang="en-US" sz="2400" dirty="0"/>
              <a:t>The </a:t>
            </a:r>
            <a:r>
              <a:rPr lang="en-US" sz="2400" b="1" dirty="0">
                <a:solidFill>
                  <a:srgbClr val="CC6F0E"/>
                </a:solidFill>
              </a:rPr>
              <a:t>variables</a:t>
            </a:r>
            <a:r>
              <a:rPr lang="en-US" sz="2400" dirty="0"/>
              <a:t> in the question, and the </a:t>
            </a:r>
            <a:r>
              <a:rPr lang="en-US" sz="2400" b="1" dirty="0">
                <a:solidFill>
                  <a:srgbClr val="CC6F0E"/>
                </a:solidFill>
              </a:rPr>
              <a:t>relationship</a:t>
            </a:r>
            <a:r>
              <a:rPr lang="en-US" sz="2400" dirty="0"/>
              <a:t> between tells us what must be done to get there. (Processes)</a:t>
            </a:r>
          </a:p>
          <a:p>
            <a:pPr marL="0" indent="0" algn="l">
              <a:spcAft>
                <a:spcPts val="0"/>
              </a:spcAft>
              <a:buNone/>
            </a:pPr>
            <a:endParaRPr lang="en-AU" sz="2400" b="1" i="1" u="none" strike="noStrike" dirty="0">
              <a:solidFill>
                <a:schemeClr val="tx1"/>
              </a:solidFill>
              <a:effectLst/>
              <a:latin typeface="Calibri" panose="020F0502020204030204" pitchFamily="34" charset="0"/>
            </a:endParaRPr>
          </a:p>
          <a:p>
            <a:pPr algn="l">
              <a:spcAft>
                <a:spcPts val="0"/>
              </a:spcAft>
            </a:pPr>
            <a:endParaRPr lang="en-AU" sz="2400" b="1" i="1" u="none" strike="noStrike" dirty="0">
              <a:solidFill>
                <a:schemeClr val="accent1"/>
              </a:solidFill>
              <a:effectLst/>
              <a:latin typeface="Calibri" panose="020F0502020204030204" pitchFamily="34" charset="0"/>
            </a:endParaRPr>
          </a:p>
          <a:p>
            <a:pPr marL="0" indent="0" algn="l">
              <a:spcAft>
                <a:spcPts val="0"/>
              </a:spcAft>
              <a:buNone/>
            </a:pPr>
            <a:endParaRPr lang="en-AU" sz="2400" b="0" i="0" u="none" strike="noStrike" dirty="0">
              <a:solidFill>
                <a:srgbClr val="212121"/>
              </a:solidFill>
              <a:effectLst/>
              <a:latin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694358541"/>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7E22-E2BA-D04F-929C-90F047CE09A3}"/>
              </a:ext>
            </a:extLst>
          </p:cNvPr>
          <p:cNvSpPr>
            <a:spLocks noGrp="1"/>
          </p:cNvSpPr>
          <p:nvPr>
            <p:ph type="title"/>
          </p:nvPr>
        </p:nvSpPr>
        <p:spPr/>
        <p:txBody>
          <a:bodyPr>
            <a:normAutofit/>
          </a:bodyPr>
          <a:lstStyle/>
          <a:p>
            <a:r>
              <a:rPr lang="en-US" dirty="0"/>
              <a:t>Expertise Matters in an R.P.</a:t>
            </a:r>
          </a:p>
        </p:txBody>
      </p:sp>
      <p:sp>
        <p:nvSpPr>
          <p:cNvPr id="7" name="Content Placeholder 6">
            <a:extLst>
              <a:ext uri="{FF2B5EF4-FFF2-40B4-BE49-F238E27FC236}">
                <a16:creationId xmlns:a16="http://schemas.microsoft.com/office/drawing/2014/main" id="{8A7B5574-B0E8-C34C-B2B0-6D85DEA4C08D}"/>
              </a:ext>
            </a:extLst>
          </p:cNvPr>
          <p:cNvSpPr>
            <a:spLocks noGrp="1"/>
          </p:cNvSpPr>
          <p:nvPr>
            <p:ph idx="1"/>
          </p:nvPr>
        </p:nvSpPr>
        <p:spPr>
          <a:xfrm>
            <a:off x="1097280" y="1845734"/>
            <a:ext cx="10058400" cy="1450757"/>
          </a:xfrm>
        </p:spPr>
        <p:txBody>
          <a:bodyPr/>
          <a:lstStyle/>
          <a:p>
            <a:endParaRPr lang="en-US" dirty="0"/>
          </a:p>
          <a:p>
            <a:r>
              <a:rPr lang="en-US" sz="4800" dirty="0"/>
              <a:t>The opposite of an Expert is a…….</a:t>
            </a:r>
          </a:p>
          <a:p>
            <a:endParaRPr lang="en-US" sz="4800" dirty="0"/>
          </a:p>
          <a:p>
            <a:endParaRPr lang="en-US" sz="4800" dirty="0"/>
          </a:p>
        </p:txBody>
      </p:sp>
      <p:sp>
        <p:nvSpPr>
          <p:cNvPr id="4" name="Content Placeholder 6">
            <a:extLst>
              <a:ext uri="{FF2B5EF4-FFF2-40B4-BE49-F238E27FC236}">
                <a16:creationId xmlns:a16="http://schemas.microsoft.com/office/drawing/2014/main" id="{417E5698-4188-0942-B262-995A66586479}"/>
              </a:ext>
            </a:extLst>
          </p:cNvPr>
          <p:cNvSpPr txBox="1">
            <a:spLocks/>
          </p:cNvSpPr>
          <p:nvPr/>
        </p:nvSpPr>
        <p:spPr>
          <a:xfrm>
            <a:off x="1368950" y="3561510"/>
            <a:ext cx="10058400" cy="1450757"/>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endParaRPr lang="en-US" dirty="0"/>
          </a:p>
          <a:p>
            <a:endParaRPr lang="en-US" sz="4800" dirty="0"/>
          </a:p>
          <a:p>
            <a:endParaRPr lang="en-US" sz="4800" dirty="0"/>
          </a:p>
        </p:txBody>
      </p:sp>
    </p:spTree>
    <p:extLst>
      <p:ext uri="{BB962C8B-B14F-4D97-AF65-F5344CB8AC3E}">
        <p14:creationId xmlns:p14="http://schemas.microsoft.com/office/powerpoint/2010/main" val="573416018"/>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7E22-E2BA-D04F-929C-90F047CE09A3}"/>
              </a:ext>
            </a:extLst>
          </p:cNvPr>
          <p:cNvSpPr>
            <a:spLocks noGrp="1"/>
          </p:cNvSpPr>
          <p:nvPr>
            <p:ph type="title"/>
          </p:nvPr>
        </p:nvSpPr>
        <p:spPr/>
        <p:txBody>
          <a:bodyPr>
            <a:normAutofit/>
          </a:bodyPr>
          <a:lstStyle/>
          <a:p>
            <a:r>
              <a:rPr lang="en-US" dirty="0"/>
              <a:t>Expertise Matters in an R.P.</a:t>
            </a:r>
          </a:p>
        </p:txBody>
      </p:sp>
      <p:sp>
        <p:nvSpPr>
          <p:cNvPr id="7" name="Content Placeholder 6">
            <a:extLst>
              <a:ext uri="{FF2B5EF4-FFF2-40B4-BE49-F238E27FC236}">
                <a16:creationId xmlns:a16="http://schemas.microsoft.com/office/drawing/2014/main" id="{8A7B5574-B0E8-C34C-B2B0-6D85DEA4C08D}"/>
              </a:ext>
            </a:extLst>
          </p:cNvPr>
          <p:cNvSpPr>
            <a:spLocks noGrp="1"/>
          </p:cNvSpPr>
          <p:nvPr>
            <p:ph idx="1"/>
          </p:nvPr>
        </p:nvSpPr>
        <p:spPr>
          <a:xfrm>
            <a:off x="1097280" y="1845734"/>
            <a:ext cx="10058400" cy="1450757"/>
          </a:xfrm>
        </p:spPr>
        <p:txBody>
          <a:bodyPr/>
          <a:lstStyle/>
          <a:p>
            <a:endParaRPr lang="en-US" dirty="0"/>
          </a:p>
          <a:p>
            <a:r>
              <a:rPr lang="en-US" sz="4800" dirty="0"/>
              <a:t>The opposite of an Expert is a…….</a:t>
            </a:r>
          </a:p>
          <a:p>
            <a:endParaRPr lang="en-US" sz="4800" dirty="0"/>
          </a:p>
          <a:p>
            <a:endParaRPr lang="en-US" sz="4800" dirty="0"/>
          </a:p>
        </p:txBody>
      </p:sp>
      <p:sp>
        <p:nvSpPr>
          <p:cNvPr id="4" name="Content Placeholder 6">
            <a:extLst>
              <a:ext uri="{FF2B5EF4-FFF2-40B4-BE49-F238E27FC236}">
                <a16:creationId xmlns:a16="http://schemas.microsoft.com/office/drawing/2014/main" id="{417E5698-4188-0942-B262-995A66586479}"/>
              </a:ext>
            </a:extLst>
          </p:cNvPr>
          <p:cNvSpPr txBox="1">
            <a:spLocks/>
          </p:cNvSpPr>
          <p:nvPr/>
        </p:nvSpPr>
        <p:spPr>
          <a:xfrm>
            <a:off x="1368950" y="3561510"/>
            <a:ext cx="10058400" cy="1450757"/>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endParaRPr lang="en-US" dirty="0"/>
          </a:p>
          <a:p>
            <a:r>
              <a:rPr lang="en-US" sz="4800" dirty="0"/>
              <a:t>…. . Novice!</a:t>
            </a:r>
          </a:p>
          <a:p>
            <a:endParaRPr lang="en-US" sz="4800" dirty="0"/>
          </a:p>
          <a:p>
            <a:endParaRPr lang="en-US" sz="4800" dirty="0"/>
          </a:p>
        </p:txBody>
      </p:sp>
    </p:spTree>
    <p:extLst>
      <p:ext uri="{BB962C8B-B14F-4D97-AF65-F5344CB8AC3E}">
        <p14:creationId xmlns:p14="http://schemas.microsoft.com/office/powerpoint/2010/main" val="1284436061"/>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7E22-E2BA-D04F-929C-90F047CE09A3}"/>
              </a:ext>
            </a:extLst>
          </p:cNvPr>
          <p:cNvSpPr>
            <a:spLocks noGrp="1"/>
          </p:cNvSpPr>
          <p:nvPr>
            <p:ph type="title"/>
          </p:nvPr>
        </p:nvSpPr>
        <p:spPr/>
        <p:txBody>
          <a:bodyPr>
            <a:normAutofit/>
          </a:bodyPr>
          <a:lstStyle/>
          <a:p>
            <a:r>
              <a:rPr lang="en-US" dirty="0"/>
              <a:t>Expertise Matters in an R.P.</a:t>
            </a:r>
          </a:p>
        </p:txBody>
      </p:sp>
      <p:sp>
        <p:nvSpPr>
          <p:cNvPr id="7" name="Content Placeholder 6">
            <a:extLst>
              <a:ext uri="{FF2B5EF4-FFF2-40B4-BE49-F238E27FC236}">
                <a16:creationId xmlns:a16="http://schemas.microsoft.com/office/drawing/2014/main" id="{8A7B5574-B0E8-C34C-B2B0-6D85DEA4C08D}"/>
              </a:ext>
            </a:extLst>
          </p:cNvPr>
          <p:cNvSpPr>
            <a:spLocks noGrp="1"/>
          </p:cNvSpPr>
          <p:nvPr>
            <p:ph idx="1"/>
          </p:nvPr>
        </p:nvSpPr>
        <p:spPr>
          <a:xfrm>
            <a:off x="1097280" y="1845734"/>
            <a:ext cx="10058400" cy="1450757"/>
          </a:xfrm>
        </p:spPr>
        <p:txBody>
          <a:bodyPr/>
          <a:lstStyle/>
          <a:p>
            <a:endParaRPr lang="en-US" dirty="0"/>
          </a:p>
          <a:p>
            <a:r>
              <a:rPr lang="en-US" sz="4800" dirty="0"/>
              <a:t>The opposite of an Expert is a…….</a:t>
            </a:r>
          </a:p>
          <a:p>
            <a:endParaRPr lang="en-US" sz="4800" dirty="0"/>
          </a:p>
          <a:p>
            <a:endParaRPr lang="en-US" sz="4800" dirty="0"/>
          </a:p>
        </p:txBody>
      </p:sp>
      <p:sp>
        <p:nvSpPr>
          <p:cNvPr id="4" name="Content Placeholder 6">
            <a:extLst>
              <a:ext uri="{FF2B5EF4-FFF2-40B4-BE49-F238E27FC236}">
                <a16:creationId xmlns:a16="http://schemas.microsoft.com/office/drawing/2014/main" id="{417E5698-4188-0942-B262-995A66586479}"/>
              </a:ext>
            </a:extLst>
          </p:cNvPr>
          <p:cNvSpPr txBox="1">
            <a:spLocks/>
          </p:cNvSpPr>
          <p:nvPr/>
        </p:nvSpPr>
        <p:spPr>
          <a:xfrm>
            <a:off x="1368950" y="3561510"/>
            <a:ext cx="3468093" cy="1450757"/>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endParaRPr lang="en-US" dirty="0"/>
          </a:p>
          <a:p>
            <a:r>
              <a:rPr lang="en-US" sz="4800" dirty="0"/>
              <a:t>…. . Novice!</a:t>
            </a:r>
          </a:p>
          <a:p>
            <a:endParaRPr lang="en-US" sz="4800" dirty="0"/>
          </a:p>
          <a:p>
            <a:endParaRPr lang="en-US" sz="4800" dirty="0"/>
          </a:p>
        </p:txBody>
      </p:sp>
      <p:sp>
        <p:nvSpPr>
          <p:cNvPr id="5" name="Content Placeholder 6">
            <a:extLst>
              <a:ext uri="{FF2B5EF4-FFF2-40B4-BE49-F238E27FC236}">
                <a16:creationId xmlns:a16="http://schemas.microsoft.com/office/drawing/2014/main" id="{1C367ECC-573D-B64F-AFEC-C34DEB420AE7}"/>
              </a:ext>
            </a:extLst>
          </p:cNvPr>
          <p:cNvSpPr txBox="1">
            <a:spLocks/>
          </p:cNvSpPr>
          <p:nvPr/>
        </p:nvSpPr>
        <p:spPr>
          <a:xfrm>
            <a:off x="5059679" y="3180687"/>
            <a:ext cx="5263764" cy="3021330"/>
          </a:xfrm>
          <a:prstGeom prst="rect">
            <a:avLst/>
          </a:prstGeom>
        </p:spPr>
        <p:txBody>
          <a:bodyPr vert="horz" lIns="0" tIns="45720" rIns="0" bIns="45720" rtlCol="0">
            <a:normAutofit fontScale="92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endParaRPr lang="en-US" dirty="0"/>
          </a:p>
          <a:p>
            <a:r>
              <a:rPr lang="en-US" sz="4800" dirty="0"/>
              <a:t>Novices cannot tell the difference between what is important and what is not…. !</a:t>
            </a:r>
          </a:p>
          <a:p>
            <a:endParaRPr lang="en-US" sz="4800" dirty="0"/>
          </a:p>
          <a:p>
            <a:endParaRPr lang="en-US" sz="4800" dirty="0"/>
          </a:p>
        </p:txBody>
      </p:sp>
    </p:spTree>
    <p:extLst>
      <p:ext uri="{BB962C8B-B14F-4D97-AF65-F5344CB8AC3E}">
        <p14:creationId xmlns:p14="http://schemas.microsoft.com/office/powerpoint/2010/main" val="4254292696"/>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8A7B5574-B0E8-C34C-B2B0-6D85DEA4C08D}"/>
              </a:ext>
            </a:extLst>
          </p:cNvPr>
          <p:cNvSpPr>
            <a:spLocks noGrp="1"/>
          </p:cNvSpPr>
          <p:nvPr>
            <p:ph idx="1"/>
          </p:nvPr>
        </p:nvSpPr>
        <p:spPr/>
        <p:txBody>
          <a:bodyPr/>
          <a:lstStyle/>
          <a:p>
            <a:endParaRPr lang="en-US" dirty="0"/>
          </a:p>
          <a:p>
            <a:endParaRPr lang="en-US" sz="4800" dirty="0"/>
          </a:p>
          <a:p>
            <a:r>
              <a:rPr lang="en-US" sz="4800" dirty="0"/>
              <a:t>2. Today this RP SESSION</a:t>
            </a:r>
          </a:p>
          <a:p>
            <a:r>
              <a:rPr lang="en-US" sz="4800" dirty="0"/>
              <a:t> we will TALK ABOUT the “QUESTION”</a:t>
            </a:r>
          </a:p>
        </p:txBody>
      </p:sp>
    </p:spTree>
    <p:extLst>
      <p:ext uri="{BB962C8B-B14F-4D97-AF65-F5344CB8AC3E}">
        <p14:creationId xmlns:p14="http://schemas.microsoft.com/office/powerpoint/2010/main" val="2720396766"/>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7E22-E2BA-D04F-929C-90F047CE09A3}"/>
              </a:ext>
            </a:extLst>
          </p:cNvPr>
          <p:cNvSpPr>
            <a:spLocks noGrp="1"/>
          </p:cNvSpPr>
          <p:nvPr>
            <p:ph type="title"/>
          </p:nvPr>
        </p:nvSpPr>
        <p:spPr/>
        <p:txBody>
          <a:bodyPr>
            <a:normAutofit/>
          </a:bodyPr>
          <a:lstStyle/>
          <a:p>
            <a:r>
              <a:rPr lang="en-US" dirty="0"/>
              <a:t>. TODAY, WE ARE GOING TO TALK ABOUT A QUESTION.</a:t>
            </a:r>
          </a:p>
        </p:txBody>
      </p:sp>
      <p:sp>
        <p:nvSpPr>
          <p:cNvPr id="7" name="Content Placeholder 6">
            <a:extLst>
              <a:ext uri="{FF2B5EF4-FFF2-40B4-BE49-F238E27FC236}">
                <a16:creationId xmlns:a16="http://schemas.microsoft.com/office/drawing/2014/main" id="{8A7B5574-B0E8-C34C-B2B0-6D85DEA4C08D}"/>
              </a:ext>
            </a:extLst>
          </p:cNvPr>
          <p:cNvSpPr>
            <a:spLocks noGrp="1"/>
          </p:cNvSpPr>
          <p:nvPr>
            <p:ph idx="1"/>
          </p:nvPr>
        </p:nvSpPr>
        <p:spPr/>
        <p:txBody>
          <a:bodyPr>
            <a:normAutofit fontScale="92500" lnSpcReduction="10000"/>
          </a:bodyPr>
          <a:lstStyle/>
          <a:p>
            <a:endParaRPr lang="en-US" dirty="0"/>
          </a:p>
          <a:p>
            <a:r>
              <a:rPr lang="en-US" sz="4800" dirty="0"/>
              <a:t>The question often contains </a:t>
            </a:r>
          </a:p>
          <a:p>
            <a:endParaRPr lang="en-US" sz="4800" dirty="0"/>
          </a:p>
          <a:p>
            <a:r>
              <a:rPr lang="en-US" sz="4800" dirty="0"/>
              <a:t>Their OBJECTIVE </a:t>
            </a:r>
          </a:p>
          <a:p>
            <a:r>
              <a:rPr lang="en-US" sz="4800" dirty="0"/>
              <a:t>and </a:t>
            </a:r>
          </a:p>
          <a:p>
            <a:r>
              <a:rPr lang="en-US" sz="4800" dirty="0"/>
              <a:t>as refined, is their GOAL.</a:t>
            </a:r>
          </a:p>
        </p:txBody>
      </p:sp>
    </p:spTree>
    <p:extLst>
      <p:ext uri="{BB962C8B-B14F-4D97-AF65-F5344CB8AC3E}">
        <p14:creationId xmlns:p14="http://schemas.microsoft.com/office/powerpoint/2010/main" val="1060797125"/>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7E22-E2BA-D04F-929C-90F047CE09A3}"/>
              </a:ext>
            </a:extLst>
          </p:cNvPr>
          <p:cNvSpPr>
            <a:spLocks noGrp="1"/>
          </p:cNvSpPr>
          <p:nvPr>
            <p:ph type="title"/>
          </p:nvPr>
        </p:nvSpPr>
        <p:spPr/>
        <p:txBody>
          <a:bodyPr>
            <a:normAutofit/>
          </a:bodyPr>
          <a:lstStyle/>
          <a:p>
            <a:r>
              <a:rPr lang="en-US" dirty="0"/>
              <a:t>. TODAY, WE ARE GOING TO TALK ABOUT A QUESTION.</a:t>
            </a:r>
          </a:p>
        </p:txBody>
      </p:sp>
      <p:sp>
        <p:nvSpPr>
          <p:cNvPr id="7" name="Content Placeholder 6">
            <a:extLst>
              <a:ext uri="{FF2B5EF4-FFF2-40B4-BE49-F238E27FC236}">
                <a16:creationId xmlns:a16="http://schemas.microsoft.com/office/drawing/2014/main" id="{8A7B5574-B0E8-C34C-B2B0-6D85DEA4C08D}"/>
              </a:ext>
            </a:extLst>
          </p:cNvPr>
          <p:cNvSpPr>
            <a:spLocks noGrp="1"/>
          </p:cNvSpPr>
          <p:nvPr>
            <p:ph idx="1"/>
          </p:nvPr>
        </p:nvSpPr>
        <p:spPr/>
        <p:txBody>
          <a:bodyPr/>
          <a:lstStyle/>
          <a:p>
            <a:endParaRPr lang="en-US" dirty="0"/>
          </a:p>
          <a:p>
            <a:r>
              <a:rPr lang="en-US" sz="4800" dirty="0"/>
              <a:t>Their question gives us all an idea</a:t>
            </a:r>
          </a:p>
          <a:p>
            <a:endParaRPr lang="en-US" sz="4800" dirty="0"/>
          </a:p>
          <a:p>
            <a:r>
              <a:rPr lang="en-US" sz="4800" dirty="0"/>
              <a:t>OF WHAT THE FINAL WORK MIGHT LOOK LIKE. </a:t>
            </a:r>
          </a:p>
        </p:txBody>
      </p:sp>
    </p:spTree>
    <p:extLst>
      <p:ext uri="{BB962C8B-B14F-4D97-AF65-F5344CB8AC3E}">
        <p14:creationId xmlns:p14="http://schemas.microsoft.com/office/powerpoint/2010/main" val="4201997572"/>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7E22-E2BA-D04F-929C-90F047CE09A3}"/>
              </a:ext>
            </a:extLst>
          </p:cNvPr>
          <p:cNvSpPr>
            <a:spLocks noGrp="1"/>
          </p:cNvSpPr>
          <p:nvPr>
            <p:ph type="title"/>
          </p:nvPr>
        </p:nvSpPr>
        <p:spPr/>
        <p:txBody>
          <a:bodyPr>
            <a:normAutofit/>
          </a:bodyPr>
          <a:lstStyle/>
          <a:p>
            <a:r>
              <a:rPr lang="en-US" dirty="0"/>
              <a:t>. TODAY, WE ARE GOING TO TALK ABOUT A QUESTION.</a:t>
            </a:r>
          </a:p>
        </p:txBody>
      </p:sp>
      <p:sp>
        <p:nvSpPr>
          <p:cNvPr id="7" name="Content Placeholder 6">
            <a:extLst>
              <a:ext uri="{FF2B5EF4-FFF2-40B4-BE49-F238E27FC236}">
                <a16:creationId xmlns:a16="http://schemas.microsoft.com/office/drawing/2014/main" id="{8A7B5574-B0E8-C34C-B2B0-6D85DEA4C08D}"/>
              </a:ext>
            </a:extLst>
          </p:cNvPr>
          <p:cNvSpPr>
            <a:spLocks noGrp="1"/>
          </p:cNvSpPr>
          <p:nvPr>
            <p:ph idx="1"/>
          </p:nvPr>
        </p:nvSpPr>
        <p:spPr>
          <a:xfrm>
            <a:off x="848139" y="1845734"/>
            <a:ext cx="10482470" cy="4023360"/>
          </a:xfrm>
        </p:spPr>
        <p:txBody>
          <a:bodyPr>
            <a:normAutofit/>
          </a:bodyPr>
          <a:lstStyle/>
          <a:p>
            <a:endParaRPr lang="en-US" dirty="0"/>
          </a:p>
          <a:p>
            <a:r>
              <a:rPr lang="en-US" sz="4800" dirty="0"/>
              <a:t>Their question is</a:t>
            </a:r>
          </a:p>
          <a:p>
            <a:r>
              <a:rPr lang="en-US" sz="4800" dirty="0"/>
              <a:t>THE THING THE MARKER WILL USE to JUDGE … </a:t>
            </a:r>
          </a:p>
          <a:p>
            <a:r>
              <a:rPr lang="en-US" sz="4800" dirty="0"/>
              <a:t>HOW WELL THE </a:t>
            </a:r>
            <a:r>
              <a:rPr lang="en-US" sz="4800" u="sng" dirty="0"/>
              <a:t>INQUIRY was RESOLVED</a:t>
            </a:r>
          </a:p>
        </p:txBody>
      </p:sp>
    </p:spTree>
    <p:extLst>
      <p:ext uri="{BB962C8B-B14F-4D97-AF65-F5344CB8AC3E}">
        <p14:creationId xmlns:p14="http://schemas.microsoft.com/office/powerpoint/2010/main" val="920594888"/>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7E22-E2BA-D04F-929C-90F047CE09A3}"/>
              </a:ext>
            </a:extLst>
          </p:cNvPr>
          <p:cNvSpPr>
            <a:spLocks noGrp="1"/>
          </p:cNvSpPr>
          <p:nvPr>
            <p:ph type="title"/>
          </p:nvPr>
        </p:nvSpPr>
        <p:spPr/>
        <p:txBody>
          <a:bodyPr>
            <a:normAutofit/>
          </a:bodyPr>
          <a:lstStyle/>
          <a:p>
            <a:r>
              <a:rPr lang="en-US" dirty="0"/>
              <a:t>QUESTION FOCUS,…. Achieve 3 things. ….</a:t>
            </a:r>
          </a:p>
        </p:txBody>
      </p:sp>
      <p:sp>
        <p:nvSpPr>
          <p:cNvPr id="7" name="Content Placeholder 6">
            <a:extLst>
              <a:ext uri="{FF2B5EF4-FFF2-40B4-BE49-F238E27FC236}">
                <a16:creationId xmlns:a16="http://schemas.microsoft.com/office/drawing/2014/main" id="{8A7B5574-B0E8-C34C-B2B0-6D85DEA4C08D}"/>
              </a:ext>
            </a:extLst>
          </p:cNvPr>
          <p:cNvSpPr>
            <a:spLocks noGrp="1"/>
          </p:cNvSpPr>
          <p:nvPr>
            <p:ph idx="1"/>
          </p:nvPr>
        </p:nvSpPr>
        <p:spPr/>
        <p:txBody>
          <a:bodyPr>
            <a:normAutofit fontScale="47500" lnSpcReduction="20000"/>
          </a:bodyPr>
          <a:lstStyle/>
          <a:p>
            <a:endParaRPr lang="en-US" dirty="0"/>
          </a:p>
          <a:p>
            <a:r>
              <a:rPr lang="en-US" sz="4800" dirty="0"/>
              <a:t>Some things that you need to be on the lookout for… </a:t>
            </a:r>
          </a:p>
          <a:p>
            <a:endParaRPr lang="en-US" sz="1100" dirty="0"/>
          </a:p>
          <a:p>
            <a:r>
              <a:rPr lang="en-US" sz="4800" dirty="0"/>
              <a:t>Then,…..</a:t>
            </a:r>
          </a:p>
          <a:p>
            <a:endParaRPr lang="en-US" sz="1300" dirty="0"/>
          </a:p>
          <a:p>
            <a:r>
              <a:rPr lang="en-US" sz="4800" dirty="0"/>
              <a:t>Some things that help you “harness the power” of the Question.</a:t>
            </a:r>
          </a:p>
          <a:p>
            <a:endParaRPr lang="en-US" dirty="0"/>
          </a:p>
          <a:p>
            <a:r>
              <a:rPr lang="en-US" sz="4800" dirty="0"/>
              <a:t>And Looking ahead,….</a:t>
            </a:r>
          </a:p>
          <a:p>
            <a:endParaRPr lang="en-US" dirty="0"/>
          </a:p>
          <a:p>
            <a:r>
              <a:rPr lang="en-US" sz="4800" dirty="0"/>
              <a:t>The importance of ”Mantras” in this Student-</a:t>
            </a:r>
            <a:r>
              <a:rPr lang="en-US" sz="4800" dirty="0" err="1"/>
              <a:t>Centred</a:t>
            </a:r>
            <a:r>
              <a:rPr lang="en-US" sz="4800" dirty="0"/>
              <a:t> Work </a:t>
            </a:r>
          </a:p>
          <a:p>
            <a:r>
              <a:rPr lang="en-US" sz="4800" dirty="0"/>
              <a:t> </a:t>
            </a:r>
            <a:endParaRPr lang="en-US" sz="800" dirty="0"/>
          </a:p>
          <a:p>
            <a:r>
              <a:rPr lang="en-US" sz="800" dirty="0"/>
              <a:t>M</a:t>
            </a:r>
            <a:endParaRPr lang="en-US" sz="4800" dirty="0"/>
          </a:p>
        </p:txBody>
      </p:sp>
    </p:spTree>
    <p:extLst>
      <p:ext uri="{BB962C8B-B14F-4D97-AF65-F5344CB8AC3E}">
        <p14:creationId xmlns:p14="http://schemas.microsoft.com/office/powerpoint/2010/main" val="2002144394"/>
      </p:ext>
    </p:extLst>
  </p:cSld>
  <p:clrMapOvr>
    <a:masterClrMapping/>
  </p:clrMapOvr>
  <mc:AlternateContent xmlns:mc="http://schemas.openxmlformats.org/markup-compatibility/2006" xmlns:p14="http://schemas.microsoft.com/office/powerpoint/2010/main">
    <mc:Choice Requires="p14">
      <p:transition p14:dur="10" advClick="0" advTm="0">
        <p:push dir="u"/>
      </p:transition>
    </mc:Choice>
    <mc:Fallback xmlns="">
      <p:transition advClick="0" advTm="0">
        <p:push dir="u"/>
      </p:transition>
    </mc:Fallback>
  </mc:AlternateContent>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32991</TotalTime>
  <Words>1324</Words>
  <Application>Microsoft Macintosh PowerPoint</Application>
  <PresentationFormat>Widescreen</PresentationFormat>
  <Paragraphs>168</Paragraphs>
  <Slides>19</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Calibri</vt:lpstr>
      <vt:lpstr>Calibri Light</vt:lpstr>
      <vt:lpstr>Helvetica</vt:lpstr>
      <vt:lpstr>Retrospect</vt:lpstr>
      <vt:lpstr>Expertise Matters in an R.P.</vt:lpstr>
      <vt:lpstr>Expertise Matters in an R.P.</vt:lpstr>
      <vt:lpstr>Expertise Matters in an R.P.</vt:lpstr>
      <vt:lpstr>Expertise Matters in an R.P.</vt:lpstr>
      <vt:lpstr>PowerPoint Presentation</vt:lpstr>
      <vt:lpstr>. TODAY, WE ARE GOING TO TALK ABOUT A QUESTION.</vt:lpstr>
      <vt:lpstr>. TODAY, WE ARE GOING TO TALK ABOUT A QUESTION.</vt:lpstr>
      <vt:lpstr>. TODAY, WE ARE GOING TO TALK ABOUT A QUESTION.</vt:lpstr>
      <vt:lpstr>QUESTION FOCUS,…. Achieve 3 things. ….</vt:lpstr>
      <vt:lpstr>PowerPoint Presentation</vt:lpstr>
      <vt:lpstr>PowerPoint Presentation</vt:lpstr>
      <vt:lpstr>Helping you “harness the power” of the Question for your student :STEMS</vt:lpstr>
      <vt:lpstr>Helping you “harness the power” of the Question for your student :STEMS</vt:lpstr>
      <vt:lpstr>Helping you “harness the power” of…. MANTRAS </vt:lpstr>
      <vt:lpstr>Helping you “harness the power” of…. MANTRAS </vt:lpstr>
      <vt:lpstr>Helping you “harness the power” of…. MANTRAS </vt:lpstr>
      <vt:lpstr>Helping you “harness the power” of…. MANTRAS  - More Mantras.</vt:lpstr>
      <vt:lpstr>Helping you “harness the power” of…. MANTRAS  - More Mantras.</vt:lpstr>
      <vt:lpstr>Helping you “harness the power” of…. MANTRAS  - More Mantras.</vt:lpstr>
    </vt:vector>
  </TitlesOfParts>
  <Company>Prince Alfred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Evaluation:</dc:title>
  <dc:creator>McGuire, Chris</dc:creator>
  <cp:lastModifiedBy>McGuire, Chris</cp:lastModifiedBy>
  <cp:revision>118</cp:revision>
  <cp:lastPrinted>2023-02-17T07:17:26Z</cp:lastPrinted>
  <dcterms:created xsi:type="dcterms:W3CDTF">2015-02-08T00:09:46Z</dcterms:created>
  <dcterms:modified xsi:type="dcterms:W3CDTF">2023-02-23T01:10:37Z</dcterms:modified>
</cp:coreProperties>
</file>