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63" r:id="rId3"/>
    <p:sldId id="262" r:id="rId4"/>
    <p:sldId id="638" r:id="rId5"/>
    <p:sldId id="266" r:id="rId6"/>
    <p:sldId id="264" r:id="rId7"/>
    <p:sldId id="640" r:id="rId8"/>
    <p:sldId id="258" r:id="rId9"/>
    <p:sldId id="260" r:id="rId10"/>
    <p:sldId id="261" r:id="rId11"/>
    <p:sldId id="651" r:id="rId12"/>
    <p:sldId id="265" r:id="rId13"/>
    <p:sldId id="639" r:id="rId14"/>
    <p:sldId id="641" r:id="rId15"/>
    <p:sldId id="642" r:id="rId16"/>
    <p:sldId id="643" r:id="rId17"/>
    <p:sldId id="644" r:id="rId18"/>
    <p:sldId id="648" r:id="rId19"/>
    <p:sldId id="645" r:id="rId20"/>
    <p:sldId id="259" r:id="rId21"/>
    <p:sldId id="646" r:id="rId22"/>
    <p:sldId id="647" r:id="rId23"/>
    <p:sldId id="649" r:id="rId24"/>
    <p:sldId id="652" r:id="rId25"/>
    <p:sldId id="650" r:id="rId26"/>
    <p:sldId id="653" r:id="rId27"/>
    <p:sldId id="654" r:id="rId28"/>
    <p:sldId id="655" r:id="rId29"/>
    <p:sldId id="656" r:id="rId30"/>
    <p:sldId id="657" r:id="rId31"/>
    <p:sldId id="658" r:id="rId32"/>
    <p:sldId id="65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97" d="100"/>
          <a:sy n="97" d="100"/>
        </p:scale>
        <p:origin x="31" y="1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Parasiers" userId="3e8fc41362b6e8cc" providerId="LiveId" clId="{5043A376-5693-4AB1-9682-61D79BF267BE}"/>
    <pc:docChg chg="custSel modSld">
      <pc:chgData name="Jasmin Parasiers" userId="3e8fc41362b6e8cc" providerId="LiveId" clId="{5043A376-5693-4AB1-9682-61D79BF267BE}" dt="2023-02-17T23:03:22.820" v="3" actId="478"/>
      <pc:docMkLst>
        <pc:docMk/>
      </pc:docMkLst>
      <pc:sldChg chg="delSp mod delAnim">
        <pc:chgData name="Jasmin Parasiers" userId="3e8fc41362b6e8cc" providerId="LiveId" clId="{5043A376-5693-4AB1-9682-61D79BF267BE}" dt="2023-02-17T23:03:10.436" v="0" actId="478"/>
        <pc:sldMkLst>
          <pc:docMk/>
          <pc:sldMk cId="2412112701" sldId="256"/>
        </pc:sldMkLst>
        <pc:picChg chg="del">
          <ac:chgData name="Jasmin Parasiers" userId="3e8fc41362b6e8cc" providerId="LiveId" clId="{5043A376-5693-4AB1-9682-61D79BF267BE}" dt="2023-02-17T23:03:10.436" v="0" actId="478"/>
          <ac:picMkLst>
            <pc:docMk/>
            <pc:sldMk cId="2412112701" sldId="256"/>
            <ac:picMk id="8" creationId="{FE1B2F2C-DBB2-9ABD-51DD-F76E5640C6A9}"/>
          </ac:picMkLst>
        </pc:picChg>
      </pc:sldChg>
      <pc:sldChg chg="delSp mod delAnim">
        <pc:chgData name="Jasmin Parasiers" userId="3e8fc41362b6e8cc" providerId="LiveId" clId="{5043A376-5693-4AB1-9682-61D79BF267BE}" dt="2023-02-17T23:03:17.261" v="2" actId="478"/>
        <pc:sldMkLst>
          <pc:docMk/>
          <pc:sldMk cId="704241650" sldId="262"/>
        </pc:sldMkLst>
        <pc:picChg chg="del">
          <ac:chgData name="Jasmin Parasiers" userId="3e8fc41362b6e8cc" providerId="LiveId" clId="{5043A376-5693-4AB1-9682-61D79BF267BE}" dt="2023-02-17T23:03:17.261" v="2" actId="478"/>
          <ac:picMkLst>
            <pc:docMk/>
            <pc:sldMk cId="704241650" sldId="262"/>
            <ac:picMk id="22" creationId="{A15AB9FB-3B7B-B534-8A7C-A15403DAEA3D}"/>
          </ac:picMkLst>
        </pc:picChg>
      </pc:sldChg>
      <pc:sldChg chg="delSp mod delAnim">
        <pc:chgData name="Jasmin Parasiers" userId="3e8fc41362b6e8cc" providerId="LiveId" clId="{5043A376-5693-4AB1-9682-61D79BF267BE}" dt="2023-02-17T23:03:14.201" v="1" actId="478"/>
        <pc:sldMkLst>
          <pc:docMk/>
          <pc:sldMk cId="1749998119" sldId="263"/>
        </pc:sldMkLst>
        <pc:picChg chg="del">
          <ac:chgData name="Jasmin Parasiers" userId="3e8fc41362b6e8cc" providerId="LiveId" clId="{5043A376-5693-4AB1-9682-61D79BF267BE}" dt="2023-02-17T23:03:14.201" v="1" actId="478"/>
          <ac:picMkLst>
            <pc:docMk/>
            <pc:sldMk cId="1749998119" sldId="263"/>
            <ac:picMk id="8" creationId="{2F61BDA5-BACB-E52C-25EF-7456993E4209}"/>
          </ac:picMkLst>
        </pc:picChg>
      </pc:sldChg>
      <pc:sldChg chg="delSp mod delAnim">
        <pc:chgData name="Jasmin Parasiers" userId="3e8fc41362b6e8cc" providerId="LiveId" clId="{5043A376-5693-4AB1-9682-61D79BF267BE}" dt="2023-02-17T23:03:22.820" v="3" actId="478"/>
        <pc:sldMkLst>
          <pc:docMk/>
          <pc:sldMk cId="2687012123" sldId="266"/>
        </pc:sldMkLst>
        <pc:picChg chg="del">
          <ac:chgData name="Jasmin Parasiers" userId="3e8fc41362b6e8cc" providerId="LiveId" clId="{5043A376-5693-4AB1-9682-61D79BF267BE}" dt="2023-02-17T23:03:22.820" v="3" actId="478"/>
          <ac:picMkLst>
            <pc:docMk/>
            <pc:sldMk cId="2687012123" sldId="266"/>
            <ac:picMk id="17" creationId="{212FE5A6-5B13-917F-2DD1-54145C7DD6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A18F2-1956-4FA4-B9BE-3567786D47F3}" type="datetimeFigureOut">
              <a:rPr lang="en-AU" smtClean="0"/>
              <a:t>18/02/2023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8327E-EFEA-4A33-A7ED-DFDDD0EBE33C}" type="slidenum">
              <a:rPr lang="en-AU" smtClean="0"/>
              <a:t>‹#›</a:t>
            </a:fld>
            <a:endParaRPr lang="en-AU"/>
          </a:p>
        </p:txBody>
      </p:sp>
    </p:spTree>
    <p:extLst>
      <p:ext uri="{BB962C8B-B14F-4D97-AF65-F5344CB8AC3E}">
        <p14:creationId xmlns:p14="http://schemas.microsoft.com/office/powerpoint/2010/main" val="267633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1.50pm</a:t>
            </a:r>
          </a:p>
        </p:txBody>
      </p:sp>
      <p:sp>
        <p:nvSpPr>
          <p:cNvPr id="4" name="Slide Number Placeholder 3"/>
          <p:cNvSpPr>
            <a:spLocks noGrp="1"/>
          </p:cNvSpPr>
          <p:nvPr>
            <p:ph type="sldNum" sz="quarter" idx="5"/>
          </p:nvPr>
        </p:nvSpPr>
        <p:spPr/>
        <p:txBody>
          <a:bodyPr/>
          <a:lstStyle/>
          <a:p>
            <a:fld id="{0EE4EE79-EA95-4681-A9BB-5EE50094E669}" type="slidenum">
              <a:rPr lang="en-AU" smtClean="0"/>
              <a:t>4</a:t>
            </a:fld>
            <a:endParaRPr lang="en-AU"/>
          </a:p>
        </p:txBody>
      </p:sp>
    </p:spTree>
    <p:extLst>
      <p:ext uri="{BB962C8B-B14F-4D97-AF65-F5344CB8AC3E}">
        <p14:creationId xmlns:p14="http://schemas.microsoft.com/office/powerpoint/2010/main" val="4195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2/18/2023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2/18/2023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2/18/2023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2/18/2023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2/18/2023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2/18/2023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smin.parasiers@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uHJr738Epic?feature=oembed"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6E04-66F1-091C-3414-8D3DF860309B}"/>
              </a:ext>
            </a:extLst>
          </p:cNvPr>
          <p:cNvSpPr>
            <a:spLocks noGrp="1"/>
          </p:cNvSpPr>
          <p:nvPr>
            <p:ph type="ctrTitle"/>
          </p:nvPr>
        </p:nvSpPr>
        <p:spPr/>
        <p:txBody>
          <a:bodyPr/>
          <a:lstStyle/>
          <a:p>
            <a:r>
              <a:rPr lang="en-AU" dirty="0"/>
              <a:t>Activating IF</a:t>
            </a:r>
            <a:br>
              <a:rPr lang="en-AU" dirty="0"/>
            </a:br>
            <a:r>
              <a:rPr lang="en-AU" dirty="0"/>
              <a:t>Unpacking the language and guiding principles of the AIF</a:t>
            </a:r>
          </a:p>
        </p:txBody>
      </p:sp>
      <p:sp>
        <p:nvSpPr>
          <p:cNvPr id="3" name="Subtitle 2">
            <a:extLst>
              <a:ext uri="{FF2B5EF4-FFF2-40B4-BE49-F238E27FC236}">
                <a16:creationId xmlns:a16="http://schemas.microsoft.com/office/drawing/2014/main" id="{0ABD055B-7626-AA1B-5EFB-0867BD3E354E}"/>
              </a:ext>
            </a:extLst>
          </p:cNvPr>
          <p:cNvSpPr>
            <a:spLocks noGrp="1"/>
          </p:cNvSpPr>
          <p:nvPr>
            <p:ph type="subTitle" idx="1"/>
          </p:nvPr>
        </p:nvSpPr>
        <p:spPr>
          <a:xfrm>
            <a:off x="0" y="5238092"/>
            <a:ext cx="12192000" cy="1619907"/>
          </a:xfrm>
        </p:spPr>
        <p:txBody>
          <a:bodyPr>
            <a:normAutofit fontScale="77500" lnSpcReduction="20000"/>
          </a:bodyPr>
          <a:lstStyle/>
          <a:p>
            <a:pPr algn="ctr"/>
            <a:r>
              <a:rPr lang="en-AU" dirty="0"/>
              <a:t>Guided by the SACE Thrive ethos, AIF seeks to empower students to become capable, self directed learners. This session will unpack the key concepts, skills and terminologies for teacher facilitators to empower their students to become independent agents for learning.</a:t>
            </a:r>
          </a:p>
          <a:p>
            <a:pPr algn="ctr"/>
            <a:r>
              <a:rPr lang="en-AU" dirty="0"/>
              <a:t>Session 2: 12:05pm-1:00pm 				</a:t>
            </a:r>
            <a:r>
              <a:rPr lang="en-AU" dirty="0">
                <a:hlinkClick r:id="rId2"/>
              </a:rPr>
              <a:t>jasmin.parasiers@gmail.com</a:t>
            </a:r>
            <a:endParaRPr lang="en-AU" dirty="0"/>
          </a:p>
          <a:p>
            <a:pPr algn="ctr"/>
            <a:endParaRPr lang="en-AU" sz="1400" i="1" dirty="0"/>
          </a:p>
          <a:p>
            <a:pPr algn="ctr"/>
            <a:r>
              <a:rPr lang="en-AU" sz="1400" i="1" dirty="0"/>
              <a:t>With thanks to Tracey Dorian, Virginia Grantham and Mandy Loveder for their contributions</a:t>
            </a:r>
          </a:p>
          <a:p>
            <a:pPr algn="ctr"/>
            <a:r>
              <a:rPr lang="en-AU" sz="1400" i="1" dirty="0"/>
              <a:t>This presentation was prepared and delivered on Kaurna land. </a:t>
            </a:r>
          </a:p>
          <a:p>
            <a:pPr algn="ctr"/>
            <a:endParaRPr lang="en-AU" dirty="0"/>
          </a:p>
        </p:txBody>
      </p:sp>
    </p:spTree>
    <p:extLst>
      <p:ext uri="{BB962C8B-B14F-4D97-AF65-F5344CB8AC3E}">
        <p14:creationId xmlns:p14="http://schemas.microsoft.com/office/powerpoint/2010/main" val="2412112701"/>
      </p:ext>
    </p:extLst>
  </p:cSld>
  <p:clrMapOvr>
    <a:masterClrMapping/>
  </p:clrMapOvr>
  <mc:AlternateContent xmlns:mc="http://schemas.openxmlformats.org/markup-compatibility/2006" xmlns:p14="http://schemas.microsoft.com/office/powerpoint/2010/main">
    <mc:Choice Requires="p14">
      <p:transition spd="slow" p14:dur="2000" advTm="77124"/>
    </mc:Choice>
    <mc:Fallback xmlns="">
      <p:transition spd="slow" advTm="771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Intentional Language</a:t>
            </a:r>
          </a:p>
        </p:txBody>
      </p:sp>
      <p:graphicFrame>
        <p:nvGraphicFramePr>
          <p:cNvPr id="6" name="Table 3">
            <a:extLst>
              <a:ext uri="{FF2B5EF4-FFF2-40B4-BE49-F238E27FC236}">
                <a16:creationId xmlns:a16="http://schemas.microsoft.com/office/drawing/2014/main" id="{1D7634CE-DE5A-FA44-6C98-7AF597EB58A4}"/>
              </a:ext>
            </a:extLst>
          </p:cNvPr>
          <p:cNvGraphicFramePr>
            <a:graphicFrameLocks noGrp="1"/>
          </p:cNvGraphicFramePr>
          <p:nvPr>
            <p:extLst>
              <p:ext uri="{D42A27DB-BD31-4B8C-83A1-F6EECF244321}">
                <p14:modId xmlns:p14="http://schemas.microsoft.com/office/powerpoint/2010/main" val="2372386728"/>
              </p:ext>
            </p:extLst>
          </p:nvPr>
        </p:nvGraphicFramePr>
        <p:xfrm>
          <a:off x="809999" y="3208283"/>
          <a:ext cx="11223035" cy="3708631"/>
        </p:xfrm>
        <a:graphic>
          <a:graphicData uri="http://schemas.openxmlformats.org/drawingml/2006/table">
            <a:tbl>
              <a:tblPr firstRow="1" bandRow="1">
                <a:tableStyleId>{5C22544A-7EE6-4342-B048-85BDC9FD1C3A}</a:tableStyleId>
              </a:tblPr>
              <a:tblGrid>
                <a:gridCol w="1251342">
                  <a:extLst>
                    <a:ext uri="{9D8B030D-6E8A-4147-A177-3AD203B41FA5}">
                      <a16:colId xmlns:a16="http://schemas.microsoft.com/office/drawing/2014/main" val="2938181479"/>
                    </a:ext>
                  </a:extLst>
                </a:gridCol>
                <a:gridCol w="1242665">
                  <a:extLst>
                    <a:ext uri="{9D8B030D-6E8A-4147-A177-3AD203B41FA5}">
                      <a16:colId xmlns:a16="http://schemas.microsoft.com/office/drawing/2014/main" val="3845168615"/>
                    </a:ext>
                  </a:extLst>
                </a:gridCol>
                <a:gridCol w="1247004">
                  <a:extLst>
                    <a:ext uri="{9D8B030D-6E8A-4147-A177-3AD203B41FA5}">
                      <a16:colId xmlns:a16="http://schemas.microsoft.com/office/drawing/2014/main" val="2335994151"/>
                    </a:ext>
                  </a:extLst>
                </a:gridCol>
                <a:gridCol w="1247004">
                  <a:extLst>
                    <a:ext uri="{9D8B030D-6E8A-4147-A177-3AD203B41FA5}">
                      <a16:colId xmlns:a16="http://schemas.microsoft.com/office/drawing/2014/main" val="864319564"/>
                    </a:ext>
                  </a:extLst>
                </a:gridCol>
                <a:gridCol w="1115165">
                  <a:extLst>
                    <a:ext uri="{9D8B030D-6E8A-4147-A177-3AD203B41FA5}">
                      <a16:colId xmlns:a16="http://schemas.microsoft.com/office/drawing/2014/main" val="3521870660"/>
                    </a:ext>
                  </a:extLst>
                </a:gridCol>
                <a:gridCol w="1363718">
                  <a:extLst>
                    <a:ext uri="{9D8B030D-6E8A-4147-A177-3AD203B41FA5}">
                      <a16:colId xmlns:a16="http://schemas.microsoft.com/office/drawing/2014/main" val="3583698553"/>
                    </a:ext>
                  </a:extLst>
                </a:gridCol>
                <a:gridCol w="1262129">
                  <a:extLst>
                    <a:ext uri="{9D8B030D-6E8A-4147-A177-3AD203B41FA5}">
                      <a16:colId xmlns:a16="http://schemas.microsoft.com/office/drawing/2014/main" val="1206140582"/>
                    </a:ext>
                  </a:extLst>
                </a:gridCol>
                <a:gridCol w="1247004">
                  <a:extLst>
                    <a:ext uri="{9D8B030D-6E8A-4147-A177-3AD203B41FA5}">
                      <a16:colId xmlns:a16="http://schemas.microsoft.com/office/drawing/2014/main" val="2525642835"/>
                    </a:ext>
                  </a:extLst>
                </a:gridCol>
                <a:gridCol w="1247004">
                  <a:extLst>
                    <a:ext uri="{9D8B030D-6E8A-4147-A177-3AD203B41FA5}">
                      <a16:colId xmlns:a16="http://schemas.microsoft.com/office/drawing/2014/main" val="4105000173"/>
                    </a:ext>
                  </a:extLst>
                </a:gridCol>
              </a:tblGrid>
              <a:tr h="326972">
                <a:tc>
                  <a:txBody>
                    <a:bodyPr/>
                    <a:lstStyle/>
                    <a:p>
                      <a:r>
                        <a:rPr lang="en-AU" sz="1600" dirty="0"/>
                        <a:t>E1</a:t>
                      </a:r>
                    </a:p>
                  </a:txBody>
                  <a:tcPr/>
                </a:tc>
                <a:tc>
                  <a:txBody>
                    <a:bodyPr/>
                    <a:lstStyle/>
                    <a:p>
                      <a:r>
                        <a:rPr lang="en-AU" sz="1600" dirty="0"/>
                        <a:t>E2</a:t>
                      </a:r>
                    </a:p>
                  </a:txBody>
                  <a:tcPr/>
                </a:tc>
                <a:tc>
                  <a:txBody>
                    <a:bodyPr/>
                    <a:lstStyle/>
                    <a:p>
                      <a:r>
                        <a:rPr lang="en-AU" sz="1600" dirty="0"/>
                        <a:t>E3</a:t>
                      </a:r>
                    </a:p>
                  </a:txBody>
                  <a:tcPr/>
                </a:tc>
                <a:tc>
                  <a:txBody>
                    <a:bodyPr/>
                    <a:lstStyle/>
                    <a:p>
                      <a:r>
                        <a:rPr lang="en-AU" sz="1600" dirty="0"/>
                        <a:t>PA1</a:t>
                      </a:r>
                    </a:p>
                  </a:txBody>
                  <a:tcPr/>
                </a:tc>
                <a:tc>
                  <a:txBody>
                    <a:bodyPr/>
                    <a:lstStyle/>
                    <a:p>
                      <a:r>
                        <a:rPr lang="en-AU" sz="1600" dirty="0"/>
                        <a:t>PA2</a:t>
                      </a:r>
                    </a:p>
                  </a:txBody>
                  <a:tcPr/>
                </a:tc>
                <a:tc>
                  <a:txBody>
                    <a:bodyPr/>
                    <a:lstStyle/>
                    <a:p>
                      <a:r>
                        <a:rPr lang="en-AU" sz="1600" dirty="0"/>
                        <a:t>PA3</a:t>
                      </a:r>
                    </a:p>
                  </a:txBody>
                  <a:tcPr/>
                </a:tc>
                <a:tc>
                  <a:txBody>
                    <a:bodyPr/>
                    <a:lstStyle/>
                    <a:p>
                      <a:r>
                        <a:rPr lang="en-AU" sz="1600" dirty="0"/>
                        <a:t>A1</a:t>
                      </a:r>
                    </a:p>
                  </a:txBody>
                  <a:tcPr/>
                </a:tc>
                <a:tc>
                  <a:txBody>
                    <a:bodyPr/>
                    <a:lstStyle/>
                    <a:p>
                      <a:r>
                        <a:rPr lang="en-AU" sz="1600" dirty="0"/>
                        <a:t>A2</a:t>
                      </a:r>
                    </a:p>
                  </a:txBody>
                  <a:tcPr/>
                </a:tc>
                <a:tc>
                  <a:txBody>
                    <a:bodyPr/>
                    <a:lstStyle/>
                    <a:p>
                      <a:r>
                        <a:rPr lang="en-AU" sz="1600" dirty="0"/>
                        <a:t>A3</a:t>
                      </a:r>
                    </a:p>
                  </a:txBody>
                  <a:tcPr/>
                </a:tc>
                <a:extLst>
                  <a:ext uri="{0D108BD9-81ED-4DB2-BD59-A6C34878D82A}">
                    <a16:rowId xmlns:a16="http://schemas.microsoft.com/office/drawing/2014/main" val="3355561825"/>
                  </a:ext>
                </a:extLst>
              </a:tr>
              <a:tr h="1991554">
                <a:tc>
                  <a:txBody>
                    <a:bodyPr/>
                    <a:lstStyle/>
                    <a:p>
                      <a:r>
                        <a:rPr lang="en-AU" sz="1600" dirty="0"/>
                        <a:t>Organises</a:t>
                      </a:r>
                    </a:p>
                    <a:p>
                      <a:endParaRPr lang="en-AU" sz="1600" dirty="0"/>
                    </a:p>
                    <a:p>
                      <a:r>
                        <a:rPr lang="en-AU" sz="1600" dirty="0"/>
                        <a:t>Makes choices</a:t>
                      </a:r>
                    </a:p>
                    <a:p>
                      <a:endParaRPr lang="en-AU" sz="1600" dirty="0"/>
                    </a:p>
                    <a:p>
                      <a:endParaRPr lang="en-AU" sz="1600" dirty="0"/>
                    </a:p>
                  </a:txBody>
                  <a:tcPr/>
                </a:tc>
                <a:tc>
                  <a:txBody>
                    <a:bodyPr/>
                    <a:lstStyle/>
                    <a:p>
                      <a:r>
                        <a:rPr lang="en-AU" sz="1600" dirty="0"/>
                        <a:t>Develops</a:t>
                      </a:r>
                    </a:p>
                    <a:p>
                      <a:r>
                        <a:rPr lang="en-AU" sz="1600" dirty="0"/>
                        <a:t>Tests</a:t>
                      </a:r>
                    </a:p>
                    <a:p>
                      <a:r>
                        <a:rPr lang="en-AU" sz="1600" dirty="0"/>
                        <a:t>Adapts</a:t>
                      </a:r>
                    </a:p>
                    <a:p>
                      <a:endParaRPr lang="en-AU" sz="1600" dirty="0"/>
                    </a:p>
                    <a:p>
                      <a:endParaRPr lang="en-AU" sz="1600" dirty="0"/>
                    </a:p>
                    <a:p>
                      <a:r>
                        <a:rPr lang="en-AU" sz="1600" dirty="0"/>
                        <a:t>Considers Impact</a:t>
                      </a:r>
                    </a:p>
                  </a:txBody>
                  <a:tcPr/>
                </a:tc>
                <a:tc>
                  <a:txBody>
                    <a:bodyPr/>
                    <a:lstStyle/>
                    <a:p>
                      <a:r>
                        <a:rPr lang="en-AU" sz="1600" dirty="0"/>
                        <a:t>Selects</a:t>
                      </a:r>
                    </a:p>
                    <a:p>
                      <a:r>
                        <a:rPr lang="en-AU" sz="1600" dirty="0"/>
                        <a:t>Synthesis</a:t>
                      </a:r>
                    </a:p>
                    <a:p>
                      <a:endParaRPr lang="en-AU" sz="1600" dirty="0"/>
                    </a:p>
                    <a:p>
                      <a:endParaRPr lang="en-AU" sz="1600" dirty="0"/>
                    </a:p>
                    <a:p>
                      <a:endParaRPr lang="en-AU" sz="1600" dirty="0"/>
                    </a:p>
                    <a:p>
                      <a:r>
                        <a:rPr lang="en-AU" sz="1600" dirty="0"/>
                        <a:t>To progress</a:t>
                      </a:r>
                    </a:p>
                  </a:txBody>
                  <a:tcPr/>
                </a:tc>
                <a:tc>
                  <a:txBody>
                    <a:bodyPr/>
                    <a:lstStyle/>
                    <a:p>
                      <a:r>
                        <a:rPr lang="en-AU" sz="1600" dirty="0"/>
                        <a:t>Seeks</a:t>
                      </a:r>
                    </a:p>
                    <a:p>
                      <a:endParaRPr lang="en-AU" sz="1600" dirty="0"/>
                    </a:p>
                    <a:p>
                      <a:r>
                        <a:rPr lang="en-AU" sz="1600" dirty="0"/>
                        <a:t>Makes Responses</a:t>
                      </a:r>
                    </a:p>
                    <a:p>
                      <a:endParaRPr lang="en-AU" sz="1600" dirty="0"/>
                    </a:p>
                    <a:p>
                      <a:r>
                        <a:rPr lang="en-AU" sz="1600" dirty="0"/>
                        <a:t>To progress</a:t>
                      </a:r>
                    </a:p>
                  </a:txBody>
                  <a:tcPr/>
                </a:tc>
                <a:tc>
                  <a:txBody>
                    <a:bodyPr/>
                    <a:lstStyle/>
                    <a:p>
                      <a:r>
                        <a:rPr lang="en-AU" sz="1600" dirty="0"/>
                        <a:t>Manage</a:t>
                      </a:r>
                    </a:p>
                    <a:p>
                      <a:endParaRPr lang="en-AU" sz="1600" dirty="0"/>
                    </a:p>
                    <a:p>
                      <a:endParaRPr lang="en-AU" sz="1600" dirty="0"/>
                    </a:p>
                    <a:p>
                      <a:endParaRPr lang="en-AU" sz="1600" dirty="0"/>
                    </a:p>
                    <a:p>
                      <a:endParaRPr lang="en-AU" sz="1600" dirty="0"/>
                    </a:p>
                    <a:p>
                      <a:r>
                        <a:rPr lang="en-AU" sz="1600" dirty="0"/>
                        <a:t>To progress</a:t>
                      </a:r>
                    </a:p>
                  </a:txBody>
                  <a:tcPr/>
                </a:tc>
                <a:tc>
                  <a:txBody>
                    <a:bodyPr/>
                    <a:lstStyle/>
                    <a:p>
                      <a:r>
                        <a:rPr lang="en-AU" sz="1600" dirty="0"/>
                        <a:t>Demonstrate</a:t>
                      </a:r>
                    </a:p>
                    <a:p>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600" dirty="0"/>
                        <a:t>To progress</a:t>
                      </a:r>
                    </a:p>
                  </a:txBody>
                  <a:tcPr/>
                </a:tc>
                <a:tc>
                  <a:txBody>
                    <a:bodyPr/>
                    <a:lstStyle/>
                    <a:p>
                      <a:r>
                        <a:rPr lang="en-AU" sz="1600" dirty="0"/>
                        <a:t>Appraise</a:t>
                      </a:r>
                    </a:p>
                  </a:txBody>
                  <a:tcPr/>
                </a:tc>
                <a:tc>
                  <a:txBody>
                    <a:bodyPr/>
                    <a:lstStyle/>
                    <a:p>
                      <a:r>
                        <a:rPr lang="en-AU" sz="1600" dirty="0"/>
                        <a:t>Appraises</a:t>
                      </a:r>
                    </a:p>
                  </a:txBody>
                  <a:tcPr/>
                </a:tc>
                <a:tc>
                  <a:txBody>
                    <a:bodyPr/>
                    <a:lstStyle/>
                    <a:p>
                      <a:r>
                        <a:rPr lang="en-AU" sz="1600" dirty="0"/>
                        <a:t>Interconnects</a:t>
                      </a:r>
                    </a:p>
                    <a:p>
                      <a:endParaRPr lang="en-AU" sz="1600" dirty="0"/>
                    </a:p>
                    <a:p>
                      <a:endParaRPr lang="en-AU" sz="1600" dirty="0"/>
                    </a:p>
                    <a:p>
                      <a:endParaRPr lang="en-AU" sz="1600" dirty="0"/>
                    </a:p>
                    <a:p>
                      <a:r>
                        <a:rPr lang="en-AU" sz="1600" dirty="0"/>
                        <a:t>To appraise</a:t>
                      </a:r>
                    </a:p>
                  </a:txBody>
                  <a:tcPr/>
                </a:tc>
                <a:extLst>
                  <a:ext uri="{0D108BD9-81ED-4DB2-BD59-A6C34878D82A}">
                    <a16:rowId xmlns:a16="http://schemas.microsoft.com/office/drawing/2014/main" val="360669093"/>
                  </a:ext>
                </a:extLst>
              </a:tr>
              <a:tr h="1331191">
                <a:tc>
                  <a:txBody>
                    <a:bodyPr/>
                    <a:lstStyle/>
                    <a:p>
                      <a:r>
                        <a:rPr lang="en-AU" sz="900" dirty="0"/>
                        <a:t>There is a sense of cohesion, purpose, direction, impetus</a:t>
                      </a:r>
                    </a:p>
                  </a:txBody>
                  <a:tcPr/>
                </a:tc>
                <a:tc>
                  <a:txBody>
                    <a:bodyPr/>
                    <a:lstStyle/>
                    <a:p>
                      <a:r>
                        <a:rPr lang="en-AU" sz="900" dirty="0"/>
                        <a:t>Links the benefits and consequences</a:t>
                      </a:r>
                    </a:p>
                    <a:p>
                      <a:endParaRPr lang="en-AU" sz="900" dirty="0"/>
                    </a:p>
                    <a:p>
                      <a:r>
                        <a:rPr lang="en-AU" sz="900" dirty="0"/>
                        <a:t>Range of options</a:t>
                      </a:r>
                    </a:p>
                  </a:txBody>
                  <a:tcPr/>
                </a:tc>
                <a:tc>
                  <a:txBody>
                    <a:bodyPr/>
                    <a:lstStyle/>
                    <a:p>
                      <a:r>
                        <a:rPr lang="en-AU" sz="900" dirty="0"/>
                        <a:t>Explores and discerns relevance and can communicate this</a:t>
                      </a:r>
                    </a:p>
                    <a:p>
                      <a:endParaRPr lang="en-AU" sz="900" dirty="0"/>
                    </a:p>
                    <a:p>
                      <a:r>
                        <a:rPr lang="en-AU" sz="900" dirty="0"/>
                        <a:t>Thinks broadly/deeply</a:t>
                      </a:r>
                    </a:p>
                  </a:txBody>
                  <a:tcPr/>
                </a:tc>
                <a:tc>
                  <a:txBody>
                    <a:bodyPr/>
                    <a:lstStyle/>
                    <a:p>
                      <a:r>
                        <a:rPr lang="en-AU" sz="900" dirty="0"/>
                        <a:t>Targeted – not just mum &amp; dad (unless relevant?)</a:t>
                      </a:r>
                    </a:p>
                    <a:p>
                      <a:endParaRPr lang="en-AU" sz="900" dirty="0"/>
                    </a:p>
                    <a:p>
                      <a:r>
                        <a:rPr lang="en-AU" sz="900" dirty="0"/>
                        <a:t>Responses – considers consequences</a:t>
                      </a:r>
                    </a:p>
                  </a:txBody>
                  <a:tcPr/>
                </a:tc>
                <a:tc>
                  <a:txBody>
                    <a:bodyPr/>
                    <a:lstStyle/>
                    <a:p>
                      <a:r>
                        <a:rPr lang="en-AU" sz="900" dirty="0"/>
                        <a:t>Strategic – not just a generic timeline! </a:t>
                      </a:r>
                    </a:p>
                    <a:p>
                      <a:endParaRPr lang="en-AU" sz="900" dirty="0"/>
                    </a:p>
                    <a:p>
                      <a:r>
                        <a:rPr lang="en-AU" sz="900" dirty="0"/>
                        <a:t>Responsive and dynamic</a:t>
                      </a:r>
                    </a:p>
                    <a:p>
                      <a:endParaRPr lang="en-AU" sz="900" dirty="0"/>
                    </a:p>
                    <a:p>
                      <a:endParaRPr lang="en-AU" sz="9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900" dirty="0"/>
                        <a:t>Decisions make sense, they are justifiable, they have impact, if they don’t – retries, learns from failure</a:t>
                      </a:r>
                    </a:p>
                  </a:txBody>
                  <a:tcPr/>
                </a:tc>
                <a:tc>
                  <a:txBody>
                    <a:bodyPr/>
                    <a:lstStyle/>
                    <a:p>
                      <a:endParaRPr lang="en-AU" sz="900" dirty="0"/>
                    </a:p>
                  </a:txBody>
                  <a:tcPr>
                    <a:solidFill>
                      <a:schemeClr val="bg1">
                        <a:lumMod val="65000"/>
                      </a:schemeClr>
                    </a:solidFill>
                  </a:tcPr>
                </a:tc>
                <a:tc>
                  <a:txBody>
                    <a:bodyPr/>
                    <a:lstStyle/>
                    <a:p>
                      <a:endParaRPr lang="en-AU" sz="900" dirty="0"/>
                    </a:p>
                  </a:txBody>
                  <a:tcPr>
                    <a:solidFill>
                      <a:schemeClr val="bg1">
                        <a:lumMod val="65000"/>
                      </a:schemeClr>
                    </a:solidFill>
                  </a:tcPr>
                </a:tc>
                <a:tc>
                  <a:txBody>
                    <a:bodyPr/>
                    <a:lstStyle/>
                    <a:p>
                      <a:endParaRPr lang="en-AU" sz="900" dirty="0"/>
                    </a:p>
                  </a:txBody>
                  <a:tcPr>
                    <a:solidFill>
                      <a:schemeClr val="bg1">
                        <a:lumMod val="65000"/>
                      </a:schemeClr>
                    </a:solidFill>
                  </a:tcPr>
                </a:tc>
                <a:extLst>
                  <a:ext uri="{0D108BD9-81ED-4DB2-BD59-A6C34878D82A}">
                    <a16:rowId xmlns:a16="http://schemas.microsoft.com/office/drawing/2014/main" val="3984031739"/>
                  </a:ext>
                </a:extLst>
              </a:tr>
            </a:tbl>
          </a:graphicData>
        </a:graphic>
      </p:graphicFrame>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at A grade? For what purpose?</a:t>
            </a:r>
          </a:p>
        </p:txBody>
      </p:sp>
      <p:pic>
        <p:nvPicPr>
          <p:cNvPr id="3" name="Picture 2">
            <a:extLst>
              <a:ext uri="{FF2B5EF4-FFF2-40B4-BE49-F238E27FC236}">
                <a16:creationId xmlns:a16="http://schemas.microsoft.com/office/drawing/2014/main" id="{620990EF-0B83-86A1-42E5-2D49104FC514}"/>
              </a:ext>
            </a:extLst>
          </p:cNvPr>
          <p:cNvPicPr>
            <a:picLocks noChangeAspect="1"/>
          </p:cNvPicPr>
          <p:nvPr/>
        </p:nvPicPr>
        <p:blipFill rotWithShape="1">
          <a:blip r:embed="rId2"/>
          <a:srcRect t="33170" b="50496"/>
          <a:stretch/>
        </p:blipFill>
        <p:spPr>
          <a:xfrm>
            <a:off x="307428" y="2204991"/>
            <a:ext cx="11820196" cy="1034306"/>
          </a:xfrm>
          <a:prstGeom prst="rect">
            <a:avLst/>
          </a:prstGeom>
        </p:spPr>
      </p:pic>
    </p:spTree>
    <p:extLst>
      <p:ext uri="{BB962C8B-B14F-4D97-AF65-F5344CB8AC3E}">
        <p14:creationId xmlns:p14="http://schemas.microsoft.com/office/powerpoint/2010/main" val="404721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Intentional Language</a:t>
            </a:r>
          </a:p>
        </p:txBody>
      </p:sp>
      <p:graphicFrame>
        <p:nvGraphicFramePr>
          <p:cNvPr id="6" name="Table 3">
            <a:extLst>
              <a:ext uri="{FF2B5EF4-FFF2-40B4-BE49-F238E27FC236}">
                <a16:creationId xmlns:a16="http://schemas.microsoft.com/office/drawing/2014/main" id="{1D7634CE-DE5A-FA44-6C98-7AF597EB58A4}"/>
              </a:ext>
            </a:extLst>
          </p:cNvPr>
          <p:cNvGraphicFramePr>
            <a:graphicFrameLocks noGrp="1"/>
          </p:cNvGraphicFramePr>
          <p:nvPr/>
        </p:nvGraphicFramePr>
        <p:xfrm>
          <a:off x="809999" y="3208283"/>
          <a:ext cx="11223035" cy="3708631"/>
        </p:xfrm>
        <a:graphic>
          <a:graphicData uri="http://schemas.openxmlformats.org/drawingml/2006/table">
            <a:tbl>
              <a:tblPr firstRow="1" bandRow="1">
                <a:tableStyleId>{5C22544A-7EE6-4342-B048-85BDC9FD1C3A}</a:tableStyleId>
              </a:tblPr>
              <a:tblGrid>
                <a:gridCol w="1251342">
                  <a:extLst>
                    <a:ext uri="{9D8B030D-6E8A-4147-A177-3AD203B41FA5}">
                      <a16:colId xmlns:a16="http://schemas.microsoft.com/office/drawing/2014/main" val="2938181479"/>
                    </a:ext>
                  </a:extLst>
                </a:gridCol>
                <a:gridCol w="1242665">
                  <a:extLst>
                    <a:ext uri="{9D8B030D-6E8A-4147-A177-3AD203B41FA5}">
                      <a16:colId xmlns:a16="http://schemas.microsoft.com/office/drawing/2014/main" val="3845168615"/>
                    </a:ext>
                  </a:extLst>
                </a:gridCol>
                <a:gridCol w="1247004">
                  <a:extLst>
                    <a:ext uri="{9D8B030D-6E8A-4147-A177-3AD203B41FA5}">
                      <a16:colId xmlns:a16="http://schemas.microsoft.com/office/drawing/2014/main" val="2335994151"/>
                    </a:ext>
                  </a:extLst>
                </a:gridCol>
                <a:gridCol w="1247004">
                  <a:extLst>
                    <a:ext uri="{9D8B030D-6E8A-4147-A177-3AD203B41FA5}">
                      <a16:colId xmlns:a16="http://schemas.microsoft.com/office/drawing/2014/main" val="864319564"/>
                    </a:ext>
                  </a:extLst>
                </a:gridCol>
                <a:gridCol w="1115165">
                  <a:extLst>
                    <a:ext uri="{9D8B030D-6E8A-4147-A177-3AD203B41FA5}">
                      <a16:colId xmlns:a16="http://schemas.microsoft.com/office/drawing/2014/main" val="3521870660"/>
                    </a:ext>
                  </a:extLst>
                </a:gridCol>
                <a:gridCol w="1363718">
                  <a:extLst>
                    <a:ext uri="{9D8B030D-6E8A-4147-A177-3AD203B41FA5}">
                      <a16:colId xmlns:a16="http://schemas.microsoft.com/office/drawing/2014/main" val="3583698553"/>
                    </a:ext>
                  </a:extLst>
                </a:gridCol>
                <a:gridCol w="1262129">
                  <a:extLst>
                    <a:ext uri="{9D8B030D-6E8A-4147-A177-3AD203B41FA5}">
                      <a16:colId xmlns:a16="http://schemas.microsoft.com/office/drawing/2014/main" val="1206140582"/>
                    </a:ext>
                  </a:extLst>
                </a:gridCol>
                <a:gridCol w="1247004">
                  <a:extLst>
                    <a:ext uri="{9D8B030D-6E8A-4147-A177-3AD203B41FA5}">
                      <a16:colId xmlns:a16="http://schemas.microsoft.com/office/drawing/2014/main" val="2525642835"/>
                    </a:ext>
                  </a:extLst>
                </a:gridCol>
                <a:gridCol w="1247004">
                  <a:extLst>
                    <a:ext uri="{9D8B030D-6E8A-4147-A177-3AD203B41FA5}">
                      <a16:colId xmlns:a16="http://schemas.microsoft.com/office/drawing/2014/main" val="4105000173"/>
                    </a:ext>
                  </a:extLst>
                </a:gridCol>
              </a:tblGrid>
              <a:tr h="326972">
                <a:tc>
                  <a:txBody>
                    <a:bodyPr/>
                    <a:lstStyle/>
                    <a:p>
                      <a:r>
                        <a:rPr lang="en-AU" sz="1600" dirty="0"/>
                        <a:t>E1</a:t>
                      </a:r>
                    </a:p>
                  </a:txBody>
                  <a:tcPr/>
                </a:tc>
                <a:tc>
                  <a:txBody>
                    <a:bodyPr/>
                    <a:lstStyle/>
                    <a:p>
                      <a:r>
                        <a:rPr lang="en-AU" sz="1600" dirty="0"/>
                        <a:t>E2</a:t>
                      </a:r>
                    </a:p>
                  </a:txBody>
                  <a:tcPr/>
                </a:tc>
                <a:tc>
                  <a:txBody>
                    <a:bodyPr/>
                    <a:lstStyle/>
                    <a:p>
                      <a:r>
                        <a:rPr lang="en-AU" sz="1600" dirty="0"/>
                        <a:t>E3</a:t>
                      </a:r>
                    </a:p>
                  </a:txBody>
                  <a:tcPr/>
                </a:tc>
                <a:tc>
                  <a:txBody>
                    <a:bodyPr/>
                    <a:lstStyle/>
                    <a:p>
                      <a:r>
                        <a:rPr lang="en-AU" sz="1600" dirty="0"/>
                        <a:t>PA1</a:t>
                      </a:r>
                    </a:p>
                  </a:txBody>
                  <a:tcPr/>
                </a:tc>
                <a:tc>
                  <a:txBody>
                    <a:bodyPr/>
                    <a:lstStyle/>
                    <a:p>
                      <a:r>
                        <a:rPr lang="en-AU" sz="1600" dirty="0"/>
                        <a:t>PA2</a:t>
                      </a:r>
                    </a:p>
                  </a:txBody>
                  <a:tcPr/>
                </a:tc>
                <a:tc>
                  <a:txBody>
                    <a:bodyPr/>
                    <a:lstStyle/>
                    <a:p>
                      <a:r>
                        <a:rPr lang="en-AU" sz="1600" dirty="0"/>
                        <a:t>PA3</a:t>
                      </a:r>
                    </a:p>
                  </a:txBody>
                  <a:tcPr/>
                </a:tc>
                <a:tc>
                  <a:txBody>
                    <a:bodyPr/>
                    <a:lstStyle/>
                    <a:p>
                      <a:r>
                        <a:rPr lang="en-AU" sz="1600" dirty="0"/>
                        <a:t>A1</a:t>
                      </a:r>
                    </a:p>
                  </a:txBody>
                  <a:tcPr/>
                </a:tc>
                <a:tc>
                  <a:txBody>
                    <a:bodyPr/>
                    <a:lstStyle/>
                    <a:p>
                      <a:r>
                        <a:rPr lang="en-AU" sz="1600" dirty="0"/>
                        <a:t>A2</a:t>
                      </a:r>
                    </a:p>
                  </a:txBody>
                  <a:tcPr/>
                </a:tc>
                <a:tc>
                  <a:txBody>
                    <a:bodyPr/>
                    <a:lstStyle/>
                    <a:p>
                      <a:r>
                        <a:rPr lang="en-AU" sz="1600" dirty="0"/>
                        <a:t>A3</a:t>
                      </a:r>
                    </a:p>
                  </a:txBody>
                  <a:tcPr/>
                </a:tc>
                <a:extLst>
                  <a:ext uri="{0D108BD9-81ED-4DB2-BD59-A6C34878D82A}">
                    <a16:rowId xmlns:a16="http://schemas.microsoft.com/office/drawing/2014/main" val="3355561825"/>
                  </a:ext>
                </a:extLst>
              </a:tr>
              <a:tr h="1991554">
                <a:tc>
                  <a:txBody>
                    <a:bodyPr/>
                    <a:lstStyle/>
                    <a:p>
                      <a:r>
                        <a:rPr lang="en-AU" sz="1600" dirty="0"/>
                        <a:t>Organises</a:t>
                      </a:r>
                    </a:p>
                    <a:p>
                      <a:endParaRPr lang="en-AU" sz="1600" dirty="0"/>
                    </a:p>
                    <a:p>
                      <a:r>
                        <a:rPr lang="en-AU" sz="1600" dirty="0"/>
                        <a:t>Makes choices</a:t>
                      </a:r>
                    </a:p>
                    <a:p>
                      <a:endParaRPr lang="en-AU" sz="1600" dirty="0"/>
                    </a:p>
                    <a:p>
                      <a:endParaRPr lang="en-AU" sz="1600" dirty="0"/>
                    </a:p>
                  </a:txBody>
                  <a:tcPr/>
                </a:tc>
                <a:tc>
                  <a:txBody>
                    <a:bodyPr/>
                    <a:lstStyle/>
                    <a:p>
                      <a:r>
                        <a:rPr lang="en-AU" sz="1600" dirty="0"/>
                        <a:t>Develops</a:t>
                      </a:r>
                    </a:p>
                    <a:p>
                      <a:r>
                        <a:rPr lang="en-AU" sz="1600" dirty="0"/>
                        <a:t>Tests</a:t>
                      </a:r>
                    </a:p>
                    <a:p>
                      <a:r>
                        <a:rPr lang="en-AU" sz="1600" dirty="0"/>
                        <a:t>Adapts</a:t>
                      </a:r>
                    </a:p>
                    <a:p>
                      <a:endParaRPr lang="en-AU" sz="1600" dirty="0"/>
                    </a:p>
                    <a:p>
                      <a:endParaRPr lang="en-AU" sz="1600" dirty="0"/>
                    </a:p>
                    <a:p>
                      <a:r>
                        <a:rPr lang="en-AU" sz="1600" dirty="0"/>
                        <a:t>Considers Impact</a:t>
                      </a:r>
                    </a:p>
                  </a:txBody>
                  <a:tcPr/>
                </a:tc>
                <a:tc>
                  <a:txBody>
                    <a:bodyPr/>
                    <a:lstStyle/>
                    <a:p>
                      <a:r>
                        <a:rPr lang="en-AU" sz="1600" dirty="0"/>
                        <a:t>Selects</a:t>
                      </a:r>
                    </a:p>
                    <a:p>
                      <a:r>
                        <a:rPr lang="en-AU" sz="1600" dirty="0"/>
                        <a:t>Synthesis</a:t>
                      </a:r>
                    </a:p>
                    <a:p>
                      <a:endParaRPr lang="en-AU" sz="1600" dirty="0"/>
                    </a:p>
                    <a:p>
                      <a:endParaRPr lang="en-AU" sz="1600" dirty="0"/>
                    </a:p>
                    <a:p>
                      <a:endParaRPr lang="en-AU" sz="1600" dirty="0"/>
                    </a:p>
                    <a:p>
                      <a:r>
                        <a:rPr lang="en-AU" sz="1600" dirty="0"/>
                        <a:t>To progress</a:t>
                      </a:r>
                    </a:p>
                  </a:txBody>
                  <a:tcPr/>
                </a:tc>
                <a:tc>
                  <a:txBody>
                    <a:bodyPr/>
                    <a:lstStyle/>
                    <a:p>
                      <a:r>
                        <a:rPr lang="en-AU" sz="1600" dirty="0"/>
                        <a:t>Seeks</a:t>
                      </a:r>
                    </a:p>
                    <a:p>
                      <a:endParaRPr lang="en-AU" sz="1600" dirty="0"/>
                    </a:p>
                    <a:p>
                      <a:r>
                        <a:rPr lang="en-AU" sz="1600" dirty="0"/>
                        <a:t>Makes Responses</a:t>
                      </a:r>
                    </a:p>
                    <a:p>
                      <a:endParaRPr lang="en-AU" sz="1600" dirty="0"/>
                    </a:p>
                    <a:p>
                      <a:r>
                        <a:rPr lang="en-AU" sz="1600" dirty="0"/>
                        <a:t>To progress</a:t>
                      </a:r>
                    </a:p>
                  </a:txBody>
                  <a:tcPr/>
                </a:tc>
                <a:tc>
                  <a:txBody>
                    <a:bodyPr/>
                    <a:lstStyle/>
                    <a:p>
                      <a:r>
                        <a:rPr lang="en-AU" sz="1600" dirty="0"/>
                        <a:t>Manage</a:t>
                      </a:r>
                    </a:p>
                    <a:p>
                      <a:endParaRPr lang="en-AU" sz="1600" dirty="0"/>
                    </a:p>
                    <a:p>
                      <a:endParaRPr lang="en-AU" sz="1600" dirty="0"/>
                    </a:p>
                    <a:p>
                      <a:endParaRPr lang="en-AU" sz="1600" dirty="0"/>
                    </a:p>
                    <a:p>
                      <a:endParaRPr lang="en-AU" sz="1600" dirty="0"/>
                    </a:p>
                    <a:p>
                      <a:r>
                        <a:rPr lang="en-AU" sz="1600" dirty="0"/>
                        <a:t>To progress</a:t>
                      </a:r>
                    </a:p>
                  </a:txBody>
                  <a:tcPr/>
                </a:tc>
                <a:tc>
                  <a:txBody>
                    <a:bodyPr/>
                    <a:lstStyle/>
                    <a:p>
                      <a:r>
                        <a:rPr lang="en-AU" sz="1600" dirty="0"/>
                        <a:t>Demonstrate</a:t>
                      </a:r>
                    </a:p>
                    <a:p>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600" dirty="0"/>
                        <a:t>To progress</a:t>
                      </a:r>
                    </a:p>
                  </a:txBody>
                  <a:tcPr/>
                </a:tc>
                <a:tc>
                  <a:txBody>
                    <a:bodyPr/>
                    <a:lstStyle/>
                    <a:p>
                      <a:r>
                        <a:rPr lang="en-AU" sz="1600" dirty="0"/>
                        <a:t>Appraise</a:t>
                      </a:r>
                    </a:p>
                  </a:txBody>
                  <a:tcPr/>
                </a:tc>
                <a:tc>
                  <a:txBody>
                    <a:bodyPr/>
                    <a:lstStyle/>
                    <a:p>
                      <a:r>
                        <a:rPr lang="en-AU" sz="1600" dirty="0"/>
                        <a:t>Appraises</a:t>
                      </a:r>
                    </a:p>
                  </a:txBody>
                  <a:tcPr/>
                </a:tc>
                <a:tc>
                  <a:txBody>
                    <a:bodyPr/>
                    <a:lstStyle/>
                    <a:p>
                      <a:r>
                        <a:rPr lang="en-AU" sz="1600" dirty="0"/>
                        <a:t>Interconnects</a:t>
                      </a:r>
                    </a:p>
                    <a:p>
                      <a:endParaRPr lang="en-AU" sz="1600" dirty="0"/>
                    </a:p>
                    <a:p>
                      <a:endParaRPr lang="en-AU" sz="1600" dirty="0"/>
                    </a:p>
                    <a:p>
                      <a:endParaRPr lang="en-AU" sz="1600" dirty="0"/>
                    </a:p>
                    <a:p>
                      <a:r>
                        <a:rPr lang="en-AU" sz="1600" dirty="0"/>
                        <a:t>To appraise</a:t>
                      </a:r>
                    </a:p>
                  </a:txBody>
                  <a:tcPr/>
                </a:tc>
                <a:extLst>
                  <a:ext uri="{0D108BD9-81ED-4DB2-BD59-A6C34878D82A}">
                    <a16:rowId xmlns:a16="http://schemas.microsoft.com/office/drawing/2014/main" val="360669093"/>
                  </a:ext>
                </a:extLst>
              </a:tr>
              <a:tr h="1331191">
                <a:tc>
                  <a:txBody>
                    <a:bodyPr/>
                    <a:lstStyle/>
                    <a:p>
                      <a:r>
                        <a:rPr lang="en-AU" sz="900" dirty="0"/>
                        <a:t>There is a sense of cohesion, purpose, direction, impetus</a:t>
                      </a:r>
                    </a:p>
                  </a:txBody>
                  <a:tcPr/>
                </a:tc>
                <a:tc>
                  <a:txBody>
                    <a:bodyPr/>
                    <a:lstStyle/>
                    <a:p>
                      <a:r>
                        <a:rPr lang="en-AU" sz="900" dirty="0"/>
                        <a:t>Links the benefits and consequences</a:t>
                      </a:r>
                    </a:p>
                    <a:p>
                      <a:endParaRPr lang="en-AU" sz="900" dirty="0"/>
                    </a:p>
                    <a:p>
                      <a:r>
                        <a:rPr lang="en-AU" sz="900" dirty="0"/>
                        <a:t>Range of options</a:t>
                      </a:r>
                    </a:p>
                  </a:txBody>
                  <a:tcPr/>
                </a:tc>
                <a:tc>
                  <a:txBody>
                    <a:bodyPr/>
                    <a:lstStyle/>
                    <a:p>
                      <a:r>
                        <a:rPr lang="en-AU" sz="900" dirty="0"/>
                        <a:t>Explores and discerns relevance and can communicate this</a:t>
                      </a:r>
                    </a:p>
                    <a:p>
                      <a:endParaRPr lang="en-AU" sz="900" dirty="0"/>
                    </a:p>
                    <a:p>
                      <a:r>
                        <a:rPr lang="en-AU" sz="900" dirty="0"/>
                        <a:t>Thinks broadly/deeply</a:t>
                      </a:r>
                    </a:p>
                  </a:txBody>
                  <a:tcPr/>
                </a:tc>
                <a:tc>
                  <a:txBody>
                    <a:bodyPr/>
                    <a:lstStyle/>
                    <a:p>
                      <a:r>
                        <a:rPr lang="en-AU" sz="900" dirty="0"/>
                        <a:t>Targeted – not just mum &amp; dad (unless relevant?)</a:t>
                      </a:r>
                    </a:p>
                    <a:p>
                      <a:endParaRPr lang="en-AU" sz="900" dirty="0"/>
                    </a:p>
                    <a:p>
                      <a:r>
                        <a:rPr lang="en-AU" sz="900" dirty="0"/>
                        <a:t>Responses – considers consequences</a:t>
                      </a:r>
                    </a:p>
                  </a:txBody>
                  <a:tcPr/>
                </a:tc>
                <a:tc>
                  <a:txBody>
                    <a:bodyPr/>
                    <a:lstStyle/>
                    <a:p>
                      <a:r>
                        <a:rPr lang="en-AU" sz="900" dirty="0"/>
                        <a:t>Strategic – not just a generic timeline! </a:t>
                      </a:r>
                    </a:p>
                    <a:p>
                      <a:endParaRPr lang="en-AU" sz="900" dirty="0"/>
                    </a:p>
                    <a:p>
                      <a:r>
                        <a:rPr lang="en-AU" sz="900" dirty="0"/>
                        <a:t>Responsive and dynamic</a:t>
                      </a:r>
                    </a:p>
                    <a:p>
                      <a:endParaRPr lang="en-AU" sz="900" dirty="0"/>
                    </a:p>
                    <a:p>
                      <a:endParaRPr lang="en-AU" sz="9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900" dirty="0"/>
                        <a:t>Decisions make sense, they are justifiable, they have impact, if they don’t – retries, learns from failure</a:t>
                      </a:r>
                    </a:p>
                  </a:txBody>
                  <a:tcPr/>
                </a:tc>
                <a:tc>
                  <a:txBody>
                    <a:bodyPr/>
                    <a:lstStyle/>
                    <a:p>
                      <a:endParaRPr lang="en-AU" sz="900" dirty="0"/>
                    </a:p>
                  </a:txBody>
                  <a:tcPr>
                    <a:solidFill>
                      <a:schemeClr val="bg1">
                        <a:lumMod val="65000"/>
                      </a:schemeClr>
                    </a:solidFill>
                  </a:tcPr>
                </a:tc>
                <a:tc>
                  <a:txBody>
                    <a:bodyPr/>
                    <a:lstStyle/>
                    <a:p>
                      <a:endParaRPr lang="en-AU" sz="900" dirty="0"/>
                    </a:p>
                  </a:txBody>
                  <a:tcPr>
                    <a:solidFill>
                      <a:schemeClr val="bg1">
                        <a:lumMod val="65000"/>
                      </a:schemeClr>
                    </a:solidFill>
                  </a:tcPr>
                </a:tc>
                <a:tc>
                  <a:txBody>
                    <a:bodyPr/>
                    <a:lstStyle/>
                    <a:p>
                      <a:endParaRPr lang="en-AU" sz="900" dirty="0"/>
                    </a:p>
                  </a:txBody>
                  <a:tcPr>
                    <a:solidFill>
                      <a:schemeClr val="bg1">
                        <a:lumMod val="65000"/>
                      </a:schemeClr>
                    </a:solidFill>
                  </a:tcPr>
                </a:tc>
                <a:extLst>
                  <a:ext uri="{0D108BD9-81ED-4DB2-BD59-A6C34878D82A}">
                    <a16:rowId xmlns:a16="http://schemas.microsoft.com/office/drawing/2014/main" val="3984031739"/>
                  </a:ext>
                </a:extLst>
              </a:tr>
            </a:tbl>
          </a:graphicData>
        </a:graphic>
      </p:graphicFrame>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at A grade? For what purpose?</a:t>
            </a:r>
          </a:p>
        </p:txBody>
      </p:sp>
      <p:pic>
        <p:nvPicPr>
          <p:cNvPr id="3" name="Picture 2">
            <a:extLst>
              <a:ext uri="{FF2B5EF4-FFF2-40B4-BE49-F238E27FC236}">
                <a16:creationId xmlns:a16="http://schemas.microsoft.com/office/drawing/2014/main" id="{620990EF-0B83-86A1-42E5-2D49104FC514}"/>
              </a:ext>
            </a:extLst>
          </p:cNvPr>
          <p:cNvPicPr>
            <a:picLocks noChangeAspect="1"/>
          </p:cNvPicPr>
          <p:nvPr/>
        </p:nvPicPr>
        <p:blipFill rotWithShape="1">
          <a:blip r:embed="rId2"/>
          <a:srcRect t="33170" b="50496"/>
          <a:stretch/>
        </p:blipFill>
        <p:spPr>
          <a:xfrm>
            <a:off x="307428" y="2204991"/>
            <a:ext cx="11820196" cy="1034306"/>
          </a:xfrm>
          <a:prstGeom prst="rect">
            <a:avLst/>
          </a:prstGeom>
        </p:spPr>
      </p:pic>
      <p:pic>
        <p:nvPicPr>
          <p:cNvPr id="4" name="Picture 3">
            <a:extLst>
              <a:ext uri="{FF2B5EF4-FFF2-40B4-BE49-F238E27FC236}">
                <a16:creationId xmlns:a16="http://schemas.microsoft.com/office/drawing/2014/main" id="{E0BB3FE3-1CE7-A299-C90D-96ED65DC8678}"/>
              </a:ext>
            </a:extLst>
          </p:cNvPr>
          <p:cNvPicPr>
            <a:picLocks noChangeAspect="1"/>
          </p:cNvPicPr>
          <p:nvPr/>
        </p:nvPicPr>
        <p:blipFill>
          <a:blip r:embed="rId3"/>
          <a:stretch>
            <a:fillRect/>
          </a:stretch>
        </p:blipFill>
        <p:spPr>
          <a:xfrm>
            <a:off x="0" y="29019"/>
            <a:ext cx="12192000" cy="6799961"/>
          </a:xfrm>
          <a:prstGeom prst="rect">
            <a:avLst/>
          </a:prstGeom>
        </p:spPr>
      </p:pic>
    </p:spTree>
    <p:extLst>
      <p:ext uri="{BB962C8B-B14F-4D97-AF65-F5344CB8AC3E}">
        <p14:creationId xmlns:p14="http://schemas.microsoft.com/office/powerpoint/2010/main" val="2993212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a:xfrm>
            <a:off x="248307" y="447188"/>
            <a:ext cx="11788665" cy="970450"/>
          </a:xfrm>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10" name="TextBox 9">
            <a:extLst>
              <a:ext uri="{FF2B5EF4-FFF2-40B4-BE49-F238E27FC236}">
                <a16:creationId xmlns:a16="http://schemas.microsoft.com/office/drawing/2014/main" id="{FCE15175-AA9E-DF4D-9B9A-C386ED7BCFFB}"/>
              </a:ext>
            </a:extLst>
          </p:cNvPr>
          <p:cNvSpPr txBox="1"/>
          <p:nvPr/>
        </p:nvSpPr>
        <p:spPr>
          <a:xfrm>
            <a:off x="1659320" y="5791781"/>
            <a:ext cx="3456590" cy="369332"/>
          </a:xfrm>
          <a:prstGeom prst="rect">
            <a:avLst/>
          </a:prstGeom>
          <a:noFill/>
        </p:spPr>
        <p:txBody>
          <a:bodyPr wrap="square" rtlCol="0">
            <a:spAutoFit/>
          </a:bodyPr>
          <a:lstStyle/>
          <a:p>
            <a:r>
              <a:rPr lang="en-AU" dirty="0"/>
              <a:t>What can this look like?</a:t>
            </a:r>
          </a:p>
        </p:txBody>
      </p:sp>
      <p:pic>
        <p:nvPicPr>
          <p:cNvPr id="12" name="Graphic 11" descr="Customer review outline">
            <a:extLst>
              <a:ext uri="{FF2B5EF4-FFF2-40B4-BE49-F238E27FC236}">
                <a16:creationId xmlns:a16="http://schemas.microsoft.com/office/drawing/2014/main" id="{5C81AF0D-871A-5278-AF50-A43121974C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383" y="5460126"/>
            <a:ext cx="914400" cy="914400"/>
          </a:xfrm>
          <a:prstGeom prst="rect">
            <a:avLst/>
          </a:prstGeom>
        </p:spPr>
      </p:pic>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2031325"/>
          </a:xfrm>
          <a:prstGeom prst="rect">
            <a:avLst/>
          </a:prstGeom>
          <a:noFill/>
        </p:spPr>
        <p:txBody>
          <a:bodyPr wrap="square">
            <a:spAutoFit/>
          </a:bodyPr>
          <a:lstStyle/>
          <a:p>
            <a:r>
              <a:rPr lang="en-US" b="1" dirty="0"/>
              <a:t>Portfolio AT1</a:t>
            </a:r>
          </a:p>
          <a:p>
            <a:r>
              <a:rPr lang="en-US" dirty="0"/>
              <a:t>For this assessment type, students provide evidence of their learning primarily in relation to the following assessment design criteria: </a:t>
            </a:r>
          </a:p>
          <a:p>
            <a:r>
              <a:rPr lang="en-US" dirty="0"/>
              <a:t> Exploring (E1, E2, E3) </a:t>
            </a:r>
          </a:p>
          <a:p>
            <a:r>
              <a:rPr lang="en-US" dirty="0"/>
              <a:t> Planning and Acting (PA1) </a:t>
            </a:r>
          </a:p>
          <a:p>
            <a:r>
              <a:rPr lang="en-US" dirty="0"/>
              <a:t> Appraising (A1)</a:t>
            </a:r>
            <a:endParaRPr lang="en-AU" dirty="0"/>
          </a:p>
        </p:txBody>
      </p:sp>
      <p:pic>
        <p:nvPicPr>
          <p:cNvPr id="14" name="Picture 13">
            <a:extLst>
              <a:ext uri="{FF2B5EF4-FFF2-40B4-BE49-F238E27FC236}">
                <a16:creationId xmlns:a16="http://schemas.microsoft.com/office/drawing/2014/main" id="{D13EFCC7-D1BC-591E-4D9B-C2D225DE4B69}"/>
              </a:ext>
            </a:extLst>
          </p:cNvPr>
          <p:cNvPicPr>
            <a:picLocks noChangeAspect="1"/>
          </p:cNvPicPr>
          <p:nvPr/>
        </p:nvPicPr>
        <p:blipFill>
          <a:blip r:embed="rId4"/>
          <a:stretch>
            <a:fillRect/>
          </a:stretch>
        </p:blipFill>
        <p:spPr>
          <a:xfrm>
            <a:off x="6021264" y="2816676"/>
            <a:ext cx="5887884" cy="3764017"/>
          </a:xfrm>
          <a:prstGeom prst="rect">
            <a:avLst/>
          </a:prstGeom>
        </p:spPr>
      </p:pic>
    </p:spTree>
    <p:extLst>
      <p:ext uri="{BB962C8B-B14F-4D97-AF65-F5344CB8AC3E}">
        <p14:creationId xmlns:p14="http://schemas.microsoft.com/office/powerpoint/2010/main" val="386157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10" name="TextBox 9">
            <a:extLst>
              <a:ext uri="{FF2B5EF4-FFF2-40B4-BE49-F238E27FC236}">
                <a16:creationId xmlns:a16="http://schemas.microsoft.com/office/drawing/2014/main" id="{FCE15175-AA9E-DF4D-9B9A-C386ED7BCFFB}"/>
              </a:ext>
            </a:extLst>
          </p:cNvPr>
          <p:cNvSpPr txBox="1"/>
          <p:nvPr/>
        </p:nvSpPr>
        <p:spPr>
          <a:xfrm>
            <a:off x="1659320" y="5791781"/>
            <a:ext cx="3456590" cy="369332"/>
          </a:xfrm>
          <a:prstGeom prst="rect">
            <a:avLst/>
          </a:prstGeom>
          <a:noFill/>
        </p:spPr>
        <p:txBody>
          <a:bodyPr wrap="square" rtlCol="0">
            <a:spAutoFit/>
          </a:bodyPr>
          <a:lstStyle/>
          <a:p>
            <a:r>
              <a:rPr lang="en-AU" dirty="0"/>
              <a:t>What can this look like?</a:t>
            </a:r>
          </a:p>
        </p:txBody>
      </p:sp>
      <p:pic>
        <p:nvPicPr>
          <p:cNvPr id="12" name="Graphic 11" descr="Customer review outline">
            <a:extLst>
              <a:ext uri="{FF2B5EF4-FFF2-40B4-BE49-F238E27FC236}">
                <a16:creationId xmlns:a16="http://schemas.microsoft.com/office/drawing/2014/main" id="{5C81AF0D-871A-5278-AF50-A43121974C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383" y="5460126"/>
            <a:ext cx="914400" cy="914400"/>
          </a:xfrm>
          <a:prstGeom prst="rect">
            <a:avLst/>
          </a:prstGeom>
        </p:spPr>
      </p:pic>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3" name="Picture 2">
            <a:extLst>
              <a:ext uri="{FF2B5EF4-FFF2-40B4-BE49-F238E27FC236}">
                <a16:creationId xmlns:a16="http://schemas.microsoft.com/office/drawing/2014/main" id="{C1AA59E7-403E-C06C-1E86-D69C71586B57}"/>
              </a:ext>
            </a:extLst>
          </p:cNvPr>
          <p:cNvPicPr>
            <a:picLocks noChangeAspect="1"/>
          </p:cNvPicPr>
          <p:nvPr/>
        </p:nvPicPr>
        <p:blipFill>
          <a:blip r:embed="rId4"/>
          <a:stretch>
            <a:fillRect/>
          </a:stretch>
        </p:blipFill>
        <p:spPr>
          <a:xfrm>
            <a:off x="1580493" y="2159316"/>
            <a:ext cx="10496549" cy="4723058"/>
          </a:xfrm>
          <a:prstGeom prst="rect">
            <a:avLst/>
          </a:prstGeom>
        </p:spPr>
      </p:pic>
    </p:spTree>
    <p:extLst>
      <p:ext uri="{BB962C8B-B14F-4D97-AF65-F5344CB8AC3E}">
        <p14:creationId xmlns:p14="http://schemas.microsoft.com/office/powerpoint/2010/main" val="1247165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6" name="Picture 5">
            <a:extLst>
              <a:ext uri="{FF2B5EF4-FFF2-40B4-BE49-F238E27FC236}">
                <a16:creationId xmlns:a16="http://schemas.microsoft.com/office/drawing/2014/main" id="{33EFCED4-3D48-C53D-F04D-1849E024594E}"/>
              </a:ext>
            </a:extLst>
          </p:cNvPr>
          <p:cNvPicPr>
            <a:picLocks noChangeAspect="1"/>
          </p:cNvPicPr>
          <p:nvPr/>
        </p:nvPicPr>
        <p:blipFill>
          <a:blip r:embed="rId2"/>
          <a:stretch>
            <a:fillRect/>
          </a:stretch>
        </p:blipFill>
        <p:spPr>
          <a:xfrm>
            <a:off x="3164927" y="2103738"/>
            <a:ext cx="8160590" cy="4643904"/>
          </a:xfrm>
          <a:prstGeom prst="rect">
            <a:avLst/>
          </a:prstGeom>
        </p:spPr>
      </p:pic>
    </p:spTree>
    <p:extLst>
      <p:ext uri="{BB962C8B-B14F-4D97-AF65-F5344CB8AC3E}">
        <p14:creationId xmlns:p14="http://schemas.microsoft.com/office/powerpoint/2010/main" val="96347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3" name="Picture 4">
            <a:extLst>
              <a:ext uri="{FF2B5EF4-FFF2-40B4-BE49-F238E27FC236}">
                <a16:creationId xmlns:a16="http://schemas.microsoft.com/office/drawing/2014/main" id="{99CD0699-53F4-BF32-B07F-A29933F664D8}"/>
              </a:ext>
            </a:extLst>
          </p:cNvPr>
          <p:cNvPicPr>
            <a:picLocks noGrp="1" noChangeAspect="1"/>
          </p:cNvPicPr>
          <p:nvPr>
            <p:ph idx="1"/>
          </p:nvPr>
        </p:nvPicPr>
        <p:blipFill rotWithShape="1">
          <a:blip r:embed="rId2"/>
          <a:srcRect l="104" r="311" b="1758"/>
          <a:stretch/>
        </p:blipFill>
        <p:spPr>
          <a:xfrm>
            <a:off x="2766848" y="2189569"/>
            <a:ext cx="8388465" cy="4609363"/>
          </a:xfrm>
        </p:spPr>
      </p:pic>
    </p:spTree>
    <p:extLst>
      <p:ext uri="{BB962C8B-B14F-4D97-AF65-F5344CB8AC3E}">
        <p14:creationId xmlns:p14="http://schemas.microsoft.com/office/powerpoint/2010/main" val="2586414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7" name="Picture 4">
            <a:extLst>
              <a:ext uri="{FF2B5EF4-FFF2-40B4-BE49-F238E27FC236}">
                <a16:creationId xmlns:a16="http://schemas.microsoft.com/office/drawing/2014/main" id="{13410B1D-4373-A625-0938-82BAA357F214}"/>
              </a:ext>
            </a:extLst>
          </p:cNvPr>
          <p:cNvPicPr>
            <a:picLocks noChangeAspect="1"/>
          </p:cNvPicPr>
          <p:nvPr/>
        </p:nvPicPr>
        <p:blipFill>
          <a:blip r:embed="rId2"/>
          <a:stretch>
            <a:fillRect/>
          </a:stretch>
        </p:blipFill>
        <p:spPr>
          <a:xfrm>
            <a:off x="3125513" y="2159316"/>
            <a:ext cx="8160537" cy="4643299"/>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126836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3" name="Picture 4" descr="Text&#10;&#10;Description automatically generated">
            <a:extLst>
              <a:ext uri="{FF2B5EF4-FFF2-40B4-BE49-F238E27FC236}">
                <a16:creationId xmlns:a16="http://schemas.microsoft.com/office/drawing/2014/main" id="{F5FB095B-0141-39C4-31C3-AB2E818C039E}"/>
              </a:ext>
            </a:extLst>
          </p:cNvPr>
          <p:cNvPicPr>
            <a:picLocks noGrp="1" noChangeAspect="1"/>
          </p:cNvPicPr>
          <p:nvPr>
            <p:ph idx="1"/>
          </p:nvPr>
        </p:nvPicPr>
        <p:blipFill>
          <a:blip r:embed="rId2"/>
          <a:stretch>
            <a:fillRect/>
          </a:stretch>
        </p:blipFill>
        <p:spPr>
          <a:xfrm>
            <a:off x="2833851" y="2159316"/>
            <a:ext cx="8308957" cy="4691966"/>
          </a:xfrm>
        </p:spPr>
      </p:pic>
    </p:spTree>
    <p:extLst>
      <p:ext uri="{BB962C8B-B14F-4D97-AF65-F5344CB8AC3E}">
        <p14:creationId xmlns:p14="http://schemas.microsoft.com/office/powerpoint/2010/main" val="1575069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For what purpose?</a:t>
            </a:r>
          </a:p>
        </p:txBody>
      </p:sp>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7" name="Picture 4">
            <a:extLst>
              <a:ext uri="{FF2B5EF4-FFF2-40B4-BE49-F238E27FC236}">
                <a16:creationId xmlns:a16="http://schemas.microsoft.com/office/drawing/2014/main" id="{FF03E674-A49B-1FD1-6BB8-F4F97F2065E2}"/>
              </a:ext>
            </a:extLst>
          </p:cNvPr>
          <p:cNvPicPr>
            <a:picLocks noChangeAspect="1"/>
          </p:cNvPicPr>
          <p:nvPr/>
        </p:nvPicPr>
        <p:blipFill>
          <a:blip r:embed="rId2"/>
          <a:stretch>
            <a:fillRect/>
          </a:stretch>
        </p:blipFill>
        <p:spPr>
          <a:xfrm>
            <a:off x="2972252" y="2159316"/>
            <a:ext cx="8409746" cy="4574543"/>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4125349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Facilitating Students to explore, plan, act and appraise…</a:t>
            </a:r>
          </a:p>
        </p:txBody>
      </p:sp>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at C grade? For what purpose?</a:t>
            </a:r>
          </a:p>
        </p:txBody>
      </p:sp>
      <p:sp>
        <p:nvSpPr>
          <p:cNvPr id="4" name="TextBox 3">
            <a:extLst>
              <a:ext uri="{FF2B5EF4-FFF2-40B4-BE49-F238E27FC236}">
                <a16:creationId xmlns:a16="http://schemas.microsoft.com/office/drawing/2014/main" id="{62DF3633-A6E7-D305-38C2-E3CFBA44B21B}"/>
              </a:ext>
            </a:extLst>
          </p:cNvPr>
          <p:cNvSpPr txBox="1"/>
          <p:nvPr/>
        </p:nvSpPr>
        <p:spPr>
          <a:xfrm>
            <a:off x="0" y="2255365"/>
            <a:ext cx="6176140" cy="646331"/>
          </a:xfrm>
          <a:prstGeom prst="rect">
            <a:avLst/>
          </a:prstGeom>
          <a:noFill/>
        </p:spPr>
        <p:txBody>
          <a:bodyPr wrap="square">
            <a:spAutoFit/>
          </a:bodyPr>
          <a:lstStyle/>
          <a:p>
            <a:r>
              <a:rPr lang="en-US" b="1" dirty="0"/>
              <a:t>Portfolio AT1</a:t>
            </a:r>
          </a:p>
          <a:p>
            <a:endParaRPr lang="en-AU" dirty="0"/>
          </a:p>
        </p:txBody>
      </p:sp>
      <p:pic>
        <p:nvPicPr>
          <p:cNvPr id="7" name="Picture 4" descr="Logo&#10;&#10;Description automatically generated">
            <a:extLst>
              <a:ext uri="{FF2B5EF4-FFF2-40B4-BE49-F238E27FC236}">
                <a16:creationId xmlns:a16="http://schemas.microsoft.com/office/drawing/2014/main" id="{36334241-890D-BF4F-9475-4B7FCDD7C52D}"/>
              </a:ext>
            </a:extLst>
          </p:cNvPr>
          <p:cNvPicPr>
            <a:picLocks noChangeAspect="1"/>
          </p:cNvPicPr>
          <p:nvPr/>
        </p:nvPicPr>
        <p:blipFill>
          <a:blip r:embed="rId2"/>
          <a:stretch>
            <a:fillRect/>
          </a:stretch>
        </p:blipFill>
        <p:spPr>
          <a:xfrm>
            <a:off x="6105197" y="2222287"/>
            <a:ext cx="6012937" cy="1582540"/>
          </a:xfrm>
          <a:prstGeom prst="rect">
            <a:avLst/>
          </a:prstGeom>
          <a:effectLst>
            <a:outerShdw blurRad="50800" dir="14400000">
              <a:srgbClr val="000000">
                <a:alpha val="40000"/>
              </a:srgbClr>
            </a:outerShdw>
          </a:effectLst>
        </p:spPr>
      </p:pic>
      <p:pic>
        <p:nvPicPr>
          <p:cNvPr id="8" name="Picture 6" descr="Graphical user interface, application&#10;&#10;Description automatically generated">
            <a:extLst>
              <a:ext uri="{FF2B5EF4-FFF2-40B4-BE49-F238E27FC236}">
                <a16:creationId xmlns:a16="http://schemas.microsoft.com/office/drawing/2014/main" id="{1C3E6CF0-28C7-897A-827E-E1EE12587746}"/>
              </a:ext>
            </a:extLst>
          </p:cNvPr>
          <p:cNvPicPr>
            <a:picLocks noChangeAspect="1"/>
          </p:cNvPicPr>
          <p:nvPr/>
        </p:nvPicPr>
        <p:blipFill>
          <a:blip r:embed="rId3"/>
          <a:stretch>
            <a:fillRect/>
          </a:stretch>
        </p:blipFill>
        <p:spPr>
          <a:xfrm>
            <a:off x="7654307" y="3921399"/>
            <a:ext cx="2304578" cy="1448347"/>
          </a:xfrm>
          <a:prstGeom prst="rect">
            <a:avLst/>
          </a:prstGeom>
        </p:spPr>
      </p:pic>
      <p:pic>
        <p:nvPicPr>
          <p:cNvPr id="10" name="Picture 7" descr="Chart, treemap chart&#10;&#10;Description automatically generated">
            <a:extLst>
              <a:ext uri="{FF2B5EF4-FFF2-40B4-BE49-F238E27FC236}">
                <a16:creationId xmlns:a16="http://schemas.microsoft.com/office/drawing/2014/main" id="{62D8C07B-1CF8-74E0-04BB-1ED630BB3280}"/>
              </a:ext>
            </a:extLst>
          </p:cNvPr>
          <p:cNvPicPr>
            <a:picLocks noChangeAspect="1"/>
          </p:cNvPicPr>
          <p:nvPr/>
        </p:nvPicPr>
        <p:blipFill>
          <a:blip r:embed="rId4"/>
          <a:stretch>
            <a:fillRect/>
          </a:stretch>
        </p:blipFill>
        <p:spPr>
          <a:xfrm>
            <a:off x="10062173" y="3921400"/>
            <a:ext cx="2024508" cy="1448347"/>
          </a:xfrm>
          <a:prstGeom prst="rect">
            <a:avLst/>
          </a:prstGeom>
        </p:spPr>
      </p:pic>
      <p:pic>
        <p:nvPicPr>
          <p:cNvPr id="12" name="Picture 11">
            <a:extLst>
              <a:ext uri="{FF2B5EF4-FFF2-40B4-BE49-F238E27FC236}">
                <a16:creationId xmlns:a16="http://schemas.microsoft.com/office/drawing/2014/main" id="{7F4176A5-E293-3ECF-981E-FBCA9171C337}"/>
              </a:ext>
            </a:extLst>
          </p:cNvPr>
          <p:cNvPicPr>
            <a:picLocks noChangeAspect="1"/>
          </p:cNvPicPr>
          <p:nvPr/>
        </p:nvPicPr>
        <p:blipFill>
          <a:blip r:embed="rId5"/>
          <a:stretch>
            <a:fillRect/>
          </a:stretch>
        </p:blipFill>
        <p:spPr>
          <a:xfrm>
            <a:off x="73866" y="2620807"/>
            <a:ext cx="1546738" cy="2014255"/>
          </a:xfrm>
          <a:prstGeom prst="rect">
            <a:avLst/>
          </a:prstGeom>
        </p:spPr>
      </p:pic>
      <p:pic>
        <p:nvPicPr>
          <p:cNvPr id="14" name="Picture 13">
            <a:extLst>
              <a:ext uri="{FF2B5EF4-FFF2-40B4-BE49-F238E27FC236}">
                <a16:creationId xmlns:a16="http://schemas.microsoft.com/office/drawing/2014/main" id="{19CA0ABE-B789-994D-C223-EF8CB6E68487}"/>
              </a:ext>
            </a:extLst>
          </p:cNvPr>
          <p:cNvPicPr>
            <a:picLocks noChangeAspect="1"/>
          </p:cNvPicPr>
          <p:nvPr/>
        </p:nvPicPr>
        <p:blipFill>
          <a:blip r:embed="rId6"/>
          <a:stretch>
            <a:fillRect/>
          </a:stretch>
        </p:blipFill>
        <p:spPr>
          <a:xfrm>
            <a:off x="1387714" y="3154573"/>
            <a:ext cx="1650124" cy="2321809"/>
          </a:xfrm>
          <a:prstGeom prst="rect">
            <a:avLst/>
          </a:prstGeom>
        </p:spPr>
      </p:pic>
      <p:pic>
        <p:nvPicPr>
          <p:cNvPr id="16" name="Picture 15">
            <a:extLst>
              <a:ext uri="{FF2B5EF4-FFF2-40B4-BE49-F238E27FC236}">
                <a16:creationId xmlns:a16="http://schemas.microsoft.com/office/drawing/2014/main" id="{0701A376-DCEF-6E99-BD5E-A28220EFB17E}"/>
              </a:ext>
            </a:extLst>
          </p:cNvPr>
          <p:cNvPicPr>
            <a:picLocks noChangeAspect="1"/>
          </p:cNvPicPr>
          <p:nvPr/>
        </p:nvPicPr>
        <p:blipFill>
          <a:blip r:embed="rId7"/>
          <a:stretch>
            <a:fillRect/>
          </a:stretch>
        </p:blipFill>
        <p:spPr>
          <a:xfrm>
            <a:off x="3037838" y="2419236"/>
            <a:ext cx="1900103" cy="2667821"/>
          </a:xfrm>
          <a:prstGeom prst="rect">
            <a:avLst/>
          </a:prstGeom>
        </p:spPr>
      </p:pic>
      <p:pic>
        <p:nvPicPr>
          <p:cNvPr id="18" name="Picture 17">
            <a:extLst>
              <a:ext uri="{FF2B5EF4-FFF2-40B4-BE49-F238E27FC236}">
                <a16:creationId xmlns:a16="http://schemas.microsoft.com/office/drawing/2014/main" id="{10455FCB-BADE-A33B-57A5-4D6DD024382C}"/>
              </a:ext>
            </a:extLst>
          </p:cNvPr>
          <p:cNvPicPr>
            <a:picLocks noChangeAspect="1"/>
          </p:cNvPicPr>
          <p:nvPr/>
        </p:nvPicPr>
        <p:blipFill>
          <a:blip r:embed="rId8"/>
          <a:stretch>
            <a:fillRect/>
          </a:stretch>
        </p:blipFill>
        <p:spPr>
          <a:xfrm>
            <a:off x="201009" y="5250928"/>
            <a:ext cx="4796987" cy="1471435"/>
          </a:xfrm>
          <a:prstGeom prst="rect">
            <a:avLst/>
          </a:prstGeom>
        </p:spPr>
      </p:pic>
      <p:pic>
        <p:nvPicPr>
          <p:cNvPr id="7170" name="Picture 2" descr="Draw or write in Notes on iPhone - Apple Support">
            <a:extLst>
              <a:ext uri="{FF2B5EF4-FFF2-40B4-BE49-F238E27FC236}">
                <a16:creationId xmlns:a16="http://schemas.microsoft.com/office/drawing/2014/main" id="{30F29D85-8F5A-A50D-2F18-5B8FDED791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6025" y="3991232"/>
            <a:ext cx="1317352" cy="266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627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6E04-66F1-091C-3414-8D3DF860309B}"/>
              </a:ext>
            </a:extLst>
          </p:cNvPr>
          <p:cNvSpPr>
            <a:spLocks noGrp="1"/>
          </p:cNvSpPr>
          <p:nvPr>
            <p:ph type="ctrTitle"/>
          </p:nvPr>
        </p:nvSpPr>
        <p:spPr>
          <a:xfrm>
            <a:off x="3598479" y="1449147"/>
            <a:ext cx="7783521" cy="2971051"/>
          </a:xfrm>
        </p:spPr>
        <p:txBody>
          <a:bodyPr/>
          <a:lstStyle/>
          <a:p>
            <a:r>
              <a:rPr lang="en-AU" dirty="0"/>
              <a:t>PRE - SURVEY</a:t>
            </a:r>
          </a:p>
        </p:txBody>
      </p:sp>
      <p:sp>
        <p:nvSpPr>
          <p:cNvPr id="3" name="TextBox 2">
            <a:extLst>
              <a:ext uri="{FF2B5EF4-FFF2-40B4-BE49-F238E27FC236}">
                <a16:creationId xmlns:a16="http://schemas.microsoft.com/office/drawing/2014/main" id="{3E77D27A-93DE-5C21-9964-C91AEBEFA56D}"/>
              </a:ext>
            </a:extLst>
          </p:cNvPr>
          <p:cNvSpPr txBox="1"/>
          <p:nvPr/>
        </p:nvSpPr>
        <p:spPr>
          <a:xfrm>
            <a:off x="579382" y="5659242"/>
            <a:ext cx="11540359" cy="369332"/>
          </a:xfrm>
          <a:prstGeom prst="rect">
            <a:avLst/>
          </a:prstGeom>
          <a:noFill/>
        </p:spPr>
        <p:txBody>
          <a:bodyPr wrap="square" rtlCol="0">
            <a:spAutoFit/>
          </a:bodyPr>
          <a:lstStyle/>
          <a:p>
            <a:r>
              <a:rPr lang="en-AU" dirty="0"/>
              <a:t>Pilot 1?		Pilot 2?		Full Cohort?		Small Group?		Mainstream?		Alternative?</a:t>
            </a:r>
          </a:p>
        </p:txBody>
      </p:sp>
    </p:spTree>
    <p:extLst>
      <p:ext uri="{BB962C8B-B14F-4D97-AF65-F5344CB8AC3E}">
        <p14:creationId xmlns:p14="http://schemas.microsoft.com/office/powerpoint/2010/main" val="1749998119"/>
      </p:ext>
    </p:extLst>
  </p:cSld>
  <p:clrMapOvr>
    <a:masterClrMapping/>
  </p:clrMapOvr>
  <mc:AlternateContent xmlns:mc="http://schemas.openxmlformats.org/markup-compatibility/2006" xmlns:p14="http://schemas.microsoft.com/office/powerpoint/2010/main">
    <mc:Choice Requires="p14">
      <p:transition spd="slow" p14:dur="2000" advTm="79321"/>
    </mc:Choice>
    <mc:Fallback xmlns="">
      <p:transition spd="slow" advTm="7932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3B2D-AA23-3E9E-2859-7EFB68505684}"/>
              </a:ext>
            </a:extLst>
          </p:cNvPr>
          <p:cNvSpPr>
            <a:spLocks noGrp="1"/>
          </p:cNvSpPr>
          <p:nvPr>
            <p:ph type="title"/>
          </p:nvPr>
        </p:nvSpPr>
        <p:spPr/>
        <p:txBody>
          <a:bodyPr/>
          <a:lstStyle/>
          <a:p>
            <a:r>
              <a:rPr lang="en-AU" dirty="0"/>
              <a:t>Applying it in context</a:t>
            </a:r>
          </a:p>
        </p:txBody>
      </p:sp>
      <p:sp>
        <p:nvSpPr>
          <p:cNvPr id="3" name="Content Placeholder 2">
            <a:extLst>
              <a:ext uri="{FF2B5EF4-FFF2-40B4-BE49-F238E27FC236}">
                <a16:creationId xmlns:a16="http://schemas.microsoft.com/office/drawing/2014/main" id="{7DB1E051-A573-9BA5-2A5D-EBC5F09BB677}"/>
              </a:ext>
            </a:extLst>
          </p:cNvPr>
          <p:cNvSpPr>
            <a:spLocks noGrp="1"/>
          </p:cNvSpPr>
          <p:nvPr>
            <p:ph idx="1"/>
          </p:nvPr>
        </p:nvSpPr>
        <p:spPr>
          <a:xfrm>
            <a:off x="136024" y="2513949"/>
            <a:ext cx="2693885" cy="3636511"/>
          </a:xfrm>
        </p:spPr>
        <p:txBody>
          <a:bodyPr>
            <a:normAutofit fontScale="92500" lnSpcReduction="20000"/>
          </a:bodyPr>
          <a:lstStyle/>
          <a:p>
            <a:r>
              <a:rPr lang="en-AU" dirty="0"/>
              <a:t>More Successful learners appear to be:</a:t>
            </a:r>
          </a:p>
          <a:p>
            <a:pPr>
              <a:buFontTx/>
              <a:buChar char="-"/>
            </a:pPr>
            <a:r>
              <a:rPr lang="en-AU" dirty="0"/>
              <a:t>Exploring the learning about learning (what IS a good curation app?)</a:t>
            </a:r>
          </a:p>
          <a:p>
            <a:pPr>
              <a:buFontTx/>
              <a:buChar char="-"/>
            </a:pPr>
            <a:r>
              <a:rPr lang="en-AU" dirty="0"/>
              <a:t>Exploring the resources beyond the superficial</a:t>
            </a:r>
          </a:p>
          <a:p>
            <a:pPr>
              <a:buFontTx/>
              <a:buChar char="-"/>
            </a:pPr>
            <a:r>
              <a:rPr lang="en-AU" dirty="0"/>
              <a:t>Exploring the links and ‘leap frogging’ into depth and breadth</a:t>
            </a:r>
          </a:p>
        </p:txBody>
      </p:sp>
      <p:pic>
        <p:nvPicPr>
          <p:cNvPr id="5" name="Picture 4">
            <a:extLst>
              <a:ext uri="{FF2B5EF4-FFF2-40B4-BE49-F238E27FC236}">
                <a16:creationId xmlns:a16="http://schemas.microsoft.com/office/drawing/2014/main" id="{AB756370-91C8-8968-612A-910B655FE7D8}"/>
              </a:ext>
            </a:extLst>
          </p:cNvPr>
          <p:cNvPicPr>
            <a:picLocks noChangeAspect="1"/>
          </p:cNvPicPr>
          <p:nvPr/>
        </p:nvPicPr>
        <p:blipFill rotWithShape="1">
          <a:blip r:embed="rId2"/>
          <a:srcRect t="9116"/>
          <a:stretch/>
        </p:blipFill>
        <p:spPr>
          <a:xfrm>
            <a:off x="2829909" y="2222287"/>
            <a:ext cx="9302969" cy="4407266"/>
          </a:xfrm>
          <a:prstGeom prst="rect">
            <a:avLst/>
          </a:prstGeom>
        </p:spPr>
      </p:pic>
    </p:spTree>
    <p:extLst>
      <p:ext uri="{BB962C8B-B14F-4D97-AF65-F5344CB8AC3E}">
        <p14:creationId xmlns:p14="http://schemas.microsoft.com/office/powerpoint/2010/main" val="131815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Facilitation of Portfolio</a:t>
            </a:r>
          </a:p>
        </p:txBody>
      </p:sp>
      <p:pic>
        <p:nvPicPr>
          <p:cNvPr id="4" name="Picture 8" descr="Smart traffic light technology controlled using Artificial Intelligence">
            <a:extLst>
              <a:ext uri="{FF2B5EF4-FFF2-40B4-BE49-F238E27FC236}">
                <a16:creationId xmlns:a16="http://schemas.microsoft.com/office/drawing/2014/main" id="{30685014-AF29-5598-01F6-D8AD84785E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64"/>
          <a:stretch/>
        </p:blipFill>
        <p:spPr bwMode="auto">
          <a:xfrm>
            <a:off x="72829" y="2222287"/>
            <a:ext cx="4056381" cy="21338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SI Safety Roller Crash Barrier - ACP Road Barriers and Guardrails">
            <a:extLst>
              <a:ext uri="{FF2B5EF4-FFF2-40B4-BE49-F238E27FC236}">
                <a16:creationId xmlns:a16="http://schemas.microsoft.com/office/drawing/2014/main" id="{50F76A35-0150-22A8-916A-0AB09A916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48"/>
          <a:stretch/>
        </p:blipFill>
        <p:spPr bwMode="auto">
          <a:xfrm>
            <a:off x="4652007" y="2222287"/>
            <a:ext cx="3242209" cy="2133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Preston Primary School lollipop lady Pauline Torney retires after 23-year  career | Herald Sun">
            <a:extLst>
              <a:ext uri="{FF2B5EF4-FFF2-40B4-BE49-F238E27FC236}">
                <a16:creationId xmlns:a16="http://schemas.microsoft.com/office/drawing/2014/main" id="{1683A2AE-B590-41B5-B461-995FBDCD5C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81" b="4793"/>
          <a:stretch/>
        </p:blipFill>
        <p:spPr bwMode="auto">
          <a:xfrm>
            <a:off x="8521684" y="2222287"/>
            <a:ext cx="3670316" cy="2133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2C1FAC-78C8-1B4B-6009-1CF9D14F6657}"/>
              </a:ext>
            </a:extLst>
          </p:cNvPr>
          <p:cNvSpPr txBox="1"/>
          <p:nvPr/>
        </p:nvSpPr>
        <p:spPr>
          <a:xfrm>
            <a:off x="0" y="4560602"/>
            <a:ext cx="12192000" cy="2308324"/>
          </a:xfrm>
          <a:prstGeom prst="rect">
            <a:avLst/>
          </a:prstGeom>
          <a:noFill/>
        </p:spPr>
        <p:txBody>
          <a:bodyPr wrap="square">
            <a:spAutoFit/>
          </a:bodyPr>
          <a:lstStyle/>
          <a:p>
            <a:pPr algn="ctr"/>
            <a:r>
              <a:rPr lang="en-US" sz="1600" dirty="0"/>
              <a:t>Students need agency to direct their learning, but need to understand the assessment criteria that they will be assessed against. They must be active in the assessment process through self and peer review, to engage with these criteria authentically and regularly. </a:t>
            </a:r>
          </a:p>
          <a:p>
            <a:pPr algn="ctr"/>
            <a:endParaRPr lang="en-US" sz="1600" dirty="0"/>
          </a:p>
          <a:p>
            <a:pPr algn="ctr"/>
            <a:r>
              <a:rPr lang="en-US" sz="1600" dirty="0"/>
              <a:t>Don’t expect students to just “bump into” the specific features – they need to be unpacked with the class so that students are attune to them and can align their responses to them.</a:t>
            </a:r>
          </a:p>
          <a:p>
            <a:pPr algn="ctr"/>
            <a:endParaRPr lang="en-US" sz="1600" dirty="0"/>
          </a:p>
          <a:p>
            <a:pPr algn="ctr"/>
            <a:r>
              <a:rPr lang="en-US" sz="1600" dirty="0"/>
              <a:t>Best Practice: Working with students to understand performance criteria should encourage open, flexible, creative and dynamic responses and action plans</a:t>
            </a:r>
          </a:p>
        </p:txBody>
      </p:sp>
    </p:spTree>
    <p:extLst>
      <p:ext uri="{BB962C8B-B14F-4D97-AF65-F5344CB8AC3E}">
        <p14:creationId xmlns:p14="http://schemas.microsoft.com/office/powerpoint/2010/main" val="36236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Portfolio…</a:t>
            </a:r>
          </a:p>
        </p:txBody>
      </p:sp>
      <p:pic>
        <p:nvPicPr>
          <p:cNvPr id="7" name="Picture 6">
            <a:extLst>
              <a:ext uri="{FF2B5EF4-FFF2-40B4-BE49-F238E27FC236}">
                <a16:creationId xmlns:a16="http://schemas.microsoft.com/office/drawing/2014/main" id="{B03154D8-2370-55A4-0AEE-72367BC1273C}"/>
              </a:ext>
            </a:extLst>
          </p:cNvPr>
          <p:cNvPicPr>
            <a:picLocks noChangeAspect="1"/>
          </p:cNvPicPr>
          <p:nvPr/>
        </p:nvPicPr>
        <p:blipFill>
          <a:blip r:embed="rId2"/>
          <a:stretch>
            <a:fillRect/>
          </a:stretch>
        </p:blipFill>
        <p:spPr>
          <a:xfrm>
            <a:off x="3074276" y="2393083"/>
            <a:ext cx="6587858" cy="3928888"/>
          </a:xfrm>
          <a:prstGeom prst="rect">
            <a:avLst/>
          </a:prstGeom>
        </p:spPr>
      </p:pic>
      <p:sp>
        <p:nvSpPr>
          <p:cNvPr id="9" name="TextBox 8">
            <a:extLst>
              <a:ext uri="{FF2B5EF4-FFF2-40B4-BE49-F238E27FC236}">
                <a16:creationId xmlns:a16="http://schemas.microsoft.com/office/drawing/2014/main" id="{04F619F8-B5AF-463D-4486-5DDE0966AF27}"/>
              </a:ext>
            </a:extLst>
          </p:cNvPr>
          <p:cNvSpPr txBox="1"/>
          <p:nvPr/>
        </p:nvSpPr>
        <p:spPr>
          <a:xfrm>
            <a:off x="70944" y="2710923"/>
            <a:ext cx="2747142" cy="3293209"/>
          </a:xfrm>
          <a:prstGeom prst="rect">
            <a:avLst/>
          </a:prstGeom>
          <a:noFill/>
        </p:spPr>
        <p:txBody>
          <a:bodyPr wrap="square">
            <a:spAutoFit/>
          </a:bodyPr>
          <a:lstStyle/>
          <a:p>
            <a:pPr algn="ctr"/>
            <a:r>
              <a:rPr lang="en-US" sz="1600" dirty="0"/>
              <a:t>Develop class language and brainstorms of ideas and actions</a:t>
            </a:r>
          </a:p>
          <a:p>
            <a:pPr algn="ctr"/>
            <a:endParaRPr lang="en-US" sz="1600" dirty="0"/>
          </a:p>
          <a:p>
            <a:pPr algn="ctr"/>
            <a:r>
              <a:rPr lang="en-US" sz="1600" dirty="0"/>
              <a:t>Review and refine strategies collectively at the broad level</a:t>
            </a:r>
          </a:p>
          <a:p>
            <a:pPr algn="ctr"/>
            <a:endParaRPr lang="en-US" sz="1600" dirty="0"/>
          </a:p>
          <a:p>
            <a:pPr algn="ctr"/>
            <a:r>
              <a:rPr lang="en-US" sz="1600" dirty="0"/>
              <a:t>Teach the underpinning concepts explicitly where possible to provide the appropriate framework for student agency</a:t>
            </a:r>
          </a:p>
        </p:txBody>
      </p:sp>
      <p:pic>
        <p:nvPicPr>
          <p:cNvPr id="8194" name="Picture 2" descr="Mandalay English - You can lead a horse to water, but you can't make it  drink! IF YOU KNOW,YOU KNOW. IF YOU DON'T KNOW,NOW YOU KNOW. Mandalay  English 5.7.2021 | Facebook">
            <a:extLst>
              <a:ext uri="{FF2B5EF4-FFF2-40B4-BE49-F238E27FC236}">
                <a16:creationId xmlns:a16="http://schemas.microsoft.com/office/drawing/2014/main" id="{E43C22FE-1190-0087-D801-B8A13BCC3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0609" y="3212195"/>
            <a:ext cx="188595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CDD12AD-BB86-AB04-FAC2-A63A522ACE50}"/>
              </a:ext>
            </a:extLst>
          </p:cNvPr>
          <p:cNvPicPr>
            <a:picLocks noChangeAspect="1"/>
          </p:cNvPicPr>
          <p:nvPr/>
        </p:nvPicPr>
        <p:blipFill>
          <a:blip r:embed="rId4"/>
          <a:stretch>
            <a:fillRect/>
          </a:stretch>
        </p:blipFill>
        <p:spPr>
          <a:xfrm>
            <a:off x="3038804" y="2115922"/>
            <a:ext cx="7122280" cy="4107515"/>
          </a:xfrm>
          <a:prstGeom prst="rect">
            <a:avLst/>
          </a:prstGeom>
        </p:spPr>
      </p:pic>
    </p:spTree>
    <p:extLst>
      <p:ext uri="{BB962C8B-B14F-4D97-AF65-F5344CB8AC3E}">
        <p14:creationId xmlns:p14="http://schemas.microsoft.com/office/powerpoint/2010/main" val="257893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Portfolio…</a:t>
            </a:r>
          </a:p>
        </p:txBody>
      </p:sp>
      <p:sp>
        <p:nvSpPr>
          <p:cNvPr id="9" name="TextBox 8">
            <a:extLst>
              <a:ext uri="{FF2B5EF4-FFF2-40B4-BE49-F238E27FC236}">
                <a16:creationId xmlns:a16="http://schemas.microsoft.com/office/drawing/2014/main" id="{04F619F8-B5AF-463D-4486-5DDE0966AF27}"/>
              </a:ext>
            </a:extLst>
          </p:cNvPr>
          <p:cNvSpPr txBox="1"/>
          <p:nvPr/>
        </p:nvSpPr>
        <p:spPr>
          <a:xfrm>
            <a:off x="70944" y="2710923"/>
            <a:ext cx="12121056" cy="3539430"/>
          </a:xfrm>
          <a:prstGeom prst="rect">
            <a:avLst/>
          </a:prstGeom>
          <a:noFill/>
        </p:spPr>
        <p:txBody>
          <a:bodyPr wrap="square">
            <a:spAutoFit/>
          </a:bodyPr>
          <a:lstStyle/>
          <a:p>
            <a:pPr algn="ctr"/>
            <a:r>
              <a:rPr lang="en-US" sz="1600" b="1" dirty="0"/>
              <a:t>Key Learnings from Pilot 1:</a:t>
            </a:r>
          </a:p>
          <a:p>
            <a:pPr algn="ctr"/>
            <a:endParaRPr lang="en-US" sz="1600" dirty="0"/>
          </a:p>
          <a:p>
            <a:pPr marL="285750" indent="-285750" algn="ctr">
              <a:buFontTx/>
              <a:buChar char="-"/>
            </a:pPr>
            <a:r>
              <a:rPr lang="en-US" sz="1600" dirty="0"/>
              <a:t>TIME TO FAIL!</a:t>
            </a:r>
          </a:p>
          <a:p>
            <a:pPr marL="285750" indent="-285750" algn="ctr">
              <a:buFontTx/>
              <a:buChar char="-"/>
            </a:pPr>
            <a:endParaRPr lang="en-US" sz="1600" dirty="0"/>
          </a:p>
          <a:p>
            <a:pPr marL="285750" indent="-285750" algn="ctr">
              <a:buFontTx/>
              <a:buChar char="-"/>
            </a:pPr>
            <a:r>
              <a:rPr lang="en-US" sz="1600" dirty="0"/>
              <a:t>Bumpy roads of activity and inactivity</a:t>
            </a:r>
          </a:p>
          <a:p>
            <a:pPr marL="285750" indent="-285750" algn="ctr">
              <a:buFontTx/>
              <a:buChar char="-"/>
            </a:pPr>
            <a:endParaRPr lang="en-US" sz="1600" dirty="0"/>
          </a:p>
          <a:p>
            <a:pPr marL="285750" indent="-285750" algn="ctr">
              <a:buFontTx/>
              <a:buChar char="-"/>
            </a:pPr>
            <a:r>
              <a:rPr lang="en-US" sz="1600" dirty="0"/>
              <a:t>Rigorous backend documentation – for your sanity!</a:t>
            </a:r>
          </a:p>
          <a:p>
            <a:pPr marL="285750" indent="-285750" algn="ctr">
              <a:buFontTx/>
              <a:buChar char="-"/>
            </a:pPr>
            <a:endParaRPr lang="en-US" sz="1600" dirty="0"/>
          </a:p>
          <a:p>
            <a:pPr marL="285750" indent="-285750" algn="ctr">
              <a:buFontTx/>
              <a:buChar char="-"/>
            </a:pPr>
            <a:r>
              <a:rPr lang="en-US" sz="1600" dirty="0"/>
              <a:t>Coaching Questions (ALEDA style?)</a:t>
            </a:r>
          </a:p>
          <a:p>
            <a:pPr marL="285750" indent="-285750" algn="ctr">
              <a:buFontTx/>
              <a:buChar char="-"/>
            </a:pPr>
            <a:endParaRPr lang="en-US" sz="1600" dirty="0"/>
          </a:p>
          <a:p>
            <a:pPr marL="285750" indent="-285750" algn="ctr">
              <a:buFontTx/>
              <a:buChar char="-"/>
            </a:pPr>
            <a:r>
              <a:rPr lang="en-US" sz="1600" dirty="0"/>
              <a:t>Solutions Focused Approach (based on The Miracle Question: “Assumed your problem is solved…”</a:t>
            </a:r>
          </a:p>
          <a:p>
            <a:pPr marL="285750" indent="-285750" algn="ctr">
              <a:buFontTx/>
              <a:buChar char="-"/>
            </a:pPr>
            <a:endParaRPr lang="en-US" sz="1600" dirty="0"/>
          </a:p>
          <a:p>
            <a:pPr marL="285750" indent="-285750" algn="ctr">
              <a:buFontTx/>
              <a:buChar char="-"/>
            </a:pPr>
            <a:r>
              <a:rPr lang="en-US" sz="1600" dirty="0"/>
              <a:t>Learning Mode vs. Performance Mode (Guy Claxton)</a:t>
            </a:r>
          </a:p>
          <a:p>
            <a:pPr marL="285750" indent="-285750" algn="ctr">
              <a:buFontTx/>
              <a:buChar char="-"/>
            </a:pPr>
            <a:endParaRPr lang="en-US" sz="1600" dirty="0"/>
          </a:p>
        </p:txBody>
      </p:sp>
    </p:spTree>
    <p:extLst>
      <p:ext uri="{BB962C8B-B14F-4D97-AF65-F5344CB8AC3E}">
        <p14:creationId xmlns:p14="http://schemas.microsoft.com/office/powerpoint/2010/main" val="4113162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Progress Checks…</a:t>
            </a:r>
          </a:p>
        </p:txBody>
      </p:sp>
      <p:pic>
        <p:nvPicPr>
          <p:cNvPr id="3" name="Picture 4" descr="Diagram&#10;&#10;Description automatically generated">
            <a:extLst>
              <a:ext uri="{FF2B5EF4-FFF2-40B4-BE49-F238E27FC236}">
                <a16:creationId xmlns:a16="http://schemas.microsoft.com/office/drawing/2014/main" id="{EE23C2C6-670E-3E92-AD93-6BB22C0E6072}"/>
              </a:ext>
            </a:extLst>
          </p:cNvPr>
          <p:cNvPicPr>
            <a:picLocks noGrp="1" noChangeAspect="1"/>
          </p:cNvPicPr>
          <p:nvPr>
            <p:ph idx="1"/>
          </p:nvPr>
        </p:nvPicPr>
        <p:blipFill rotWithShape="1">
          <a:blip r:embed="rId2"/>
          <a:srcRect l="1133" t="13493" r="36468"/>
          <a:stretch/>
        </p:blipFill>
        <p:spPr>
          <a:xfrm>
            <a:off x="6424448" y="2064192"/>
            <a:ext cx="5584935" cy="4417126"/>
          </a:xfrm>
        </p:spPr>
      </p:pic>
      <p:pic>
        <p:nvPicPr>
          <p:cNvPr id="5" name="Picture 4">
            <a:extLst>
              <a:ext uri="{FF2B5EF4-FFF2-40B4-BE49-F238E27FC236}">
                <a16:creationId xmlns:a16="http://schemas.microsoft.com/office/drawing/2014/main" id="{FD5AC074-DECD-071E-75E6-6411C332A3F0}"/>
              </a:ext>
            </a:extLst>
          </p:cNvPr>
          <p:cNvPicPr>
            <a:picLocks noChangeAspect="1"/>
          </p:cNvPicPr>
          <p:nvPr/>
        </p:nvPicPr>
        <p:blipFill>
          <a:blip r:embed="rId3"/>
          <a:stretch>
            <a:fillRect/>
          </a:stretch>
        </p:blipFill>
        <p:spPr>
          <a:xfrm>
            <a:off x="55179" y="2617033"/>
            <a:ext cx="6177455" cy="3413917"/>
          </a:xfrm>
          <a:prstGeom prst="rect">
            <a:avLst/>
          </a:prstGeom>
        </p:spPr>
      </p:pic>
    </p:spTree>
    <p:extLst>
      <p:ext uri="{BB962C8B-B14F-4D97-AF65-F5344CB8AC3E}">
        <p14:creationId xmlns:p14="http://schemas.microsoft.com/office/powerpoint/2010/main" val="351548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Progress Checks…</a:t>
            </a:r>
          </a:p>
        </p:txBody>
      </p:sp>
      <p:pic>
        <p:nvPicPr>
          <p:cNvPr id="4" name="Picture 3">
            <a:extLst>
              <a:ext uri="{FF2B5EF4-FFF2-40B4-BE49-F238E27FC236}">
                <a16:creationId xmlns:a16="http://schemas.microsoft.com/office/drawing/2014/main" id="{F3BFA0F8-078E-49ED-02A5-856FE982057D}"/>
              </a:ext>
            </a:extLst>
          </p:cNvPr>
          <p:cNvPicPr>
            <a:picLocks noChangeAspect="1"/>
          </p:cNvPicPr>
          <p:nvPr/>
        </p:nvPicPr>
        <p:blipFill>
          <a:blip r:embed="rId2"/>
          <a:stretch>
            <a:fillRect/>
          </a:stretch>
        </p:blipFill>
        <p:spPr>
          <a:xfrm>
            <a:off x="3622128" y="2002861"/>
            <a:ext cx="8265072" cy="4764651"/>
          </a:xfrm>
          <a:prstGeom prst="rect">
            <a:avLst/>
          </a:prstGeom>
        </p:spPr>
      </p:pic>
      <p:sp>
        <p:nvSpPr>
          <p:cNvPr id="5" name="TextBox 4">
            <a:extLst>
              <a:ext uri="{FF2B5EF4-FFF2-40B4-BE49-F238E27FC236}">
                <a16:creationId xmlns:a16="http://schemas.microsoft.com/office/drawing/2014/main" id="{25634A17-6F01-D5DE-3037-D173E2255FD6}"/>
              </a:ext>
            </a:extLst>
          </p:cNvPr>
          <p:cNvSpPr txBox="1"/>
          <p:nvPr/>
        </p:nvSpPr>
        <p:spPr>
          <a:xfrm>
            <a:off x="110358" y="3345485"/>
            <a:ext cx="3310759" cy="1815882"/>
          </a:xfrm>
          <a:prstGeom prst="rect">
            <a:avLst/>
          </a:prstGeom>
          <a:noFill/>
        </p:spPr>
        <p:txBody>
          <a:bodyPr wrap="square">
            <a:spAutoFit/>
          </a:bodyPr>
          <a:lstStyle/>
          <a:p>
            <a:pPr algn="ctr"/>
            <a:r>
              <a:rPr lang="en-US" sz="1600" b="1" dirty="0"/>
              <a:t>Relevant</a:t>
            </a:r>
          </a:p>
          <a:p>
            <a:pPr algn="ctr"/>
            <a:endParaRPr lang="en-US" sz="1600" b="1" dirty="0"/>
          </a:p>
          <a:p>
            <a:pPr algn="ctr"/>
            <a:r>
              <a:rPr lang="en-US" sz="1600" b="1" dirty="0"/>
              <a:t>Timely</a:t>
            </a:r>
          </a:p>
          <a:p>
            <a:pPr algn="ctr"/>
            <a:endParaRPr lang="en-US" sz="1600" b="1" dirty="0"/>
          </a:p>
          <a:p>
            <a:pPr algn="ctr"/>
            <a:r>
              <a:rPr lang="en-US" sz="1600" b="1" dirty="0"/>
              <a:t>Appropriate Questions</a:t>
            </a:r>
          </a:p>
          <a:p>
            <a:pPr algn="ctr"/>
            <a:endParaRPr lang="en-US" sz="1600" b="1" dirty="0"/>
          </a:p>
          <a:p>
            <a:pPr algn="ctr"/>
            <a:r>
              <a:rPr lang="en-US" sz="1600" b="1" dirty="0"/>
              <a:t>Dynamic Formats</a:t>
            </a:r>
            <a:endParaRPr lang="en-US" sz="1600" dirty="0"/>
          </a:p>
        </p:txBody>
      </p:sp>
    </p:spTree>
    <p:extLst>
      <p:ext uri="{BB962C8B-B14F-4D97-AF65-F5344CB8AC3E}">
        <p14:creationId xmlns:p14="http://schemas.microsoft.com/office/powerpoint/2010/main" val="3356372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Progress Checks…</a:t>
            </a:r>
          </a:p>
        </p:txBody>
      </p:sp>
      <p:sp>
        <p:nvSpPr>
          <p:cNvPr id="5" name="TextBox 4">
            <a:extLst>
              <a:ext uri="{FF2B5EF4-FFF2-40B4-BE49-F238E27FC236}">
                <a16:creationId xmlns:a16="http://schemas.microsoft.com/office/drawing/2014/main" id="{25634A17-6F01-D5DE-3037-D173E2255FD6}"/>
              </a:ext>
            </a:extLst>
          </p:cNvPr>
          <p:cNvSpPr txBox="1"/>
          <p:nvPr/>
        </p:nvSpPr>
        <p:spPr>
          <a:xfrm>
            <a:off x="110358" y="3345485"/>
            <a:ext cx="3310759" cy="1815882"/>
          </a:xfrm>
          <a:prstGeom prst="rect">
            <a:avLst/>
          </a:prstGeom>
          <a:noFill/>
        </p:spPr>
        <p:txBody>
          <a:bodyPr wrap="square">
            <a:spAutoFit/>
          </a:bodyPr>
          <a:lstStyle/>
          <a:p>
            <a:pPr algn="ctr"/>
            <a:r>
              <a:rPr lang="en-US" sz="1600" b="1" dirty="0"/>
              <a:t>Relevant</a:t>
            </a:r>
          </a:p>
          <a:p>
            <a:pPr algn="ctr"/>
            <a:endParaRPr lang="en-US" sz="1600" b="1" dirty="0"/>
          </a:p>
          <a:p>
            <a:pPr algn="ctr"/>
            <a:r>
              <a:rPr lang="en-US" sz="1600" b="1" dirty="0"/>
              <a:t>Timely</a:t>
            </a:r>
          </a:p>
          <a:p>
            <a:pPr algn="ctr"/>
            <a:endParaRPr lang="en-US" sz="1600" b="1" dirty="0"/>
          </a:p>
          <a:p>
            <a:pPr algn="ctr"/>
            <a:r>
              <a:rPr lang="en-US" sz="1600" b="1" dirty="0"/>
              <a:t>Appropriate Questions</a:t>
            </a:r>
          </a:p>
          <a:p>
            <a:pPr algn="ctr"/>
            <a:endParaRPr lang="en-US" sz="1600" b="1" dirty="0"/>
          </a:p>
          <a:p>
            <a:pPr algn="ctr"/>
            <a:r>
              <a:rPr lang="en-US" sz="1600" b="1" dirty="0"/>
              <a:t>Dynamic Formats</a:t>
            </a:r>
            <a:endParaRPr lang="en-US" sz="1600" dirty="0"/>
          </a:p>
        </p:txBody>
      </p:sp>
      <p:pic>
        <p:nvPicPr>
          <p:cNvPr id="6" name="Picture 5">
            <a:extLst>
              <a:ext uri="{FF2B5EF4-FFF2-40B4-BE49-F238E27FC236}">
                <a16:creationId xmlns:a16="http://schemas.microsoft.com/office/drawing/2014/main" id="{5CE1A67B-A47C-8BDA-33B0-1D1530502E27}"/>
              </a:ext>
            </a:extLst>
          </p:cNvPr>
          <p:cNvPicPr>
            <a:picLocks noChangeAspect="1"/>
          </p:cNvPicPr>
          <p:nvPr/>
        </p:nvPicPr>
        <p:blipFill>
          <a:blip r:embed="rId2"/>
          <a:stretch>
            <a:fillRect/>
          </a:stretch>
        </p:blipFill>
        <p:spPr>
          <a:xfrm>
            <a:off x="3586655" y="2711751"/>
            <a:ext cx="8112672" cy="3012193"/>
          </a:xfrm>
          <a:prstGeom prst="rect">
            <a:avLst/>
          </a:prstGeom>
        </p:spPr>
      </p:pic>
    </p:spTree>
    <p:extLst>
      <p:ext uri="{BB962C8B-B14F-4D97-AF65-F5344CB8AC3E}">
        <p14:creationId xmlns:p14="http://schemas.microsoft.com/office/powerpoint/2010/main" val="158851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Progress Checks…</a:t>
            </a:r>
          </a:p>
        </p:txBody>
      </p:sp>
      <p:sp>
        <p:nvSpPr>
          <p:cNvPr id="5" name="TextBox 4">
            <a:extLst>
              <a:ext uri="{FF2B5EF4-FFF2-40B4-BE49-F238E27FC236}">
                <a16:creationId xmlns:a16="http://schemas.microsoft.com/office/drawing/2014/main" id="{25634A17-6F01-D5DE-3037-D173E2255FD6}"/>
              </a:ext>
            </a:extLst>
          </p:cNvPr>
          <p:cNvSpPr txBox="1"/>
          <p:nvPr/>
        </p:nvSpPr>
        <p:spPr>
          <a:xfrm>
            <a:off x="110358" y="3345485"/>
            <a:ext cx="3310759" cy="1323439"/>
          </a:xfrm>
          <a:prstGeom prst="rect">
            <a:avLst/>
          </a:prstGeom>
          <a:noFill/>
        </p:spPr>
        <p:txBody>
          <a:bodyPr wrap="square">
            <a:spAutoFit/>
          </a:bodyPr>
          <a:lstStyle/>
          <a:p>
            <a:pPr algn="ctr"/>
            <a:r>
              <a:rPr lang="en-US" sz="1600" b="1" dirty="0"/>
              <a:t>Recorded conversations</a:t>
            </a:r>
          </a:p>
          <a:p>
            <a:pPr algn="ctr"/>
            <a:endParaRPr lang="en-US" sz="1600" b="1" dirty="0"/>
          </a:p>
          <a:p>
            <a:pPr algn="ctr"/>
            <a:r>
              <a:rPr lang="en-US" sz="1600" b="1" dirty="0"/>
              <a:t>I have typed these up for this presentation for clarity and to be succinct… </a:t>
            </a:r>
            <a:endParaRPr lang="en-US" sz="1600" dirty="0"/>
          </a:p>
        </p:txBody>
      </p:sp>
      <p:pic>
        <p:nvPicPr>
          <p:cNvPr id="4" name="Picture 3">
            <a:extLst>
              <a:ext uri="{FF2B5EF4-FFF2-40B4-BE49-F238E27FC236}">
                <a16:creationId xmlns:a16="http://schemas.microsoft.com/office/drawing/2014/main" id="{10DD75C1-A026-5E4F-A826-3020A78B1D8E}"/>
              </a:ext>
            </a:extLst>
          </p:cNvPr>
          <p:cNvPicPr>
            <a:picLocks noChangeAspect="1"/>
          </p:cNvPicPr>
          <p:nvPr/>
        </p:nvPicPr>
        <p:blipFill>
          <a:blip r:embed="rId2"/>
          <a:stretch>
            <a:fillRect/>
          </a:stretch>
        </p:blipFill>
        <p:spPr>
          <a:xfrm>
            <a:off x="4351283" y="1928778"/>
            <a:ext cx="5732547" cy="4929222"/>
          </a:xfrm>
          <a:prstGeom prst="rect">
            <a:avLst/>
          </a:prstGeom>
        </p:spPr>
      </p:pic>
    </p:spTree>
    <p:extLst>
      <p:ext uri="{BB962C8B-B14F-4D97-AF65-F5344CB8AC3E}">
        <p14:creationId xmlns:p14="http://schemas.microsoft.com/office/powerpoint/2010/main" val="1019863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The </a:t>
            </a:r>
            <a:r>
              <a:rPr lang="en-AU" dirty="0" err="1"/>
              <a:t>Faciliation</a:t>
            </a:r>
            <a:r>
              <a:rPr lang="en-AU" dirty="0"/>
              <a:t> of Progress Checks…</a:t>
            </a:r>
          </a:p>
        </p:txBody>
      </p:sp>
      <p:sp>
        <p:nvSpPr>
          <p:cNvPr id="5" name="TextBox 4">
            <a:extLst>
              <a:ext uri="{FF2B5EF4-FFF2-40B4-BE49-F238E27FC236}">
                <a16:creationId xmlns:a16="http://schemas.microsoft.com/office/drawing/2014/main" id="{25634A17-6F01-D5DE-3037-D173E2255FD6}"/>
              </a:ext>
            </a:extLst>
          </p:cNvPr>
          <p:cNvSpPr txBox="1"/>
          <p:nvPr/>
        </p:nvSpPr>
        <p:spPr>
          <a:xfrm>
            <a:off x="110358" y="3345485"/>
            <a:ext cx="3310759" cy="1323439"/>
          </a:xfrm>
          <a:prstGeom prst="rect">
            <a:avLst/>
          </a:prstGeom>
          <a:noFill/>
        </p:spPr>
        <p:txBody>
          <a:bodyPr wrap="square">
            <a:spAutoFit/>
          </a:bodyPr>
          <a:lstStyle/>
          <a:p>
            <a:pPr algn="ctr"/>
            <a:r>
              <a:rPr lang="en-US" sz="1600" b="1" dirty="0"/>
              <a:t>Recorded conversations</a:t>
            </a:r>
          </a:p>
          <a:p>
            <a:pPr algn="ctr"/>
            <a:endParaRPr lang="en-US" sz="1600" b="1" dirty="0"/>
          </a:p>
          <a:p>
            <a:pPr algn="ctr"/>
            <a:r>
              <a:rPr lang="en-US" sz="1600" b="1" dirty="0"/>
              <a:t>I have typed these up for this presentation for clarity and to be succinct… </a:t>
            </a:r>
            <a:endParaRPr lang="en-US" sz="1600" dirty="0"/>
          </a:p>
        </p:txBody>
      </p:sp>
      <p:pic>
        <p:nvPicPr>
          <p:cNvPr id="6" name="Picture 5">
            <a:extLst>
              <a:ext uri="{FF2B5EF4-FFF2-40B4-BE49-F238E27FC236}">
                <a16:creationId xmlns:a16="http://schemas.microsoft.com/office/drawing/2014/main" id="{1701109D-532B-A64C-3BD8-19A31DB42C93}"/>
              </a:ext>
            </a:extLst>
          </p:cNvPr>
          <p:cNvPicPr>
            <a:picLocks noChangeAspect="1"/>
          </p:cNvPicPr>
          <p:nvPr/>
        </p:nvPicPr>
        <p:blipFill>
          <a:blip r:embed="rId2"/>
          <a:stretch>
            <a:fillRect/>
          </a:stretch>
        </p:blipFill>
        <p:spPr>
          <a:xfrm>
            <a:off x="3868415" y="2461531"/>
            <a:ext cx="7659414" cy="4025327"/>
          </a:xfrm>
          <a:prstGeom prst="rect">
            <a:avLst/>
          </a:prstGeom>
        </p:spPr>
      </p:pic>
    </p:spTree>
    <p:extLst>
      <p:ext uri="{BB962C8B-B14F-4D97-AF65-F5344CB8AC3E}">
        <p14:creationId xmlns:p14="http://schemas.microsoft.com/office/powerpoint/2010/main" val="1732606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366EF82-4369-4DEA-9DBF-B4A2BF4B1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4">
            <a:extLst>
              <a:ext uri="{FF2B5EF4-FFF2-40B4-BE49-F238E27FC236}">
                <a16:creationId xmlns:a16="http://schemas.microsoft.com/office/drawing/2014/main" id="{97F9DE18-6CE8-4C3D-8BDF-8EA4F1E18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prstGeom prst="roundRect">
            <a:avLst>
              <a:gd name="adj" fmla="val 3513"/>
            </a:avLst>
          </a:prstGeom>
          <a:solidFill>
            <a:srgbClr val="FFFFFF"/>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6B4079A8-68B2-E2D3-5419-D0A3B941C5FC}"/>
              </a:ext>
            </a:extLst>
          </p:cNvPr>
          <p:cNvPicPr>
            <a:picLocks noChangeAspect="1"/>
          </p:cNvPicPr>
          <p:nvPr/>
        </p:nvPicPr>
        <p:blipFill rotWithShape="1">
          <a:blip r:embed="rId2"/>
          <a:srcRect l="46239" t="19347" r="42822" b="1016"/>
          <a:stretch/>
        </p:blipFill>
        <p:spPr>
          <a:xfrm>
            <a:off x="1196430" y="755798"/>
            <a:ext cx="1381232" cy="5404839"/>
          </a:xfrm>
          <a:prstGeom prst="rect">
            <a:avLst/>
          </a:prstGeom>
        </p:spPr>
      </p:pic>
      <p:pic>
        <p:nvPicPr>
          <p:cNvPr id="6" name="Picture 5" descr="Text&#10;&#10;Description automatically generated">
            <a:extLst>
              <a:ext uri="{FF2B5EF4-FFF2-40B4-BE49-F238E27FC236}">
                <a16:creationId xmlns:a16="http://schemas.microsoft.com/office/drawing/2014/main" id="{1701109D-532B-A64C-3BD8-19A31DB42C93}"/>
              </a:ext>
            </a:extLst>
          </p:cNvPr>
          <p:cNvPicPr>
            <a:picLocks noChangeAspect="1"/>
          </p:cNvPicPr>
          <p:nvPr/>
        </p:nvPicPr>
        <p:blipFill>
          <a:blip r:embed="rId3"/>
          <a:stretch>
            <a:fillRect/>
          </a:stretch>
        </p:blipFill>
        <p:spPr>
          <a:xfrm>
            <a:off x="2656633" y="1211801"/>
            <a:ext cx="8682628" cy="4558378"/>
          </a:xfrm>
          <a:prstGeom prst="rect">
            <a:avLst/>
          </a:prstGeom>
        </p:spPr>
      </p:pic>
      <p:sp>
        <p:nvSpPr>
          <p:cNvPr id="13" name="TextBox 12">
            <a:extLst>
              <a:ext uri="{FF2B5EF4-FFF2-40B4-BE49-F238E27FC236}">
                <a16:creationId xmlns:a16="http://schemas.microsoft.com/office/drawing/2014/main" id="{2648C00E-14B2-BDB5-7FC7-A470C93F0572}"/>
              </a:ext>
            </a:extLst>
          </p:cNvPr>
          <p:cNvSpPr txBox="1"/>
          <p:nvPr/>
        </p:nvSpPr>
        <p:spPr>
          <a:xfrm>
            <a:off x="4547135" y="671993"/>
            <a:ext cx="7007772" cy="923330"/>
          </a:xfrm>
          <a:prstGeom prst="rect">
            <a:avLst/>
          </a:prstGeom>
          <a:noFill/>
        </p:spPr>
        <p:txBody>
          <a:bodyPr wrap="square" rtlCol="0">
            <a:spAutoFit/>
          </a:bodyPr>
          <a:lstStyle/>
          <a:p>
            <a:pPr algn="ctr"/>
            <a:r>
              <a:rPr lang="en-AU" dirty="0">
                <a:solidFill>
                  <a:srgbClr val="FF0000"/>
                </a:solidFill>
              </a:rPr>
              <a:t>What level of agency do we see here? How sophisticated is this student’s metacognitive behaviour? How are they regulating themselves and their learning?</a:t>
            </a:r>
          </a:p>
        </p:txBody>
      </p:sp>
    </p:spTree>
    <p:extLst>
      <p:ext uri="{BB962C8B-B14F-4D97-AF65-F5344CB8AC3E}">
        <p14:creationId xmlns:p14="http://schemas.microsoft.com/office/powerpoint/2010/main" val="148708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6E04-66F1-091C-3414-8D3DF860309B}"/>
              </a:ext>
            </a:extLst>
          </p:cNvPr>
          <p:cNvSpPr>
            <a:spLocks noGrp="1"/>
          </p:cNvSpPr>
          <p:nvPr>
            <p:ph type="ctrTitle"/>
          </p:nvPr>
        </p:nvSpPr>
        <p:spPr>
          <a:xfrm>
            <a:off x="3898023" y="1449147"/>
            <a:ext cx="7483977" cy="2971051"/>
          </a:xfrm>
        </p:spPr>
        <p:txBody>
          <a:bodyPr/>
          <a:lstStyle/>
          <a:p>
            <a:r>
              <a:rPr lang="en-AU" dirty="0"/>
              <a:t>DISCLAIMER</a:t>
            </a:r>
          </a:p>
        </p:txBody>
      </p:sp>
      <p:sp>
        <p:nvSpPr>
          <p:cNvPr id="6" name="TextBox 5">
            <a:extLst>
              <a:ext uri="{FF2B5EF4-FFF2-40B4-BE49-F238E27FC236}">
                <a16:creationId xmlns:a16="http://schemas.microsoft.com/office/drawing/2014/main" id="{5325E574-029C-B06E-E8E0-1F798B52B62E}"/>
              </a:ext>
            </a:extLst>
          </p:cNvPr>
          <p:cNvSpPr txBox="1"/>
          <p:nvPr/>
        </p:nvSpPr>
        <p:spPr>
          <a:xfrm>
            <a:off x="4437993" y="5659242"/>
            <a:ext cx="7681748" cy="369332"/>
          </a:xfrm>
          <a:prstGeom prst="rect">
            <a:avLst/>
          </a:prstGeom>
          <a:noFill/>
        </p:spPr>
        <p:txBody>
          <a:bodyPr wrap="square" rtlCol="0">
            <a:spAutoFit/>
          </a:bodyPr>
          <a:lstStyle/>
          <a:p>
            <a:r>
              <a:rPr lang="en-AU" dirty="0"/>
              <a:t>Pilot 1		Learner Hub		</a:t>
            </a:r>
          </a:p>
        </p:txBody>
      </p:sp>
      <p:pic>
        <p:nvPicPr>
          <p:cNvPr id="8" name="Graphic 7" descr="Help with solid fill">
            <a:extLst>
              <a:ext uri="{FF2B5EF4-FFF2-40B4-BE49-F238E27FC236}">
                <a16:creationId xmlns:a16="http://schemas.microsoft.com/office/drawing/2014/main" id="{B9B6EBB0-11B1-A2BA-324C-5A93F501CF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277" y="254252"/>
            <a:ext cx="3363934" cy="3363934"/>
          </a:xfrm>
          <a:prstGeom prst="rect">
            <a:avLst/>
          </a:prstGeom>
        </p:spPr>
      </p:pic>
      <p:pic>
        <p:nvPicPr>
          <p:cNvPr id="10" name="Graphic 9" descr="Help outline">
            <a:extLst>
              <a:ext uri="{FF2B5EF4-FFF2-40B4-BE49-F238E27FC236}">
                <a16:creationId xmlns:a16="http://schemas.microsoft.com/office/drawing/2014/main" id="{A09C623B-514D-33A7-E19B-EA79359605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2685" y="210103"/>
            <a:ext cx="1502979" cy="1502979"/>
          </a:xfrm>
          <a:prstGeom prst="rect">
            <a:avLst/>
          </a:prstGeom>
        </p:spPr>
      </p:pic>
      <p:pic>
        <p:nvPicPr>
          <p:cNvPr id="12" name="Graphic 11" descr="Badge Question Mark with solid fill">
            <a:extLst>
              <a:ext uri="{FF2B5EF4-FFF2-40B4-BE49-F238E27FC236}">
                <a16:creationId xmlns:a16="http://schemas.microsoft.com/office/drawing/2014/main" id="{C9E4B9C8-4B86-A545-FBFF-91DDCB8BF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9609" y="921643"/>
            <a:ext cx="914400" cy="914400"/>
          </a:xfrm>
          <a:prstGeom prst="rect">
            <a:avLst/>
          </a:prstGeom>
        </p:spPr>
      </p:pic>
      <p:pic>
        <p:nvPicPr>
          <p:cNvPr id="14" name="Graphic 13" descr="Badge Question Mark outline">
            <a:extLst>
              <a:ext uri="{FF2B5EF4-FFF2-40B4-BE49-F238E27FC236}">
                <a16:creationId xmlns:a16="http://schemas.microsoft.com/office/drawing/2014/main" id="{915C8662-3594-64D9-E421-7F42CCF874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37993" y="1525541"/>
            <a:ext cx="914400" cy="914400"/>
          </a:xfrm>
          <a:prstGeom prst="rect">
            <a:avLst/>
          </a:prstGeom>
        </p:spPr>
      </p:pic>
      <p:pic>
        <p:nvPicPr>
          <p:cNvPr id="16" name="Graphic 15" descr="Help with solid fill">
            <a:extLst>
              <a:ext uri="{FF2B5EF4-FFF2-40B4-BE49-F238E27FC236}">
                <a16:creationId xmlns:a16="http://schemas.microsoft.com/office/drawing/2014/main" id="{EF242638-EE04-79BD-02E4-1FF1EC2DF0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15807" y="1659028"/>
            <a:ext cx="1761342" cy="1761342"/>
          </a:xfrm>
          <a:prstGeom prst="rect">
            <a:avLst/>
          </a:prstGeom>
        </p:spPr>
      </p:pic>
      <p:pic>
        <p:nvPicPr>
          <p:cNvPr id="17" name="Graphic 16" descr="Badge Question Mark outline">
            <a:extLst>
              <a:ext uri="{FF2B5EF4-FFF2-40B4-BE49-F238E27FC236}">
                <a16:creationId xmlns:a16="http://schemas.microsoft.com/office/drawing/2014/main" id="{5534B413-D2A1-161D-D4DC-4FE4A45125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4440" y="2359800"/>
            <a:ext cx="914400" cy="914400"/>
          </a:xfrm>
          <a:prstGeom prst="rect">
            <a:avLst/>
          </a:prstGeom>
        </p:spPr>
      </p:pic>
    </p:spTree>
    <p:extLst>
      <p:ext uri="{BB962C8B-B14F-4D97-AF65-F5344CB8AC3E}">
        <p14:creationId xmlns:p14="http://schemas.microsoft.com/office/powerpoint/2010/main" val="704241650"/>
      </p:ext>
    </p:extLst>
  </p:cSld>
  <p:clrMapOvr>
    <a:masterClrMapping/>
  </p:clrMapOvr>
  <mc:AlternateContent xmlns:mc="http://schemas.openxmlformats.org/markup-compatibility/2006" xmlns:p14="http://schemas.microsoft.com/office/powerpoint/2010/main">
    <mc:Choice Requires="p14">
      <p:transition spd="slow" p14:dur="2000" advTm="138838"/>
    </mc:Choice>
    <mc:Fallback xmlns="">
      <p:transition spd="slow" advTm="13883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366EF82-4369-4DEA-9DBF-B4A2BF4B1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4">
            <a:extLst>
              <a:ext uri="{FF2B5EF4-FFF2-40B4-BE49-F238E27FC236}">
                <a16:creationId xmlns:a16="http://schemas.microsoft.com/office/drawing/2014/main" id="{97F9DE18-6CE8-4C3D-8BDF-8EA4F1E18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prstGeom prst="roundRect">
            <a:avLst>
              <a:gd name="adj" fmla="val 3513"/>
            </a:avLst>
          </a:prstGeom>
          <a:solidFill>
            <a:srgbClr val="FFFFFF"/>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1701109D-532B-A64C-3BD8-19A31DB42C93}"/>
              </a:ext>
            </a:extLst>
          </p:cNvPr>
          <p:cNvPicPr>
            <a:picLocks noChangeAspect="1"/>
          </p:cNvPicPr>
          <p:nvPr/>
        </p:nvPicPr>
        <p:blipFill>
          <a:blip r:embed="rId2"/>
          <a:stretch>
            <a:fillRect/>
          </a:stretch>
        </p:blipFill>
        <p:spPr>
          <a:xfrm>
            <a:off x="2656633" y="1211801"/>
            <a:ext cx="8682628" cy="4558378"/>
          </a:xfrm>
          <a:prstGeom prst="rect">
            <a:avLst/>
          </a:prstGeom>
        </p:spPr>
      </p:pic>
      <p:pic>
        <p:nvPicPr>
          <p:cNvPr id="10" name="Picture 9">
            <a:extLst>
              <a:ext uri="{FF2B5EF4-FFF2-40B4-BE49-F238E27FC236}">
                <a16:creationId xmlns:a16="http://schemas.microsoft.com/office/drawing/2014/main" id="{7FBED02E-54E6-3CD7-90E3-F5425EF16699}"/>
              </a:ext>
            </a:extLst>
          </p:cNvPr>
          <p:cNvPicPr>
            <a:picLocks noChangeAspect="1"/>
          </p:cNvPicPr>
          <p:nvPr/>
        </p:nvPicPr>
        <p:blipFill rotWithShape="1">
          <a:blip r:embed="rId3"/>
          <a:srcRect l="56624" t="19242" r="32301" b="1080"/>
          <a:stretch/>
        </p:blipFill>
        <p:spPr>
          <a:xfrm>
            <a:off x="1132955" y="726580"/>
            <a:ext cx="1394798" cy="5404839"/>
          </a:xfrm>
          <a:prstGeom prst="rect">
            <a:avLst/>
          </a:prstGeom>
        </p:spPr>
      </p:pic>
    </p:spTree>
    <p:extLst>
      <p:ext uri="{BB962C8B-B14F-4D97-AF65-F5344CB8AC3E}">
        <p14:creationId xmlns:p14="http://schemas.microsoft.com/office/powerpoint/2010/main" val="4689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366EF82-4369-4DEA-9DBF-B4A2BF4B1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4">
            <a:extLst>
              <a:ext uri="{FF2B5EF4-FFF2-40B4-BE49-F238E27FC236}">
                <a16:creationId xmlns:a16="http://schemas.microsoft.com/office/drawing/2014/main" id="{97F9DE18-6CE8-4C3D-8BDF-8EA4F1E18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prstGeom prst="roundRect">
            <a:avLst>
              <a:gd name="adj" fmla="val 3513"/>
            </a:avLst>
          </a:prstGeom>
          <a:solidFill>
            <a:srgbClr val="FFFFFF"/>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1701109D-532B-A64C-3BD8-19A31DB42C93}"/>
              </a:ext>
            </a:extLst>
          </p:cNvPr>
          <p:cNvPicPr>
            <a:picLocks noChangeAspect="1"/>
          </p:cNvPicPr>
          <p:nvPr/>
        </p:nvPicPr>
        <p:blipFill>
          <a:blip r:embed="rId2"/>
          <a:stretch>
            <a:fillRect/>
          </a:stretch>
        </p:blipFill>
        <p:spPr>
          <a:xfrm>
            <a:off x="2656633" y="1211801"/>
            <a:ext cx="8682628" cy="4558378"/>
          </a:xfrm>
          <a:prstGeom prst="rect">
            <a:avLst/>
          </a:prstGeom>
        </p:spPr>
      </p:pic>
      <p:pic>
        <p:nvPicPr>
          <p:cNvPr id="11" name="Picture 10">
            <a:extLst>
              <a:ext uri="{FF2B5EF4-FFF2-40B4-BE49-F238E27FC236}">
                <a16:creationId xmlns:a16="http://schemas.microsoft.com/office/drawing/2014/main" id="{E74733CC-ADE3-58B7-7FD3-D24CED4E91C1}"/>
              </a:ext>
            </a:extLst>
          </p:cNvPr>
          <p:cNvPicPr>
            <a:picLocks noChangeAspect="1"/>
          </p:cNvPicPr>
          <p:nvPr/>
        </p:nvPicPr>
        <p:blipFill rotWithShape="1">
          <a:blip r:embed="rId3"/>
          <a:srcRect l="77479" t="19407" r="11268" b="1495"/>
          <a:stretch/>
        </p:blipFill>
        <p:spPr>
          <a:xfrm>
            <a:off x="1213912" y="698135"/>
            <a:ext cx="1442721" cy="5461730"/>
          </a:xfrm>
          <a:prstGeom prst="rect">
            <a:avLst/>
          </a:prstGeom>
        </p:spPr>
      </p:pic>
    </p:spTree>
    <p:extLst>
      <p:ext uri="{BB962C8B-B14F-4D97-AF65-F5344CB8AC3E}">
        <p14:creationId xmlns:p14="http://schemas.microsoft.com/office/powerpoint/2010/main" val="9783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C73-BCC1-EF10-C28F-1BD41C02BE43}"/>
              </a:ext>
            </a:extLst>
          </p:cNvPr>
          <p:cNvSpPr>
            <a:spLocks noGrp="1"/>
          </p:cNvSpPr>
          <p:nvPr>
            <p:ph type="title"/>
          </p:nvPr>
        </p:nvSpPr>
        <p:spPr/>
        <p:txBody>
          <a:bodyPr/>
          <a:lstStyle/>
          <a:p>
            <a:r>
              <a:rPr lang="en-AU" dirty="0"/>
              <a:t>In Summary…</a:t>
            </a:r>
          </a:p>
        </p:txBody>
      </p:sp>
      <p:sp>
        <p:nvSpPr>
          <p:cNvPr id="5" name="TextBox 4">
            <a:extLst>
              <a:ext uri="{FF2B5EF4-FFF2-40B4-BE49-F238E27FC236}">
                <a16:creationId xmlns:a16="http://schemas.microsoft.com/office/drawing/2014/main" id="{25634A17-6F01-D5DE-3037-D173E2255FD6}"/>
              </a:ext>
            </a:extLst>
          </p:cNvPr>
          <p:cNvSpPr txBox="1"/>
          <p:nvPr/>
        </p:nvSpPr>
        <p:spPr>
          <a:xfrm>
            <a:off x="47296" y="2419261"/>
            <a:ext cx="7323083" cy="5016758"/>
          </a:xfrm>
          <a:prstGeom prst="rect">
            <a:avLst/>
          </a:prstGeom>
          <a:noFill/>
        </p:spPr>
        <p:txBody>
          <a:bodyPr wrap="square">
            <a:spAutoFit/>
          </a:bodyPr>
          <a:lstStyle/>
          <a:p>
            <a:pPr algn="ctr"/>
            <a:r>
              <a:rPr lang="en-US" sz="1600" b="1" dirty="0"/>
              <a:t>Hands off doesn’t mean that the teacher has left the classroom!</a:t>
            </a:r>
          </a:p>
          <a:p>
            <a:pPr algn="ctr"/>
            <a:endParaRPr lang="en-US" sz="1600" b="1" dirty="0"/>
          </a:p>
          <a:p>
            <a:pPr algn="ctr"/>
            <a:r>
              <a:rPr lang="en-US" sz="1600" b="1" dirty="0"/>
              <a:t>Our role is to assist students to understand the framework through which they can grow in their learning</a:t>
            </a:r>
          </a:p>
          <a:p>
            <a:pPr algn="ctr"/>
            <a:endParaRPr lang="en-US" sz="1600" b="1" dirty="0"/>
          </a:p>
          <a:p>
            <a:pPr algn="ctr"/>
            <a:r>
              <a:rPr lang="en-US" sz="1600" b="1" dirty="0"/>
              <a:t>Explicit teaching of skills and raising awareness of key concepts will provide framework</a:t>
            </a:r>
          </a:p>
          <a:p>
            <a:pPr algn="ctr"/>
            <a:endParaRPr lang="en-US" sz="1600" b="1" dirty="0"/>
          </a:p>
          <a:p>
            <a:pPr algn="ctr"/>
            <a:r>
              <a:rPr lang="en-US" sz="1600" b="1" dirty="0"/>
              <a:t>Students who are more successful are active in their learning - they take risks, engage with stakeholders. Fail and learn! Embrace challenge!</a:t>
            </a:r>
          </a:p>
          <a:p>
            <a:pPr algn="ctr"/>
            <a:r>
              <a:rPr lang="en-US" sz="1600" b="1" dirty="0"/>
              <a:t>Go beyond! </a:t>
            </a:r>
            <a:r>
              <a:rPr lang="en-US" sz="1600" b="1" u="sng" dirty="0">
                <a:solidFill>
                  <a:srgbClr val="FF0000"/>
                </a:solidFill>
              </a:rPr>
              <a:t>Activate that ‘IF’</a:t>
            </a:r>
          </a:p>
          <a:p>
            <a:pPr algn="ctr"/>
            <a:endParaRPr lang="en-US" sz="1600" b="1" dirty="0"/>
          </a:p>
          <a:p>
            <a:pPr algn="ctr"/>
            <a:r>
              <a:rPr lang="en-US" sz="1600" b="1" dirty="0"/>
              <a:t>More successful v. less successful</a:t>
            </a:r>
          </a:p>
          <a:p>
            <a:pPr algn="ctr"/>
            <a:endParaRPr lang="en-US" sz="1600" b="1" dirty="0"/>
          </a:p>
          <a:p>
            <a:pPr algn="ctr"/>
            <a:r>
              <a:rPr lang="en-US" sz="1600" b="1" dirty="0"/>
              <a:t>Coaching &amp; Facilitation essentials</a:t>
            </a:r>
          </a:p>
          <a:p>
            <a:pPr algn="ctr"/>
            <a:endParaRPr lang="en-US" sz="1600" b="1" dirty="0"/>
          </a:p>
          <a:p>
            <a:pPr algn="ctr"/>
            <a:r>
              <a:rPr lang="en-US" sz="1600" b="1" dirty="0">
                <a:solidFill>
                  <a:srgbClr val="FF0000"/>
                </a:solidFill>
              </a:rPr>
              <a:t>More to come in upcoming PDs – join our Facebook and become a member!</a:t>
            </a:r>
          </a:p>
          <a:p>
            <a:pPr algn="ctr"/>
            <a:endParaRPr lang="en-US" sz="1600" b="1" dirty="0"/>
          </a:p>
          <a:p>
            <a:pPr algn="ctr"/>
            <a:endParaRPr lang="en-US" sz="1600" b="1" dirty="0"/>
          </a:p>
        </p:txBody>
      </p:sp>
      <p:pic>
        <p:nvPicPr>
          <p:cNvPr id="9218" name="Picture 2" descr="41 Sisyphus ideas | greek mythology humor, new yorker cartoons,  photographer self portrait">
            <a:extLst>
              <a:ext uri="{FF2B5EF4-FFF2-40B4-BE49-F238E27FC236}">
                <a16:creationId xmlns:a16="http://schemas.microsoft.com/office/drawing/2014/main" id="{EB675F30-9918-217A-1146-D3ED4C98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220" y="1962821"/>
            <a:ext cx="4749487" cy="471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49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8E1A-CFBB-D3F9-A86E-C6F191895DE0}"/>
              </a:ext>
            </a:extLst>
          </p:cNvPr>
          <p:cNvSpPr>
            <a:spLocks noGrp="1"/>
          </p:cNvSpPr>
          <p:nvPr>
            <p:ph type="title"/>
          </p:nvPr>
        </p:nvSpPr>
        <p:spPr>
          <a:xfrm>
            <a:off x="731901" y="5208296"/>
            <a:ext cx="10968037" cy="1349375"/>
          </a:xfrm>
        </p:spPr>
        <p:style>
          <a:lnRef idx="2">
            <a:schemeClr val="accent5">
              <a:shade val="50000"/>
            </a:schemeClr>
          </a:lnRef>
          <a:fillRef idx="1">
            <a:schemeClr val="accent5"/>
          </a:fillRef>
          <a:effectRef idx="0">
            <a:schemeClr val="accent5"/>
          </a:effectRef>
          <a:fontRef idx="minor">
            <a:schemeClr val="lt1"/>
          </a:fontRef>
        </p:style>
        <p:txBody>
          <a:bodyPr/>
          <a:lstStyle/>
          <a:p>
            <a:r>
              <a:rPr lang="en-US" b="1" dirty="0">
                <a:cs typeface="Calibri Light"/>
              </a:rPr>
              <a:t>The role of the learning output...</a:t>
            </a:r>
            <a:br>
              <a:rPr lang="en-US" b="1" dirty="0">
                <a:cs typeface="Calibri Light"/>
              </a:rPr>
            </a:br>
            <a:r>
              <a:rPr lang="en-US" b="1" dirty="0">
                <a:cs typeface="Calibri Light"/>
              </a:rPr>
              <a:t>from the beginning...</a:t>
            </a:r>
            <a:endParaRPr lang="en-US" b="1" dirty="0"/>
          </a:p>
        </p:txBody>
      </p:sp>
      <p:sp>
        <p:nvSpPr>
          <p:cNvPr id="3" name="Content Placeholder 2">
            <a:extLst>
              <a:ext uri="{FF2B5EF4-FFF2-40B4-BE49-F238E27FC236}">
                <a16:creationId xmlns:a16="http://schemas.microsoft.com/office/drawing/2014/main" id="{0EF72DD7-CA0D-7AD6-6E38-70AC9A0B3371}"/>
              </a:ext>
            </a:extLst>
          </p:cNvPr>
          <p:cNvSpPr>
            <a:spLocks noGrp="1"/>
          </p:cNvSpPr>
          <p:nvPr>
            <p:ph sz="half" idx="1"/>
          </p:nvPr>
        </p:nvSpPr>
        <p:spPr>
          <a:xfrm>
            <a:off x="156342" y="2558722"/>
            <a:ext cx="11998872" cy="2517775"/>
          </a:xfrm>
        </p:spPr>
        <p:txBody>
          <a:bodyPr vert="horz" lIns="91440" tIns="45720" rIns="91440" bIns="45720" rtlCol="0" anchor="t">
            <a:normAutofit/>
          </a:bodyPr>
          <a:lstStyle/>
          <a:p>
            <a:pPr marL="0" indent="0">
              <a:buNone/>
            </a:pPr>
            <a:r>
              <a:rPr lang="en-US" b="1" dirty="0">
                <a:cs typeface="Calibri"/>
              </a:rPr>
              <a:t>30% AT1 Portfolio</a:t>
            </a:r>
            <a:r>
              <a:rPr lang="en-US" dirty="0">
                <a:cs typeface="Calibri"/>
              </a:rPr>
              <a:t> = collection of natural evidence...in order to create a valid, reliable, credible...response/answer/product </a:t>
            </a:r>
          </a:p>
          <a:p>
            <a:pPr marL="0" indent="0">
              <a:buNone/>
            </a:pPr>
            <a:r>
              <a:rPr lang="en-US" b="1" dirty="0">
                <a:cs typeface="Calibri"/>
              </a:rPr>
              <a:t>40% AT2 Progress check </a:t>
            </a:r>
            <a:r>
              <a:rPr lang="en-US" dirty="0">
                <a:cs typeface="Calibri"/>
              </a:rPr>
              <a:t>= STOP and reflect on how the learning is progressing in regard to creating that valid, reliable, credible response...and what needs to be done next in order to....</a:t>
            </a:r>
          </a:p>
          <a:p>
            <a:pPr marL="0" indent="0" algn="ctr">
              <a:buNone/>
            </a:pPr>
            <a:r>
              <a:rPr lang="en-US" b="1" dirty="0">
                <a:cs typeface="Calibri"/>
              </a:rPr>
              <a:t>0% = Learning output HOWEVER</a:t>
            </a:r>
          </a:p>
          <a:p>
            <a:pPr marL="0" indent="0">
              <a:buNone/>
            </a:pPr>
            <a:r>
              <a:rPr lang="en-US" b="1" dirty="0">
                <a:cs typeface="Calibri"/>
              </a:rPr>
              <a:t>30% AT3 Appraisal</a:t>
            </a:r>
            <a:r>
              <a:rPr lang="en-US" dirty="0">
                <a:cs typeface="Calibri"/>
              </a:rPr>
              <a:t> = Reflect on the value of the learning and learning output and also strategies used in order to get to the most valid, reliable, credible, appropriate, useful, clear response/answer/product...</a:t>
            </a:r>
          </a:p>
        </p:txBody>
      </p:sp>
      <p:sp>
        <p:nvSpPr>
          <p:cNvPr id="5" name="Title 1">
            <a:extLst>
              <a:ext uri="{FF2B5EF4-FFF2-40B4-BE49-F238E27FC236}">
                <a16:creationId xmlns:a16="http://schemas.microsoft.com/office/drawing/2014/main" id="{76275D54-600C-6134-B8E8-123C65E540F0}"/>
              </a:ext>
            </a:extLst>
          </p:cNvPr>
          <p:cNvSpPr txBox="1">
            <a:spLocks/>
          </p:cNvSpPr>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Structural Check In…</a:t>
            </a:r>
          </a:p>
        </p:txBody>
      </p:sp>
    </p:spTree>
    <p:extLst>
      <p:ext uri="{BB962C8B-B14F-4D97-AF65-F5344CB8AC3E}">
        <p14:creationId xmlns:p14="http://schemas.microsoft.com/office/powerpoint/2010/main" val="3989213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427C-98A0-A0C5-BC2F-CFE4D3DE3F70}"/>
              </a:ext>
            </a:extLst>
          </p:cNvPr>
          <p:cNvSpPr>
            <a:spLocks noGrp="1"/>
          </p:cNvSpPr>
          <p:nvPr>
            <p:ph type="title"/>
          </p:nvPr>
        </p:nvSpPr>
        <p:spPr/>
        <p:txBody>
          <a:bodyPr/>
          <a:lstStyle/>
          <a:p>
            <a:r>
              <a:rPr lang="en-AU" dirty="0"/>
              <a:t>Underpinning Concepts</a:t>
            </a:r>
          </a:p>
        </p:txBody>
      </p:sp>
      <p:pic>
        <p:nvPicPr>
          <p:cNvPr id="5" name="Picture 4">
            <a:extLst>
              <a:ext uri="{FF2B5EF4-FFF2-40B4-BE49-F238E27FC236}">
                <a16:creationId xmlns:a16="http://schemas.microsoft.com/office/drawing/2014/main" id="{B2508252-3C39-2EEF-6674-E723E0916993}"/>
              </a:ext>
            </a:extLst>
          </p:cNvPr>
          <p:cNvPicPr>
            <a:picLocks noChangeAspect="1"/>
          </p:cNvPicPr>
          <p:nvPr/>
        </p:nvPicPr>
        <p:blipFill>
          <a:blip r:embed="rId3"/>
          <a:stretch>
            <a:fillRect/>
          </a:stretch>
        </p:blipFill>
        <p:spPr>
          <a:xfrm>
            <a:off x="3858610" y="2274055"/>
            <a:ext cx="8333390" cy="4301712"/>
          </a:xfrm>
          <a:prstGeom prst="rect">
            <a:avLst/>
          </a:prstGeom>
        </p:spPr>
      </p:pic>
      <p:sp>
        <p:nvSpPr>
          <p:cNvPr id="7" name="TextBox 6">
            <a:extLst>
              <a:ext uri="{FF2B5EF4-FFF2-40B4-BE49-F238E27FC236}">
                <a16:creationId xmlns:a16="http://schemas.microsoft.com/office/drawing/2014/main" id="{2196E089-E219-11F1-86BB-5E1444210573}"/>
              </a:ext>
            </a:extLst>
          </p:cNvPr>
          <p:cNvSpPr txBox="1"/>
          <p:nvPr/>
        </p:nvSpPr>
        <p:spPr>
          <a:xfrm>
            <a:off x="2802321" y="1851539"/>
            <a:ext cx="9546020" cy="307777"/>
          </a:xfrm>
          <a:prstGeom prst="rect">
            <a:avLst/>
          </a:prstGeom>
          <a:noFill/>
        </p:spPr>
        <p:txBody>
          <a:bodyPr wrap="square">
            <a:spAutoFit/>
          </a:bodyPr>
          <a:lstStyle/>
          <a:p>
            <a:r>
              <a:rPr lang="en-AU" sz="1400" dirty="0"/>
              <a:t>Guided by the SACE Thrive ethos, AIF seeks to empower students to become capable, self directed learners. </a:t>
            </a:r>
          </a:p>
        </p:txBody>
      </p:sp>
      <p:pic>
        <p:nvPicPr>
          <p:cNvPr id="11" name="Online Media 10" title="Tailoring learning to the student">
            <a:hlinkClick r:id="" action="ppaction://media"/>
            <a:extLst>
              <a:ext uri="{FF2B5EF4-FFF2-40B4-BE49-F238E27FC236}">
                <a16:creationId xmlns:a16="http://schemas.microsoft.com/office/drawing/2014/main" id="{F84731A6-1383-FA8B-D419-C6AD139CE9C1}"/>
              </a:ext>
            </a:extLst>
          </p:cNvPr>
          <p:cNvPicPr>
            <a:picLocks noRot="1" noChangeAspect="1"/>
          </p:cNvPicPr>
          <p:nvPr>
            <a:videoFile r:link="rId1"/>
          </p:nvPr>
        </p:nvPicPr>
        <p:blipFill>
          <a:blip r:embed="rId4"/>
          <a:stretch>
            <a:fillRect/>
          </a:stretch>
        </p:blipFill>
        <p:spPr>
          <a:xfrm>
            <a:off x="84520" y="3172591"/>
            <a:ext cx="3711563" cy="2097033"/>
          </a:xfrm>
          <a:prstGeom prst="rect">
            <a:avLst/>
          </a:prstGeom>
        </p:spPr>
      </p:pic>
      <p:sp>
        <p:nvSpPr>
          <p:cNvPr id="13" name="TextBox 12">
            <a:extLst>
              <a:ext uri="{FF2B5EF4-FFF2-40B4-BE49-F238E27FC236}">
                <a16:creationId xmlns:a16="http://schemas.microsoft.com/office/drawing/2014/main" id="{6BE81F98-C03E-EB02-AB9C-EF97BE72AA6D}"/>
              </a:ext>
            </a:extLst>
          </p:cNvPr>
          <p:cNvSpPr txBox="1"/>
          <p:nvPr/>
        </p:nvSpPr>
        <p:spPr>
          <a:xfrm>
            <a:off x="108168" y="5384363"/>
            <a:ext cx="3687915" cy="200055"/>
          </a:xfrm>
          <a:prstGeom prst="rect">
            <a:avLst/>
          </a:prstGeom>
          <a:noFill/>
        </p:spPr>
        <p:txBody>
          <a:bodyPr wrap="square">
            <a:spAutoFit/>
          </a:bodyPr>
          <a:lstStyle/>
          <a:p>
            <a:pPr algn="ctr"/>
            <a:r>
              <a:rPr lang="en-AU" sz="700" dirty="0"/>
              <a:t>https://www.sace.sa.edu.au/innovating/revitalising-rp/stories-of-change</a:t>
            </a:r>
          </a:p>
        </p:txBody>
      </p:sp>
    </p:spTree>
    <p:extLst>
      <p:ext uri="{BB962C8B-B14F-4D97-AF65-F5344CB8AC3E}">
        <p14:creationId xmlns:p14="http://schemas.microsoft.com/office/powerpoint/2010/main" val="2687012123"/>
      </p:ext>
    </p:extLst>
  </p:cSld>
  <p:clrMapOvr>
    <a:masterClrMapping/>
  </p:clrMapOvr>
  <mc:AlternateContent xmlns:mc="http://schemas.openxmlformats.org/markup-compatibility/2006" xmlns:p14="http://schemas.microsoft.com/office/powerpoint/2010/main">
    <mc:Choice Requires="p14">
      <p:transition spd="slow" p14:dur="2000" advTm="65013"/>
    </mc:Choice>
    <mc:Fallback xmlns="">
      <p:transition spd="slow" advTm="650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427C-98A0-A0C5-BC2F-CFE4D3DE3F70}"/>
              </a:ext>
            </a:extLst>
          </p:cNvPr>
          <p:cNvSpPr>
            <a:spLocks noGrp="1"/>
          </p:cNvSpPr>
          <p:nvPr>
            <p:ph type="title"/>
          </p:nvPr>
        </p:nvSpPr>
        <p:spPr/>
        <p:txBody>
          <a:bodyPr/>
          <a:lstStyle/>
          <a:p>
            <a:r>
              <a:rPr lang="en-AU" dirty="0"/>
              <a:t>Underpinning Concepts</a:t>
            </a:r>
          </a:p>
        </p:txBody>
      </p:sp>
      <p:sp>
        <p:nvSpPr>
          <p:cNvPr id="7" name="TextBox 6">
            <a:extLst>
              <a:ext uri="{FF2B5EF4-FFF2-40B4-BE49-F238E27FC236}">
                <a16:creationId xmlns:a16="http://schemas.microsoft.com/office/drawing/2014/main" id="{2196E089-E219-11F1-86BB-5E1444210573}"/>
              </a:ext>
            </a:extLst>
          </p:cNvPr>
          <p:cNvSpPr txBox="1"/>
          <p:nvPr/>
        </p:nvSpPr>
        <p:spPr>
          <a:xfrm>
            <a:off x="2802321" y="1851539"/>
            <a:ext cx="9546020" cy="307777"/>
          </a:xfrm>
          <a:prstGeom prst="rect">
            <a:avLst/>
          </a:prstGeom>
          <a:noFill/>
        </p:spPr>
        <p:txBody>
          <a:bodyPr wrap="square">
            <a:spAutoFit/>
          </a:bodyPr>
          <a:lstStyle/>
          <a:p>
            <a:r>
              <a:rPr lang="en-AU" sz="1400" dirty="0"/>
              <a:t>Guided by the SACE Thrive ethos, AIF seeks to empower students to become capable, self directed learners. </a:t>
            </a:r>
          </a:p>
        </p:txBody>
      </p:sp>
      <p:pic>
        <p:nvPicPr>
          <p:cNvPr id="4" name="Picture 2" descr="Metacognition in the Primary Classroom - ppt download">
            <a:extLst>
              <a:ext uri="{FF2B5EF4-FFF2-40B4-BE49-F238E27FC236}">
                <a16:creationId xmlns:a16="http://schemas.microsoft.com/office/drawing/2014/main" id="{E09DFB62-2ABA-3321-853D-67C8598AE4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7" t="27525"/>
          <a:stretch/>
        </p:blipFill>
        <p:spPr bwMode="auto">
          <a:xfrm>
            <a:off x="810000" y="2283703"/>
            <a:ext cx="10405241" cy="463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031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427C-98A0-A0C5-BC2F-CFE4D3DE3F70}"/>
              </a:ext>
            </a:extLst>
          </p:cNvPr>
          <p:cNvSpPr>
            <a:spLocks noGrp="1"/>
          </p:cNvSpPr>
          <p:nvPr>
            <p:ph type="title"/>
          </p:nvPr>
        </p:nvSpPr>
        <p:spPr/>
        <p:txBody>
          <a:bodyPr/>
          <a:lstStyle/>
          <a:p>
            <a:r>
              <a:rPr lang="en-AU" dirty="0"/>
              <a:t>Underpinning Concepts with… Cucumbers..</a:t>
            </a:r>
          </a:p>
        </p:txBody>
      </p:sp>
      <p:sp>
        <p:nvSpPr>
          <p:cNvPr id="7" name="TextBox 6">
            <a:extLst>
              <a:ext uri="{FF2B5EF4-FFF2-40B4-BE49-F238E27FC236}">
                <a16:creationId xmlns:a16="http://schemas.microsoft.com/office/drawing/2014/main" id="{2196E089-E219-11F1-86BB-5E1444210573}"/>
              </a:ext>
            </a:extLst>
          </p:cNvPr>
          <p:cNvSpPr txBox="1"/>
          <p:nvPr/>
        </p:nvSpPr>
        <p:spPr>
          <a:xfrm>
            <a:off x="2802321" y="1851539"/>
            <a:ext cx="9546020" cy="307777"/>
          </a:xfrm>
          <a:prstGeom prst="rect">
            <a:avLst/>
          </a:prstGeom>
          <a:noFill/>
        </p:spPr>
        <p:txBody>
          <a:bodyPr wrap="square">
            <a:spAutoFit/>
          </a:bodyPr>
          <a:lstStyle/>
          <a:p>
            <a:r>
              <a:rPr lang="en-AU" sz="1400" dirty="0"/>
              <a:t>Guided by the SACE Thrive ethos, AIF seeks to empower students to become capable, self directed learners. </a:t>
            </a:r>
          </a:p>
        </p:txBody>
      </p:sp>
      <p:pic>
        <p:nvPicPr>
          <p:cNvPr id="4098" name="Picture 2" descr="From a Worcester Allotment: Growing cucumber">
            <a:extLst>
              <a:ext uri="{FF2B5EF4-FFF2-40B4-BE49-F238E27FC236}">
                <a16:creationId xmlns:a16="http://schemas.microsoft.com/office/drawing/2014/main" id="{6A4C85A3-2FBA-DC30-648C-3F3C76315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296" y="2593217"/>
            <a:ext cx="4032473" cy="27079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cumber Production Guide">
            <a:extLst>
              <a:ext uri="{FF2B5EF4-FFF2-40B4-BE49-F238E27FC236}">
                <a16:creationId xmlns:a16="http://schemas.microsoft.com/office/drawing/2014/main" id="{FCB7E899-7A37-EF5D-2716-C9644B891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43" y="2593216"/>
            <a:ext cx="3615239" cy="27079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2D63462-0E6E-AEB7-1653-7F804E61F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444" y="2593217"/>
            <a:ext cx="3685190" cy="2763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3BF489-7F21-3F28-2306-BCEAD2BA2588}"/>
              </a:ext>
            </a:extLst>
          </p:cNvPr>
          <p:cNvSpPr txBox="1"/>
          <p:nvPr/>
        </p:nvSpPr>
        <p:spPr>
          <a:xfrm>
            <a:off x="260131" y="5537638"/>
            <a:ext cx="11524593" cy="369332"/>
          </a:xfrm>
          <a:prstGeom prst="rect">
            <a:avLst/>
          </a:prstGeom>
          <a:noFill/>
        </p:spPr>
        <p:txBody>
          <a:bodyPr wrap="square" rtlCol="0">
            <a:spAutoFit/>
          </a:bodyPr>
          <a:lstStyle/>
          <a:p>
            <a:r>
              <a:rPr lang="en-AU" dirty="0"/>
              <a:t>Too much facilitation…				Not enough facilitation…					Just right?</a:t>
            </a:r>
          </a:p>
        </p:txBody>
      </p:sp>
    </p:spTree>
    <p:extLst>
      <p:ext uri="{BB962C8B-B14F-4D97-AF65-F5344CB8AC3E}">
        <p14:creationId xmlns:p14="http://schemas.microsoft.com/office/powerpoint/2010/main" val="1904735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Intentional Language</a:t>
            </a:r>
          </a:p>
        </p:txBody>
      </p:sp>
      <p:pic>
        <p:nvPicPr>
          <p:cNvPr id="5" name="Picture 4">
            <a:extLst>
              <a:ext uri="{FF2B5EF4-FFF2-40B4-BE49-F238E27FC236}">
                <a16:creationId xmlns:a16="http://schemas.microsoft.com/office/drawing/2014/main" id="{92891D31-0647-6B11-BB93-9A90E0D69204}"/>
              </a:ext>
            </a:extLst>
          </p:cNvPr>
          <p:cNvPicPr>
            <a:picLocks noChangeAspect="1"/>
          </p:cNvPicPr>
          <p:nvPr/>
        </p:nvPicPr>
        <p:blipFill>
          <a:blip r:embed="rId2"/>
          <a:stretch>
            <a:fillRect/>
          </a:stretch>
        </p:blipFill>
        <p:spPr>
          <a:xfrm>
            <a:off x="3259521" y="1998008"/>
            <a:ext cx="8826062" cy="4753697"/>
          </a:xfrm>
          <a:prstGeom prst="rect">
            <a:avLst/>
          </a:prstGeom>
        </p:spPr>
      </p:pic>
      <p:sp>
        <p:nvSpPr>
          <p:cNvPr id="7" name="TextBox 6">
            <a:extLst>
              <a:ext uri="{FF2B5EF4-FFF2-40B4-BE49-F238E27FC236}">
                <a16:creationId xmlns:a16="http://schemas.microsoft.com/office/drawing/2014/main" id="{286DA699-CD45-3A7E-93F8-167B060E7D2B}"/>
              </a:ext>
            </a:extLst>
          </p:cNvPr>
          <p:cNvSpPr txBox="1"/>
          <p:nvPr/>
        </p:nvSpPr>
        <p:spPr>
          <a:xfrm>
            <a:off x="3385645" y="4966138"/>
            <a:ext cx="8592207" cy="579383"/>
          </a:xfrm>
          <a:prstGeom prst="rect">
            <a:avLst/>
          </a:prstGeom>
          <a:noFill/>
          <a:ln w="57150">
            <a:solidFill>
              <a:srgbClr val="FF0000"/>
            </a:solidFill>
          </a:ln>
        </p:spPr>
        <p:txBody>
          <a:bodyPr wrap="square" rtlCol="0">
            <a:spAutoFit/>
          </a:bodyPr>
          <a:lstStyle/>
          <a:p>
            <a:endParaRPr lang="en-AU" dirty="0"/>
          </a:p>
        </p:txBody>
      </p:sp>
      <p:sp>
        <p:nvSpPr>
          <p:cNvPr id="8" name="TextBox 7">
            <a:extLst>
              <a:ext uri="{FF2B5EF4-FFF2-40B4-BE49-F238E27FC236}">
                <a16:creationId xmlns:a16="http://schemas.microsoft.com/office/drawing/2014/main" id="{B2FCF27D-AF88-F9F9-8186-1BA08F695778}"/>
              </a:ext>
            </a:extLst>
          </p:cNvPr>
          <p:cNvSpPr txBox="1"/>
          <p:nvPr/>
        </p:nvSpPr>
        <p:spPr>
          <a:xfrm>
            <a:off x="3385645" y="3545901"/>
            <a:ext cx="8592207" cy="830997"/>
          </a:xfrm>
          <a:prstGeom prst="rect">
            <a:avLst/>
          </a:prstGeom>
          <a:noFill/>
          <a:ln w="57150">
            <a:solidFill>
              <a:srgbClr val="FF0000"/>
            </a:solidFill>
          </a:ln>
        </p:spPr>
        <p:txBody>
          <a:bodyPr wrap="square" rtlCol="0">
            <a:spAutoFit/>
          </a:bodyPr>
          <a:lstStyle/>
          <a:p>
            <a:endParaRPr lang="en-AU" dirty="0"/>
          </a:p>
          <a:p>
            <a:endParaRPr lang="en-AU" sz="1000" dirty="0"/>
          </a:p>
          <a:p>
            <a:endParaRPr lang="en-AU" sz="1000" dirty="0"/>
          </a:p>
          <a:p>
            <a:endParaRPr lang="en-AU" sz="1000" dirty="0"/>
          </a:p>
        </p:txBody>
      </p:sp>
      <p:sp>
        <p:nvSpPr>
          <p:cNvPr id="10" name="TextBox 9">
            <a:extLst>
              <a:ext uri="{FF2B5EF4-FFF2-40B4-BE49-F238E27FC236}">
                <a16:creationId xmlns:a16="http://schemas.microsoft.com/office/drawing/2014/main" id="{3D2271A4-76CE-F5A5-62BA-D022B8246EEC}"/>
              </a:ext>
            </a:extLst>
          </p:cNvPr>
          <p:cNvSpPr txBox="1"/>
          <p:nvPr/>
        </p:nvSpPr>
        <p:spPr>
          <a:xfrm>
            <a:off x="3599793" y="2751083"/>
            <a:ext cx="8378059" cy="830997"/>
          </a:xfrm>
          <a:prstGeom prst="rect">
            <a:avLst/>
          </a:prstGeom>
          <a:noFill/>
          <a:ln w="57150">
            <a:solidFill>
              <a:srgbClr val="0070C0"/>
            </a:solidFill>
          </a:ln>
        </p:spPr>
        <p:txBody>
          <a:bodyPr wrap="square" rtlCol="0">
            <a:spAutoFit/>
          </a:bodyPr>
          <a:lstStyle/>
          <a:p>
            <a:endParaRPr lang="en-AU" dirty="0"/>
          </a:p>
          <a:p>
            <a:endParaRPr lang="en-AU" sz="1000" dirty="0"/>
          </a:p>
          <a:p>
            <a:endParaRPr lang="en-AU" sz="1000" dirty="0"/>
          </a:p>
          <a:p>
            <a:endParaRPr lang="en-AU" sz="1000" dirty="0"/>
          </a:p>
        </p:txBody>
      </p:sp>
      <p:sp>
        <p:nvSpPr>
          <p:cNvPr id="11" name="TextBox 10">
            <a:extLst>
              <a:ext uri="{FF2B5EF4-FFF2-40B4-BE49-F238E27FC236}">
                <a16:creationId xmlns:a16="http://schemas.microsoft.com/office/drawing/2014/main" id="{179A777E-1B97-F79F-3AE1-A766E3AC996A}"/>
              </a:ext>
            </a:extLst>
          </p:cNvPr>
          <p:cNvSpPr txBox="1"/>
          <p:nvPr/>
        </p:nvSpPr>
        <p:spPr>
          <a:xfrm>
            <a:off x="214148" y="2943695"/>
            <a:ext cx="2861441" cy="2862322"/>
          </a:xfrm>
          <a:prstGeom prst="rect">
            <a:avLst/>
          </a:prstGeom>
          <a:noFill/>
        </p:spPr>
        <p:txBody>
          <a:bodyPr wrap="square" rtlCol="0">
            <a:spAutoFit/>
          </a:bodyPr>
          <a:lstStyle/>
          <a:p>
            <a:r>
              <a:rPr lang="en-AU" dirty="0"/>
              <a:t>What are we asking our students do to? (ACTIONS)</a:t>
            </a:r>
          </a:p>
          <a:p>
            <a:endParaRPr lang="en-AU" dirty="0"/>
          </a:p>
          <a:p>
            <a:r>
              <a:rPr lang="en-AU" dirty="0"/>
              <a:t>For what purpose? (REASONS)</a:t>
            </a:r>
          </a:p>
          <a:p>
            <a:endParaRPr lang="en-AU" dirty="0"/>
          </a:p>
          <a:p>
            <a:r>
              <a:rPr lang="en-AU" dirty="0"/>
              <a:t>At which level of sophistication? (QUALITY)</a:t>
            </a:r>
          </a:p>
        </p:txBody>
      </p:sp>
    </p:spTree>
    <p:extLst>
      <p:ext uri="{BB962C8B-B14F-4D97-AF65-F5344CB8AC3E}">
        <p14:creationId xmlns:p14="http://schemas.microsoft.com/office/powerpoint/2010/main" val="275385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2310-BCB6-65B5-54F3-D418C7E58FFE}"/>
              </a:ext>
            </a:extLst>
          </p:cNvPr>
          <p:cNvSpPr>
            <a:spLocks noGrp="1"/>
          </p:cNvSpPr>
          <p:nvPr>
            <p:ph type="title"/>
          </p:nvPr>
        </p:nvSpPr>
        <p:spPr/>
        <p:txBody>
          <a:bodyPr/>
          <a:lstStyle/>
          <a:p>
            <a:r>
              <a:rPr lang="en-AU" dirty="0"/>
              <a:t>Intentional Language</a:t>
            </a:r>
          </a:p>
        </p:txBody>
      </p:sp>
      <p:pic>
        <p:nvPicPr>
          <p:cNvPr id="5" name="Picture 4">
            <a:extLst>
              <a:ext uri="{FF2B5EF4-FFF2-40B4-BE49-F238E27FC236}">
                <a16:creationId xmlns:a16="http://schemas.microsoft.com/office/drawing/2014/main" id="{92891D31-0647-6B11-BB93-9A90E0D69204}"/>
              </a:ext>
            </a:extLst>
          </p:cNvPr>
          <p:cNvPicPr>
            <a:picLocks noChangeAspect="1"/>
          </p:cNvPicPr>
          <p:nvPr/>
        </p:nvPicPr>
        <p:blipFill rotWithShape="1">
          <a:blip r:embed="rId2"/>
          <a:srcRect t="62356" b="25373"/>
          <a:stretch/>
        </p:blipFill>
        <p:spPr>
          <a:xfrm>
            <a:off x="-1" y="2321474"/>
            <a:ext cx="12165635" cy="804040"/>
          </a:xfrm>
          <a:prstGeom prst="rect">
            <a:avLst/>
          </a:prstGeom>
        </p:spPr>
      </p:pic>
      <p:graphicFrame>
        <p:nvGraphicFramePr>
          <p:cNvPr id="6" name="Table 3">
            <a:extLst>
              <a:ext uri="{FF2B5EF4-FFF2-40B4-BE49-F238E27FC236}">
                <a16:creationId xmlns:a16="http://schemas.microsoft.com/office/drawing/2014/main" id="{1D7634CE-DE5A-FA44-6C98-7AF597EB58A4}"/>
              </a:ext>
            </a:extLst>
          </p:cNvPr>
          <p:cNvGraphicFramePr>
            <a:graphicFrameLocks noGrp="1"/>
          </p:cNvGraphicFramePr>
          <p:nvPr>
            <p:extLst>
              <p:ext uri="{D42A27DB-BD31-4B8C-83A1-F6EECF244321}">
                <p14:modId xmlns:p14="http://schemas.microsoft.com/office/powerpoint/2010/main" val="4218451432"/>
              </p:ext>
            </p:extLst>
          </p:nvPr>
        </p:nvGraphicFramePr>
        <p:xfrm>
          <a:off x="476907" y="3210617"/>
          <a:ext cx="11556126" cy="2111713"/>
        </p:xfrm>
        <a:graphic>
          <a:graphicData uri="http://schemas.openxmlformats.org/drawingml/2006/table">
            <a:tbl>
              <a:tblPr firstRow="1" bandRow="1">
                <a:tableStyleId>{5C22544A-7EE6-4342-B048-85BDC9FD1C3A}</a:tableStyleId>
              </a:tblPr>
              <a:tblGrid>
                <a:gridCol w="1249417">
                  <a:extLst>
                    <a:ext uri="{9D8B030D-6E8A-4147-A177-3AD203B41FA5}">
                      <a16:colId xmlns:a16="http://schemas.microsoft.com/office/drawing/2014/main" val="2938181479"/>
                    </a:ext>
                  </a:extLst>
                </a:gridCol>
                <a:gridCol w="1318611">
                  <a:extLst>
                    <a:ext uri="{9D8B030D-6E8A-4147-A177-3AD203B41FA5}">
                      <a16:colId xmlns:a16="http://schemas.microsoft.com/office/drawing/2014/main" val="3845168615"/>
                    </a:ext>
                  </a:extLst>
                </a:gridCol>
                <a:gridCol w="1284014">
                  <a:extLst>
                    <a:ext uri="{9D8B030D-6E8A-4147-A177-3AD203B41FA5}">
                      <a16:colId xmlns:a16="http://schemas.microsoft.com/office/drawing/2014/main" val="2335994151"/>
                    </a:ext>
                  </a:extLst>
                </a:gridCol>
                <a:gridCol w="1284014">
                  <a:extLst>
                    <a:ext uri="{9D8B030D-6E8A-4147-A177-3AD203B41FA5}">
                      <a16:colId xmlns:a16="http://schemas.microsoft.com/office/drawing/2014/main" val="864319564"/>
                    </a:ext>
                  </a:extLst>
                </a:gridCol>
                <a:gridCol w="1284014">
                  <a:extLst>
                    <a:ext uri="{9D8B030D-6E8A-4147-A177-3AD203B41FA5}">
                      <a16:colId xmlns:a16="http://schemas.microsoft.com/office/drawing/2014/main" val="3521870660"/>
                    </a:ext>
                  </a:extLst>
                </a:gridCol>
                <a:gridCol w="1284014">
                  <a:extLst>
                    <a:ext uri="{9D8B030D-6E8A-4147-A177-3AD203B41FA5}">
                      <a16:colId xmlns:a16="http://schemas.microsoft.com/office/drawing/2014/main" val="3583698553"/>
                    </a:ext>
                  </a:extLst>
                </a:gridCol>
                <a:gridCol w="1284014">
                  <a:extLst>
                    <a:ext uri="{9D8B030D-6E8A-4147-A177-3AD203B41FA5}">
                      <a16:colId xmlns:a16="http://schemas.microsoft.com/office/drawing/2014/main" val="1206140582"/>
                    </a:ext>
                  </a:extLst>
                </a:gridCol>
                <a:gridCol w="1284014">
                  <a:extLst>
                    <a:ext uri="{9D8B030D-6E8A-4147-A177-3AD203B41FA5}">
                      <a16:colId xmlns:a16="http://schemas.microsoft.com/office/drawing/2014/main" val="2525642835"/>
                    </a:ext>
                  </a:extLst>
                </a:gridCol>
                <a:gridCol w="1284014">
                  <a:extLst>
                    <a:ext uri="{9D8B030D-6E8A-4147-A177-3AD203B41FA5}">
                      <a16:colId xmlns:a16="http://schemas.microsoft.com/office/drawing/2014/main" val="4105000173"/>
                    </a:ext>
                  </a:extLst>
                </a:gridCol>
              </a:tblGrid>
              <a:tr h="374353">
                <a:tc>
                  <a:txBody>
                    <a:bodyPr/>
                    <a:lstStyle/>
                    <a:p>
                      <a:r>
                        <a:rPr lang="en-AU" dirty="0"/>
                        <a:t>E1</a:t>
                      </a:r>
                    </a:p>
                  </a:txBody>
                  <a:tcPr/>
                </a:tc>
                <a:tc>
                  <a:txBody>
                    <a:bodyPr/>
                    <a:lstStyle/>
                    <a:p>
                      <a:r>
                        <a:rPr lang="en-AU" dirty="0"/>
                        <a:t>E2</a:t>
                      </a:r>
                    </a:p>
                  </a:txBody>
                  <a:tcPr/>
                </a:tc>
                <a:tc>
                  <a:txBody>
                    <a:bodyPr/>
                    <a:lstStyle/>
                    <a:p>
                      <a:r>
                        <a:rPr lang="en-AU" dirty="0"/>
                        <a:t>E3</a:t>
                      </a:r>
                    </a:p>
                  </a:txBody>
                  <a:tcPr/>
                </a:tc>
                <a:tc>
                  <a:txBody>
                    <a:bodyPr/>
                    <a:lstStyle/>
                    <a:p>
                      <a:r>
                        <a:rPr lang="en-AU" dirty="0"/>
                        <a:t>PA1</a:t>
                      </a:r>
                    </a:p>
                  </a:txBody>
                  <a:tcPr/>
                </a:tc>
                <a:tc>
                  <a:txBody>
                    <a:bodyPr/>
                    <a:lstStyle/>
                    <a:p>
                      <a:r>
                        <a:rPr lang="en-AU" dirty="0"/>
                        <a:t>PA2</a:t>
                      </a:r>
                    </a:p>
                  </a:txBody>
                  <a:tcPr/>
                </a:tc>
                <a:tc>
                  <a:txBody>
                    <a:bodyPr/>
                    <a:lstStyle/>
                    <a:p>
                      <a:r>
                        <a:rPr lang="en-AU" dirty="0"/>
                        <a:t>PA3</a:t>
                      </a:r>
                    </a:p>
                  </a:txBody>
                  <a:tcPr/>
                </a:tc>
                <a:tc>
                  <a:txBody>
                    <a:bodyPr/>
                    <a:lstStyle/>
                    <a:p>
                      <a:r>
                        <a:rPr lang="en-AU" dirty="0"/>
                        <a:t>A1</a:t>
                      </a:r>
                    </a:p>
                  </a:txBody>
                  <a:tcPr/>
                </a:tc>
                <a:tc>
                  <a:txBody>
                    <a:bodyPr/>
                    <a:lstStyle/>
                    <a:p>
                      <a:r>
                        <a:rPr lang="en-AU" dirty="0"/>
                        <a:t>A2</a:t>
                      </a:r>
                    </a:p>
                  </a:txBody>
                  <a:tcPr/>
                </a:tc>
                <a:tc>
                  <a:txBody>
                    <a:bodyPr/>
                    <a:lstStyle/>
                    <a:p>
                      <a:r>
                        <a:rPr lang="en-AU" dirty="0"/>
                        <a:t>A3</a:t>
                      </a:r>
                    </a:p>
                  </a:txBody>
                  <a:tcPr/>
                </a:tc>
                <a:extLst>
                  <a:ext uri="{0D108BD9-81ED-4DB2-BD59-A6C34878D82A}">
                    <a16:rowId xmlns:a16="http://schemas.microsoft.com/office/drawing/2014/main" val="3355561825"/>
                  </a:ext>
                </a:extLst>
              </a:tr>
              <a:tr h="372175">
                <a:tc>
                  <a:txBody>
                    <a:bodyPr/>
                    <a:lstStyle/>
                    <a:p>
                      <a:r>
                        <a:rPr lang="en-AU" dirty="0"/>
                        <a:t>Explores</a:t>
                      </a:r>
                    </a:p>
                    <a:p>
                      <a:endParaRPr lang="en-AU" dirty="0"/>
                    </a:p>
                    <a:p>
                      <a:r>
                        <a:rPr lang="en-AU" dirty="0"/>
                        <a:t>Builds on</a:t>
                      </a:r>
                    </a:p>
                    <a:p>
                      <a:endParaRPr lang="en-AU" dirty="0"/>
                    </a:p>
                    <a:p>
                      <a:endParaRPr lang="en-AU" dirty="0"/>
                    </a:p>
                  </a:txBody>
                  <a:tcPr/>
                </a:tc>
                <a:tc>
                  <a:txBody>
                    <a:bodyPr/>
                    <a:lstStyle/>
                    <a:p>
                      <a:r>
                        <a:rPr lang="en-AU" dirty="0"/>
                        <a:t>Selects</a:t>
                      </a:r>
                    </a:p>
                    <a:p>
                      <a:endParaRPr lang="en-AU" dirty="0"/>
                    </a:p>
                    <a:p>
                      <a:r>
                        <a:rPr lang="en-AU" dirty="0"/>
                        <a:t>Applies</a:t>
                      </a:r>
                    </a:p>
                    <a:p>
                      <a:endParaRPr lang="en-AU" dirty="0"/>
                    </a:p>
                    <a:p>
                      <a:r>
                        <a:rPr lang="en-AU" sz="1800" dirty="0"/>
                        <a:t>To Complete</a:t>
                      </a:r>
                    </a:p>
                  </a:txBody>
                  <a:tcPr/>
                </a:tc>
                <a:tc>
                  <a:txBody>
                    <a:bodyPr/>
                    <a:lstStyle/>
                    <a:p>
                      <a:r>
                        <a:rPr lang="en-AU" dirty="0"/>
                        <a:t>Includes</a:t>
                      </a:r>
                    </a:p>
                    <a:p>
                      <a:endParaRPr lang="en-AU" dirty="0"/>
                    </a:p>
                    <a:p>
                      <a:endParaRPr lang="en-AU" dirty="0"/>
                    </a:p>
                    <a:p>
                      <a:endParaRPr lang="en-AU" dirty="0"/>
                    </a:p>
                    <a:p>
                      <a:r>
                        <a:rPr lang="en-AU" dirty="0"/>
                        <a:t>To</a:t>
                      </a:r>
                    </a:p>
                    <a:p>
                      <a:r>
                        <a:rPr lang="en-AU" dirty="0"/>
                        <a:t>Progress</a:t>
                      </a:r>
                    </a:p>
                  </a:txBody>
                  <a:tcPr/>
                </a:tc>
                <a:tc>
                  <a:txBody>
                    <a:bodyPr/>
                    <a:lstStyle/>
                    <a:p>
                      <a:r>
                        <a:rPr lang="en-AU" dirty="0"/>
                        <a:t>Seeks</a:t>
                      </a:r>
                    </a:p>
                    <a:p>
                      <a:endParaRPr lang="en-AU" dirty="0"/>
                    </a:p>
                    <a:p>
                      <a:r>
                        <a:rPr lang="en-AU" dirty="0"/>
                        <a:t>Responds</a:t>
                      </a:r>
                    </a:p>
                    <a:p>
                      <a:endParaRPr lang="en-AU" dirty="0"/>
                    </a:p>
                    <a:p>
                      <a:r>
                        <a:rPr lang="en-AU" dirty="0"/>
                        <a:t>To Progress</a:t>
                      </a:r>
                    </a:p>
                  </a:txBody>
                  <a:tcPr/>
                </a:tc>
                <a:tc>
                  <a:txBody>
                    <a:bodyPr/>
                    <a:lstStyle/>
                    <a:p>
                      <a:r>
                        <a:rPr lang="en-AU" dirty="0"/>
                        <a:t>Manages</a:t>
                      </a:r>
                    </a:p>
                    <a:p>
                      <a:endParaRPr lang="en-AU" dirty="0"/>
                    </a:p>
                    <a:p>
                      <a:endParaRPr lang="en-AU" dirty="0"/>
                    </a:p>
                    <a:p>
                      <a:endParaRPr lang="en-AU" dirty="0"/>
                    </a:p>
                    <a:p>
                      <a:r>
                        <a:rPr lang="en-AU" dirty="0"/>
                        <a:t>To Progress</a:t>
                      </a:r>
                    </a:p>
                  </a:txBody>
                  <a:tcPr/>
                </a:tc>
                <a:tc>
                  <a:txBody>
                    <a:bodyPr/>
                    <a:lstStyle/>
                    <a:p>
                      <a:r>
                        <a:rPr lang="en-AU" dirty="0"/>
                        <a:t>Makes</a:t>
                      </a:r>
                    </a:p>
                    <a:p>
                      <a:endParaRPr lang="en-AU" dirty="0"/>
                    </a:p>
                    <a:p>
                      <a:endParaRPr lang="en-AU" dirty="0"/>
                    </a:p>
                    <a:p>
                      <a:endParaRPr lang="en-AU" dirty="0"/>
                    </a:p>
                    <a:p>
                      <a:r>
                        <a:rPr lang="en-AU" dirty="0"/>
                        <a:t>To Progress</a:t>
                      </a:r>
                    </a:p>
                  </a:txBody>
                  <a:tcPr/>
                </a:tc>
                <a:tc>
                  <a:txBody>
                    <a:bodyPr/>
                    <a:lstStyle/>
                    <a:p>
                      <a:r>
                        <a:rPr lang="en-AU" dirty="0"/>
                        <a:t>Considers</a:t>
                      </a:r>
                    </a:p>
                    <a:p>
                      <a:endParaRPr lang="en-AU" dirty="0"/>
                    </a:p>
                  </a:txBody>
                  <a:tcPr/>
                </a:tc>
                <a:tc>
                  <a:txBody>
                    <a:bodyPr/>
                    <a:lstStyle/>
                    <a:p>
                      <a:r>
                        <a:rPr lang="en-AU" dirty="0"/>
                        <a:t>Discusses</a:t>
                      </a:r>
                    </a:p>
                  </a:txBody>
                  <a:tcPr/>
                </a:tc>
                <a:tc>
                  <a:txBody>
                    <a:bodyPr/>
                    <a:lstStyle/>
                    <a:p>
                      <a:r>
                        <a:rPr lang="en-AU" dirty="0"/>
                        <a:t>Considers</a:t>
                      </a:r>
                    </a:p>
                    <a:p>
                      <a:endParaRPr lang="en-AU" dirty="0"/>
                    </a:p>
                    <a:p>
                      <a:r>
                        <a:rPr lang="en-AU" dirty="0"/>
                        <a:t>Discusses</a:t>
                      </a:r>
                    </a:p>
                    <a:p>
                      <a:endParaRPr lang="en-AU" dirty="0"/>
                    </a:p>
                    <a:p>
                      <a:r>
                        <a:rPr lang="en-AU" dirty="0"/>
                        <a:t>To Appraise</a:t>
                      </a:r>
                    </a:p>
                  </a:txBody>
                  <a:tcPr/>
                </a:tc>
                <a:extLst>
                  <a:ext uri="{0D108BD9-81ED-4DB2-BD59-A6C34878D82A}">
                    <a16:rowId xmlns:a16="http://schemas.microsoft.com/office/drawing/2014/main" val="360669093"/>
                  </a:ext>
                </a:extLst>
              </a:tr>
            </a:tbl>
          </a:graphicData>
        </a:graphic>
      </p:graphicFrame>
      <p:sp>
        <p:nvSpPr>
          <p:cNvPr id="9" name="TextBox 8">
            <a:extLst>
              <a:ext uri="{FF2B5EF4-FFF2-40B4-BE49-F238E27FC236}">
                <a16:creationId xmlns:a16="http://schemas.microsoft.com/office/drawing/2014/main" id="{7781FAA5-1A36-795C-F6DD-EB24BEBE506D}"/>
              </a:ext>
            </a:extLst>
          </p:cNvPr>
          <p:cNvSpPr txBox="1"/>
          <p:nvPr/>
        </p:nvSpPr>
        <p:spPr>
          <a:xfrm>
            <a:off x="2802321" y="1851539"/>
            <a:ext cx="9546020" cy="307777"/>
          </a:xfrm>
          <a:prstGeom prst="rect">
            <a:avLst/>
          </a:prstGeom>
          <a:noFill/>
        </p:spPr>
        <p:txBody>
          <a:bodyPr wrap="square">
            <a:spAutoFit/>
          </a:bodyPr>
          <a:lstStyle/>
          <a:p>
            <a:r>
              <a:rPr lang="en-AU" sz="1400" dirty="0"/>
              <a:t>What actions are students asked to do in order to be successful at C grade? For what purpose?</a:t>
            </a:r>
          </a:p>
        </p:txBody>
      </p:sp>
      <p:sp>
        <p:nvSpPr>
          <p:cNvPr id="10" name="TextBox 9">
            <a:extLst>
              <a:ext uri="{FF2B5EF4-FFF2-40B4-BE49-F238E27FC236}">
                <a16:creationId xmlns:a16="http://schemas.microsoft.com/office/drawing/2014/main" id="{FCE15175-AA9E-DF4D-9B9A-C386ED7BCFFB}"/>
              </a:ext>
            </a:extLst>
          </p:cNvPr>
          <p:cNvSpPr txBox="1"/>
          <p:nvPr/>
        </p:nvSpPr>
        <p:spPr>
          <a:xfrm>
            <a:off x="1659320" y="5791781"/>
            <a:ext cx="3456590" cy="369332"/>
          </a:xfrm>
          <a:prstGeom prst="rect">
            <a:avLst/>
          </a:prstGeom>
          <a:noFill/>
        </p:spPr>
        <p:txBody>
          <a:bodyPr wrap="square" rtlCol="0">
            <a:spAutoFit/>
          </a:bodyPr>
          <a:lstStyle/>
          <a:p>
            <a:r>
              <a:rPr lang="en-AU" dirty="0"/>
              <a:t>What can this look like?</a:t>
            </a:r>
          </a:p>
        </p:txBody>
      </p:sp>
      <p:pic>
        <p:nvPicPr>
          <p:cNvPr id="12" name="Graphic 11" descr="Customer review outline">
            <a:extLst>
              <a:ext uri="{FF2B5EF4-FFF2-40B4-BE49-F238E27FC236}">
                <a16:creationId xmlns:a16="http://schemas.microsoft.com/office/drawing/2014/main" id="{5C81AF0D-871A-5278-AF50-A43121974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383" y="5460126"/>
            <a:ext cx="914400" cy="914400"/>
          </a:xfrm>
          <a:prstGeom prst="rect">
            <a:avLst/>
          </a:prstGeom>
        </p:spPr>
      </p:pic>
    </p:spTree>
    <p:extLst>
      <p:ext uri="{BB962C8B-B14F-4D97-AF65-F5344CB8AC3E}">
        <p14:creationId xmlns:p14="http://schemas.microsoft.com/office/powerpoint/2010/main" val="40071121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685</TotalTime>
  <Words>1495</Words>
  <Application>Microsoft Office PowerPoint</Application>
  <PresentationFormat>Widescreen</PresentationFormat>
  <Paragraphs>316</Paragraphs>
  <Slides>32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Wingdings 2</vt:lpstr>
      <vt:lpstr>Quotable</vt:lpstr>
      <vt:lpstr>Activating IF Unpacking the language and guiding principles of the AIF</vt:lpstr>
      <vt:lpstr>PRE - SURVEY</vt:lpstr>
      <vt:lpstr>DISCLAIMER</vt:lpstr>
      <vt:lpstr>The role of the learning output... from the beginning...</vt:lpstr>
      <vt:lpstr>Underpinning Concepts</vt:lpstr>
      <vt:lpstr>Underpinning Concepts</vt:lpstr>
      <vt:lpstr>Underpinning Concepts with… Cucumbers..</vt:lpstr>
      <vt:lpstr>Intentional Language</vt:lpstr>
      <vt:lpstr>Intentional Language</vt:lpstr>
      <vt:lpstr>Intentional Language</vt:lpstr>
      <vt:lpstr>Intentional Language</vt:lpstr>
      <vt:lpstr>Facilitating Students to explore, plan, act and appraise…</vt:lpstr>
      <vt:lpstr>Facilitating Students to explore, plan, act and appraise…</vt:lpstr>
      <vt:lpstr>Facilitating Students to explore, plan, act and appraise…</vt:lpstr>
      <vt:lpstr>Facilitating Students to explore, plan, act and appraise…</vt:lpstr>
      <vt:lpstr>Facilitating Students to explore, plan, act and appraise…</vt:lpstr>
      <vt:lpstr>Facilitating Students to explore, plan, act and appraise…</vt:lpstr>
      <vt:lpstr>Facilitating Students to explore, plan, act and appraise…</vt:lpstr>
      <vt:lpstr>Facilitating Students to explore, plan, act and appraise…</vt:lpstr>
      <vt:lpstr>Applying it in context</vt:lpstr>
      <vt:lpstr>The Facilitation of Portfolio</vt:lpstr>
      <vt:lpstr>The Faciliation of Portfolio…</vt:lpstr>
      <vt:lpstr>The Faciliation of Portfolio…</vt:lpstr>
      <vt:lpstr>The Faciliation of Progress Checks…</vt:lpstr>
      <vt:lpstr>The Faciliation of Progress Checks…</vt:lpstr>
      <vt:lpstr>The Faciliation of Progress Checks…</vt:lpstr>
      <vt:lpstr>The Faciliation of Progress Checks…</vt:lpstr>
      <vt:lpstr>The Faciliation of Progress Checks…</vt:lpstr>
      <vt:lpstr>PowerPoint Presentation</vt:lpstr>
      <vt:lpstr>PowerPoint Presentation</vt:lpstr>
      <vt:lpstr>PowerPoint Presentation</vt:lpstr>
      <vt:lpstr>In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Activating IF Unpacking the language and guiding principles of the AIF</dc:title>
  <dc:creator>Jasmin Parasiers</dc:creator>
  <cp:lastModifiedBy>Jasmin Parasiers</cp:lastModifiedBy>
  <cp:revision>2</cp:revision>
  <dcterms:created xsi:type="dcterms:W3CDTF">2023-02-17T05:38:38Z</dcterms:created>
  <dcterms:modified xsi:type="dcterms:W3CDTF">2023-02-17T23:03:28Z</dcterms:modified>
</cp:coreProperties>
</file>