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87" r:id="rId4"/>
  </p:sldMasterIdLst>
  <p:notesMasterIdLst>
    <p:notesMasterId r:id="rId36"/>
  </p:notesMasterIdLst>
  <p:handoutMasterIdLst>
    <p:handoutMasterId r:id="rId37"/>
  </p:handoutMasterIdLst>
  <p:sldIdLst>
    <p:sldId id="256" r:id="rId5"/>
    <p:sldId id="274" r:id="rId6"/>
    <p:sldId id="275" r:id="rId7"/>
    <p:sldId id="277" r:id="rId8"/>
    <p:sldId id="276" r:id="rId9"/>
    <p:sldId id="278" r:id="rId10"/>
    <p:sldId id="260" r:id="rId11"/>
    <p:sldId id="280" r:id="rId12"/>
    <p:sldId id="279" r:id="rId13"/>
    <p:sldId id="258" r:id="rId14"/>
    <p:sldId id="306" r:id="rId15"/>
    <p:sldId id="307" r:id="rId16"/>
    <p:sldId id="308" r:id="rId17"/>
    <p:sldId id="318" r:id="rId18"/>
    <p:sldId id="311" r:id="rId19"/>
    <p:sldId id="312" r:id="rId20"/>
    <p:sldId id="313" r:id="rId21"/>
    <p:sldId id="314" r:id="rId22"/>
    <p:sldId id="319" r:id="rId23"/>
    <p:sldId id="316" r:id="rId24"/>
    <p:sldId id="317" r:id="rId25"/>
    <p:sldId id="320" r:id="rId26"/>
    <p:sldId id="268" r:id="rId27"/>
    <p:sldId id="321" r:id="rId28"/>
    <p:sldId id="322" r:id="rId29"/>
    <p:sldId id="323" r:id="rId30"/>
    <p:sldId id="324" r:id="rId31"/>
    <p:sldId id="325" r:id="rId32"/>
    <p:sldId id="327" r:id="rId33"/>
    <p:sldId id="271" r:id="rId34"/>
    <p:sldId id="272"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F2F835-7285-44AF-B2D2-0C26F719EA27}" v="34" dt="2023-02-11T04:20:58.7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32"/>
      </p:cViewPr>
      <p:guideLst/>
    </p:cSldViewPr>
  </p:slideViewPr>
  <p:notesTextViewPr>
    <p:cViewPr>
      <p:scale>
        <a:sx n="1" d="1"/>
        <a:sy n="1" d="1"/>
      </p:scale>
      <p:origin x="0" y="0"/>
    </p:cViewPr>
  </p:notesTextViewPr>
  <p:notesViewPr>
    <p:cSldViewPr snapToGrid="0">
      <p:cViewPr varScale="1">
        <p:scale>
          <a:sx n="60" d="100"/>
          <a:sy n="60" d="100"/>
        </p:scale>
        <p:origin x="1670"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9B3372-74CF-4E21-A4D4-286B22AA5A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63762BE-D43C-49F5-99A5-BF49C695927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85766F-5EC0-4797-B4D1-777FCB005B11}" type="datetimeFigureOut">
              <a:rPr lang="en-US" smtClean="0"/>
              <a:t>2/14/2023</a:t>
            </a:fld>
            <a:endParaRPr lang="en-US" dirty="0"/>
          </a:p>
        </p:txBody>
      </p:sp>
      <p:sp>
        <p:nvSpPr>
          <p:cNvPr id="4" name="Footer Placeholder 3">
            <a:extLst>
              <a:ext uri="{FF2B5EF4-FFF2-40B4-BE49-F238E27FC236}">
                <a16:creationId xmlns:a16="http://schemas.microsoft.com/office/drawing/2014/main" id="{1989E452-9BCA-4AF5-9A9C-233BF410EAA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6BF9F63-CE4F-44E2-A07D-7E654DE9F5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0AC76B-F5B1-4D6E-BACD-2A80744AC929}" type="slidenum">
              <a:rPr lang="en-US" smtClean="0"/>
              <a:t>‹#›</a:t>
            </a:fld>
            <a:endParaRPr lang="en-US" dirty="0"/>
          </a:p>
        </p:txBody>
      </p:sp>
    </p:spTree>
    <p:extLst>
      <p:ext uri="{BB962C8B-B14F-4D97-AF65-F5344CB8AC3E}">
        <p14:creationId xmlns:p14="http://schemas.microsoft.com/office/powerpoint/2010/main" val="3205145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B4B5EC-152C-4627-80C0-63B10D5574EF}" type="datetimeFigureOut">
              <a:rPr lang="en-US" smtClean="0"/>
              <a:t>2/14/2023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EEE60E-651F-40CC-AD73-C00F10CE42B6}" type="slidenum">
              <a:rPr lang="en-US" smtClean="0"/>
              <a:t>‹#›</a:t>
            </a:fld>
            <a:endParaRPr lang="en-US" dirty="0"/>
          </a:p>
        </p:txBody>
      </p:sp>
    </p:spTree>
    <p:extLst>
      <p:ext uri="{BB962C8B-B14F-4D97-AF65-F5344CB8AC3E}">
        <p14:creationId xmlns:p14="http://schemas.microsoft.com/office/powerpoint/2010/main" val="2025417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c919f3405d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c919f3405d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c919f3405d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c919f3405d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c919f3405d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c919f3405d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c919f3405d_0_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c919f3405d_0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c919f3405d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c919f3405d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c919f3405d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c919f3405d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c919f3405d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c919f3405d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123078357c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123078357c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c919f3405d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c919f3405d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c919f3405d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c919f3405d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c919f3405d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c919f3405d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c919f3405d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c919f3405d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15035acadfa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15035acadfa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15035acadfa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15035acadfa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c919f3405d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c919f3405d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48A87A34-81AB-432B-8DAE-1953F412C126}" type="datetimeFigureOut">
              <a:rPr lang="en-US" smtClean="0"/>
              <a:t>2/14/2023</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59317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2268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3795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bottom waves">
  <p:cSld name="Blank bottom waves">
    <p:spTree>
      <p:nvGrpSpPr>
        <p:cNvPr id="1" name="Shape 72"/>
        <p:cNvGrpSpPr/>
        <p:nvPr/>
      </p:nvGrpSpPr>
      <p:grpSpPr>
        <a:xfrm>
          <a:off x="0" y="0"/>
          <a:ext cx="0" cy="0"/>
          <a:chOff x="0" y="0"/>
          <a:chExt cx="0" cy="0"/>
        </a:xfrm>
      </p:grpSpPr>
      <p:grpSp>
        <p:nvGrpSpPr>
          <p:cNvPr id="73" name="Google Shape;73;p11"/>
          <p:cNvGrpSpPr/>
          <p:nvPr/>
        </p:nvGrpSpPr>
        <p:grpSpPr>
          <a:xfrm>
            <a:off x="-16917" y="4780431"/>
            <a:ext cx="12207799" cy="2076000"/>
            <a:chOff x="1669785" y="210240"/>
            <a:chExt cx="3861435" cy="1568450"/>
          </a:xfrm>
        </p:grpSpPr>
        <p:sp>
          <p:nvSpPr>
            <p:cNvPr id="74" name="Google Shape;74;p11"/>
            <p:cNvSpPr/>
            <p:nvPr/>
          </p:nvSpPr>
          <p:spPr>
            <a:xfrm>
              <a:off x="1669785" y="210240"/>
              <a:ext cx="3860800" cy="1568450"/>
            </a:xfrm>
            <a:custGeom>
              <a:avLst/>
              <a:gdLst/>
              <a:ahLst/>
              <a:cxnLst/>
              <a:rect l="l" t="t" r="r" b="b"/>
              <a:pathLst>
                <a:path w="3860800" h="1568450" extrusionOk="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0">
                  <a:srgbClr val="FFC486"/>
                </a:gs>
                <a:gs pos="100000">
                  <a:srgbClr val="FF866B"/>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5" name="Google Shape;75;p11"/>
            <p:cNvSpPr/>
            <p:nvPr/>
          </p:nvSpPr>
          <p:spPr>
            <a:xfrm>
              <a:off x="1669785" y="939220"/>
              <a:ext cx="3860800" cy="838200"/>
            </a:xfrm>
            <a:custGeom>
              <a:avLst/>
              <a:gdLst/>
              <a:ahLst/>
              <a:cxnLst/>
              <a:rect l="l" t="t" r="r" b="b"/>
              <a:pathLst>
                <a:path w="3860800" h="838200" extrusionOk="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rgbClr val="F20122">
                    <a:alpha val="51764"/>
                  </a:srgbClr>
                </a:gs>
                <a:gs pos="100000">
                  <a:srgbClr val="FF6A00">
                    <a:alpha val="71764"/>
                  </a:srgbClr>
                </a:gs>
              </a:gsLst>
              <a:lin ang="108014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6" name="Google Shape;76;p11"/>
            <p:cNvSpPr/>
            <p:nvPr/>
          </p:nvSpPr>
          <p:spPr>
            <a:xfrm>
              <a:off x="1670420" y="576000"/>
              <a:ext cx="3860800" cy="1200150"/>
            </a:xfrm>
            <a:custGeom>
              <a:avLst/>
              <a:gdLst/>
              <a:ahLst/>
              <a:cxnLst/>
              <a:rect l="l" t="t" r="r" b="b"/>
              <a:pathLst>
                <a:path w="3860800" h="1200150" extrusionOk="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rgbClr val="FF9F00">
                    <a:alpha val="56470"/>
                  </a:srgbClr>
                </a:gs>
                <a:gs pos="100000">
                  <a:srgbClr val="CC0000">
                    <a:alpha val="57254"/>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77" name="Google Shape;77;p11"/>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46476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1"/>
        <p:cNvGrpSpPr/>
        <p:nvPr/>
      </p:nvGrpSpPr>
      <p:grpSpPr>
        <a:xfrm>
          <a:off x="0" y="0"/>
          <a:ext cx="0" cy="0"/>
          <a:chOff x="0" y="0"/>
          <a:chExt cx="0" cy="0"/>
        </a:xfrm>
      </p:grpSpPr>
      <p:sp>
        <p:nvSpPr>
          <p:cNvPr id="22" name="Google Shape;22;p4"/>
          <p:cNvSpPr/>
          <p:nvPr/>
        </p:nvSpPr>
        <p:spPr>
          <a:xfrm>
            <a:off x="9400759" y="-10"/>
            <a:ext cx="2792116" cy="6869811"/>
          </a:xfrm>
          <a:custGeom>
            <a:avLst/>
            <a:gdLst/>
            <a:ahLst/>
            <a:cxnLst/>
            <a:rect l="l" t="t" r="r" b="b"/>
            <a:pathLst>
              <a:path w="882650" h="2171700" extrusionOk="0">
                <a:moveTo>
                  <a:pt x="456564" y="734695"/>
                </a:moveTo>
                <a:cubicBezTo>
                  <a:pt x="456564" y="482600"/>
                  <a:pt x="417195" y="236855"/>
                  <a:pt x="342900" y="0"/>
                </a:cubicBezTo>
                <a:lnTo>
                  <a:pt x="884555" y="0"/>
                </a:lnTo>
                <a:lnTo>
                  <a:pt x="884555" y="2176780"/>
                </a:lnTo>
                <a:lnTo>
                  <a:pt x="0" y="2176780"/>
                </a:lnTo>
                <a:cubicBezTo>
                  <a:pt x="293370" y="1736090"/>
                  <a:pt x="456564" y="1248410"/>
                  <a:pt x="456564" y="734695"/>
                </a:cubicBezTo>
                <a:close/>
              </a:path>
            </a:pathLst>
          </a:custGeom>
          <a:gradFill>
            <a:gsLst>
              <a:gs pos="0">
                <a:srgbClr val="FFC486"/>
              </a:gs>
              <a:gs pos="100000">
                <a:srgbClr val="FF866B"/>
              </a:gs>
            </a:gsLst>
            <a:lin ang="5400012" scaled="0"/>
          </a:gra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3" name="Google Shape;23;p4"/>
          <p:cNvSpPr/>
          <p:nvPr/>
        </p:nvSpPr>
        <p:spPr>
          <a:xfrm>
            <a:off x="10701996" y="-10"/>
            <a:ext cx="1486451" cy="6869811"/>
          </a:xfrm>
          <a:custGeom>
            <a:avLst/>
            <a:gdLst/>
            <a:ahLst/>
            <a:cxnLst/>
            <a:rect l="l" t="t" r="r" b="b"/>
            <a:pathLst>
              <a:path w="469900" h="2171700" extrusionOk="0">
                <a:moveTo>
                  <a:pt x="254000" y="1088390"/>
                </a:moveTo>
                <a:cubicBezTo>
                  <a:pt x="254000" y="708660"/>
                  <a:pt x="165100" y="342900"/>
                  <a:pt x="0" y="0"/>
                </a:cubicBezTo>
                <a:lnTo>
                  <a:pt x="473710" y="0"/>
                </a:lnTo>
                <a:lnTo>
                  <a:pt x="473710" y="2176780"/>
                </a:lnTo>
                <a:lnTo>
                  <a:pt x="0" y="2176780"/>
                </a:lnTo>
                <a:cubicBezTo>
                  <a:pt x="164465" y="1833880"/>
                  <a:pt x="254000" y="1468120"/>
                  <a:pt x="254000" y="1088390"/>
                </a:cubicBezTo>
                <a:close/>
              </a:path>
            </a:pathLst>
          </a:custGeom>
          <a:gradFill>
            <a:gsLst>
              <a:gs pos="0">
                <a:srgbClr val="F20122">
                  <a:alpha val="51764"/>
                </a:srgbClr>
              </a:gs>
              <a:gs pos="100000">
                <a:srgbClr val="FF6A00">
                  <a:alpha val="71764"/>
                </a:srgbClr>
              </a:gs>
            </a:gsLst>
            <a:lin ang="16200038" scaled="0"/>
          </a:gra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 name="Google Shape;24;p4"/>
          <p:cNvSpPr/>
          <p:nvPr/>
        </p:nvSpPr>
        <p:spPr>
          <a:xfrm>
            <a:off x="10053385" y="-10"/>
            <a:ext cx="2129240" cy="6869811"/>
          </a:xfrm>
          <a:custGeom>
            <a:avLst/>
            <a:gdLst/>
            <a:ahLst/>
            <a:cxnLst/>
            <a:rect l="l" t="t" r="r" b="b"/>
            <a:pathLst>
              <a:path w="673100" h="2171700" extrusionOk="0">
                <a:moveTo>
                  <a:pt x="499745" y="1505585"/>
                </a:moveTo>
                <a:cubicBezTo>
                  <a:pt x="499745" y="967105"/>
                  <a:pt x="320675" y="457200"/>
                  <a:pt x="0" y="0"/>
                </a:cubicBezTo>
                <a:lnTo>
                  <a:pt x="678814" y="0"/>
                </a:lnTo>
                <a:lnTo>
                  <a:pt x="678814" y="2176780"/>
                </a:lnTo>
                <a:lnTo>
                  <a:pt x="404495" y="2176780"/>
                </a:lnTo>
                <a:cubicBezTo>
                  <a:pt x="466725" y="1959610"/>
                  <a:pt x="499745" y="1735455"/>
                  <a:pt x="499745" y="1505585"/>
                </a:cubicBezTo>
                <a:close/>
              </a:path>
            </a:pathLst>
          </a:custGeom>
          <a:gradFill>
            <a:gsLst>
              <a:gs pos="0">
                <a:srgbClr val="FF9F00">
                  <a:alpha val="56470"/>
                </a:srgbClr>
              </a:gs>
              <a:gs pos="100000">
                <a:srgbClr val="CC0000">
                  <a:alpha val="57254"/>
                </a:srgbClr>
              </a:gs>
            </a:gsLst>
            <a:lin ang="5400012" scaled="0"/>
          </a:gra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5" name="Google Shape;25;p4"/>
          <p:cNvSpPr/>
          <p:nvPr/>
        </p:nvSpPr>
        <p:spPr>
          <a:xfrm rot="10800000">
            <a:off x="-874" y="-10"/>
            <a:ext cx="2792116" cy="6869811"/>
          </a:xfrm>
          <a:custGeom>
            <a:avLst/>
            <a:gdLst/>
            <a:ahLst/>
            <a:cxnLst/>
            <a:rect l="l" t="t" r="r" b="b"/>
            <a:pathLst>
              <a:path w="882650" h="2171700" extrusionOk="0">
                <a:moveTo>
                  <a:pt x="456564" y="734695"/>
                </a:moveTo>
                <a:cubicBezTo>
                  <a:pt x="456564" y="482600"/>
                  <a:pt x="417195" y="236855"/>
                  <a:pt x="342900" y="0"/>
                </a:cubicBezTo>
                <a:lnTo>
                  <a:pt x="884555" y="0"/>
                </a:lnTo>
                <a:lnTo>
                  <a:pt x="884555" y="2176780"/>
                </a:lnTo>
                <a:lnTo>
                  <a:pt x="0" y="2176780"/>
                </a:lnTo>
                <a:cubicBezTo>
                  <a:pt x="293370" y="1736090"/>
                  <a:pt x="456564" y="1248410"/>
                  <a:pt x="456564" y="734695"/>
                </a:cubicBezTo>
                <a:close/>
              </a:path>
            </a:pathLst>
          </a:custGeom>
          <a:gradFill>
            <a:gsLst>
              <a:gs pos="0">
                <a:srgbClr val="FFC486"/>
              </a:gs>
              <a:gs pos="100000">
                <a:srgbClr val="FF866B"/>
              </a:gs>
            </a:gsLst>
            <a:lin ang="5400012" scaled="0"/>
          </a:gra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6" name="Google Shape;26;p4"/>
          <p:cNvSpPr/>
          <p:nvPr/>
        </p:nvSpPr>
        <p:spPr>
          <a:xfrm rot="10800000">
            <a:off x="3552" y="-10"/>
            <a:ext cx="1486451" cy="6869811"/>
          </a:xfrm>
          <a:custGeom>
            <a:avLst/>
            <a:gdLst/>
            <a:ahLst/>
            <a:cxnLst/>
            <a:rect l="l" t="t" r="r" b="b"/>
            <a:pathLst>
              <a:path w="469900" h="2171700" extrusionOk="0">
                <a:moveTo>
                  <a:pt x="254000" y="1088390"/>
                </a:moveTo>
                <a:cubicBezTo>
                  <a:pt x="254000" y="708660"/>
                  <a:pt x="165100" y="342900"/>
                  <a:pt x="0" y="0"/>
                </a:cubicBezTo>
                <a:lnTo>
                  <a:pt x="473710" y="0"/>
                </a:lnTo>
                <a:lnTo>
                  <a:pt x="473710" y="2176780"/>
                </a:lnTo>
                <a:lnTo>
                  <a:pt x="0" y="2176780"/>
                </a:lnTo>
                <a:cubicBezTo>
                  <a:pt x="164465" y="1833880"/>
                  <a:pt x="254000" y="1468120"/>
                  <a:pt x="254000" y="1088390"/>
                </a:cubicBezTo>
                <a:close/>
              </a:path>
            </a:pathLst>
          </a:custGeom>
          <a:gradFill>
            <a:gsLst>
              <a:gs pos="0">
                <a:srgbClr val="F20122">
                  <a:alpha val="51764"/>
                </a:srgbClr>
              </a:gs>
              <a:gs pos="100000">
                <a:srgbClr val="FF6A00">
                  <a:alpha val="71764"/>
                </a:srgbClr>
              </a:gs>
            </a:gsLst>
            <a:lin ang="16200038" scaled="0"/>
          </a:gra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7" name="Google Shape;27;p4"/>
          <p:cNvSpPr/>
          <p:nvPr/>
        </p:nvSpPr>
        <p:spPr>
          <a:xfrm rot="10800000">
            <a:off x="9375" y="-10"/>
            <a:ext cx="2129240" cy="6869811"/>
          </a:xfrm>
          <a:custGeom>
            <a:avLst/>
            <a:gdLst/>
            <a:ahLst/>
            <a:cxnLst/>
            <a:rect l="l" t="t" r="r" b="b"/>
            <a:pathLst>
              <a:path w="673100" h="2171700" extrusionOk="0">
                <a:moveTo>
                  <a:pt x="499745" y="1505585"/>
                </a:moveTo>
                <a:cubicBezTo>
                  <a:pt x="499745" y="967105"/>
                  <a:pt x="320675" y="457200"/>
                  <a:pt x="0" y="0"/>
                </a:cubicBezTo>
                <a:lnTo>
                  <a:pt x="678814" y="0"/>
                </a:lnTo>
                <a:lnTo>
                  <a:pt x="678814" y="2176780"/>
                </a:lnTo>
                <a:lnTo>
                  <a:pt x="404495" y="2176780"/>
                </a:lnTo>
                <a:cubicBezTo>
                  <a:pt x="466725" y="1959610"/>
                  <a:pt x="499745" y="1735455"/>
                  <a:pt x="499745" y="1505585"/>
                </a:cubicBezTo>
                <a:close/>
              </a:path>
            </a:pathLst>
          </a:custGeom>
          <a:gradFill>
            <a:gsLst>
              <a:gs pos="0">
                <a:srgbClr val="FF9F00">
                  <a:alpha val="56470"/>
                </a:srgbClr>
              </a:gs>
              <a:gs pos="100000">
                <a:srgbClr val="CC0000">
                  <a:alpha val="57254"/>
                </a:srgbClr>
              </a:gs>
            </a:gsLst>
            <a:lin ang="5400012" scaled="0"/>
          </a:gra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 name="Google Shape;28;p4"/>
          <p:cNvSpPr txBox="1">
            <a:spLocks noGrp="1"/>
          </p:cNvSpPr>
          <p:nvPr>
            <p:ph type="body" idx="1"/>
          </p:nvPr>
        </p:nvSpPr>
        <p:spPr>
          <a:xfrm>
            <a:off x="2717367" y="1968000"/>
            <a:ext cx="6757200" cy="4060000"/>
          </a:xfrm>
          <a:prstGeom prst="rect">
            <a:avLst/>
          </a:prstGeom>
        </p:spPr>
        <p:txBody>
          <a:bodyPr spcFirstLastPara="1" wrap="square" lIns="0" tIns="0" rIns="0" bIns="0" anchor="t" anchorCtr="0">
            <a:noAutofit/>
          </a:bodyPr>
          <a:lstStyle>
            <a:lvl1pPr marL="609585" lvl="0" indent="-575719" algn="ctr" rtl="0">
              <a:spcBef>
                <a:spcPts val="800"/>
              </a:spcBef>
              <a:spcAft>
                <a:spcPts val="0"/>
              </a:spcAft>
              <a:buSzPts val="3200"/>
              <a:buChar char="◦"/>
              <a:defRPr sz="4267" i="1"/>
            </a:lvl1pPr>
            <a:lvl2pPr marL="1219170" lvl="1" indent="-575719" algn="ctr" rtl="0">
              <a:spcBef>
                <a:spcPts val="0"/>
              </a:spcBef>
              <a:spcAft>
                <a:spcPts val="0"/>
              </a:spcAft>
              <a:buSzPts val="3200"/>
              <a:buChar char="◦"/>
              <a:defRPr sz="4267" i="1"/>
            </a:lvl2pPr>
            <a:lvl3pPr marL="1828754" lvl="2" indent="-575719" algn="ctr" rtl="0">
              <a:spcBef>
                <a:spcPts val="0"/>
              </a:spcBef>
              <a:spcAft>
                <a:spcPts val="0"/>
              </a:spcAft>
              <a:buSzPts val="3200"/>
              <a:buChar char="◦"/>
              <a:defRPr sz="4267" i="1"/>
            </a:lvl3pPr>
            <a:lvl4pPr marL="2438339" lvl="3" indent="-575719" algn="ctr" rtl="0">
              <a:spcBef>
                <a:spcPts val="0"/>
              </a:spcBef>
              <a:spcAft>
                <a:spcPts val="0"/>
              </a:spcAft>
              <a:buSzPts val="3200"/>
              <a:buChar char="◦"/>
              <a:defRPr sz="4267" i="1"/>
            </a:lvl4pPr>
            <a:lvl5pPr marL="3047924" lvl="4" indent="-575719" algn="ctr" rtl="0">
              <a:spcBef>
                <a:spcPts val="0"/>
              </a:spcBef>
              <a:spcAft>
                <a:spcPts val="0"/>
              </a:spcAft>
              <a:buSzPts val="3200"/>
              <a:buChar char="◦"/>
              <a:defRPr sz="4267" i="1"/>
            </a:lvl5pPr>
            <a:lvl6pPr marL="3657509" lvl="5" indent="-575719" algn="ctr" rtl="0">
              <a:spcBef>
                <a:spcPts val="0"/>
              </a:spcBef>
              <a:spcAft>
                <a:spcPts val="0"/>
              </a:spcAft>
              <a:buSzPts val="3200"/>
              <a:buChar char="◦"/>
              <a:defRPr sz="4267" i="1"/>
            </a:lvl6pPr>
            <a:lvl7pPr marL="4267093" lvl="6" indent="-575719" algn="ctr" rtl="0">
              <a:spcBef>
                <a:spcPts val="0"/>
              </a:spcBef>
              <a:spcAft>
                <a:spcPts val="0"/>
              </a:spcAft>
              <a:buSzPts val="3200"/>
              <a:buChar char="◦"/>
              <a:defRPr sz="4267" i="1"/>
            </a:lvl7pPr>
            <a:lvl8pPr marL="4876678" lvl="7" indent="-575719" algn="ctr" rtl="0">
              <a:spcBef>
                <a:spcPts val="0"/>
              </a:spcBef>
              <a:spcAft>
                <a:spcPts val="0"/>
              </a:spcAft>
              <a:buSzPts val="3200"/>
              <a:buChar char="◦"/>
              <a:defRPr sz="4267" i="1"/>
            </a:lvl8pPr>
            <a:lvl9pPr marL="5486263" lvl="8" indent="-575719" algn="ctr" rtl="0">
              <a:spcBef>
                <a:spcPts val="0"/>
              </a:spcBef>
              <a:spcAft>
                <a:spcPts val="0"/>
              </a:spcAft>
              <a:buSzPts val="3200"/>
              <a:buChar char="◦"/>
              <a:defRPr sz="4267" i="1"/>
            </a:lvl9pPr>
          </a:lstStyle>
          <a:p>
            <a:endParaRPr/>
          </a:p>
        </p:txBody>
      </p:sp>
      <p:sp>
        <p:nvSpPr>
          <p:cNvPr id="29" name="Google Shape;29;p4"/>
          <p:cNvSpPr txBox="1"/>
          <p:nvPr/>
        </p:nvSpPr>
        <p:spPr>
          <a:xfrm>
            <a:off x="4791200" y="737025"/>
            <a:ext cx="2609600" cy="871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800" b="1">
                <a:solidFill>
                  <a:schemeClr val="accent5"/>
                </a:solidFill>
                <a:latin typeface="Lato"/>
                <a:ea typeface="Lato"/>
                <a:cs typeface="Lato"/>
                <a:sym typeface="Lato"/>
              </a:rPr>
              <a:t>“</a:t>
            </a:r>
            <a:endParaRPr sz="12800" b="1">
              <a:solidFill>
                <a:schemeClr val="accent5"/>
              </a:solidFill>
              <a:latin typeface="Lato"/>
              <a:ea typeface="Lato"/>
              <a:cs typeface="Lato"/>
              <a:sym typeface="Lato"/>
            </a:endParaRPr>
          </a:p>
        </p:txBody>
      </p:sp>
      <p:sp>
        <p:nvSpPr>
          <p:cNvPr id="30" name="Google Shape;30;p4"/>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8235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Google Shape;32;p5"/>
          <p:cNvSpPr/>
          <p:nvPr/>
        </p:nvSpPr>
        <p:spPr>
          <a:xfrm>
            <a:off x="9400759" y="-10"/>
            <a:ext cx="2792116" cy="6869811"/>
          </a:xfrm>
          <a:custGeom>
            <a:avLst/>
            <a:gdLst/>
            <a:ahLst/>
            <a:cxnLst/>
            <a:rect l="l" t="t" r="r" b="b"/>
            <a:pathLst>
              <a:path w="882650" h="2171700" extrusionOk="0">
                <a:moveTo>
                  <a:pt x="456564" y="734695"/>
                </a:moveTo>
                <a:cubicBezTo>
                  <a:pt x="456564" y="482600"/>
                  <a:pt x="417195" y="236855"/>
                  <a:pt x="342900" y="0"/>
                </a:cubicBezTo>
                <a:lnTo>
                  <a:pt x="884555" y="0"/>
                </a:lnTo>
                <a:lnTo>
                  <a:pt x="884555" y="2176780"/>
                </a:lnTo>
                <a:lnTo>
                  <a:pt x="0" y="2176780"/>
                </a:lnTo>
                <a:cubicBezTo>
                  <a:pt x="293370" y="1736090"/>
                  <a:pt x="456564" y="1248410"/>
                  <a:pt x="456564" y="734695"/>
                </a:cubicBezTo>
                <a:close/>
              </a:path>
            </a:pathLst>
          </a:custGeom>
          <a:gradFill>
            <a:gsLst>
              <a:gs pos="0">
                <a:srgbClr val="FFC486"/>
              </a:gs>
              <a:gs pos="100000">
                <a:srgbClr val="FF866B"/>
              </a:gs>
            </a:gsLst>
            <a:lin ang="5400012" scaled="0"/>
          </a:gra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3" name="Google Shape;33;p5"/>
          <p:cNvSpPr/>
          <p:nvPr/>
        </p:nvSpPr>
        <p:spPr>
          <a:xfrm>
            <a:off x="10701996" y="-10"/>
            <a:ext cx="1486451" cy="6869811"/>
          </a:xfrm>
          <a:custGeom>
            <a:avLst/>
            <a:gdLst/>
            <a:ahLst/>
            <a:cxnLst/>
            <a:rect l="l" t="t" r="r" b="b"/>
            <a:pathLst>
              <a:path w="469900" h="2171700" extrusionOk="0">
                <a:moveTo>
                  <a:pt x="254000" y="1088390"/>
                </a:moveTo>
                <a:cubicBezTo>
                  <a:pt x="254000" y="708660"/>
                  <a:pt x="165100" y="342900"/>
                  <a:pt x="0" y="0"/>
                </a:cubicBezTo>
                <a:lnTo>
                  <a:pt x="473710" y="0"/>
                </a:lnTo>
                <a:lnTo>
                  <a:pt x="473710" y="2176780"/>
                </a:lnTo>
                <a:lnTo>
                  <a:pt x="0" y="2176780"/>
                </a:lnTo>
                <a:cubicBezTo>
                  <a:pt x="164465" y="1833880"/>
                  <a:pt x="254000" y="1468120"/>
                  <a:pt x="254000" y="1088390"/>
                </a:cubicBezTo>
                <a:close/>
              </a:path>
            </a:pathLst>
          </a:custGeom>
          <a:gradFill>
            <a:gsLst>
              <a:gs pos="0">
                <a:srgbClr val="F20122">
                  <a:alpha val="51764"/>
                </a:srgbClr>
              </a:gs>
              <a:gs pos="100000">
                <a:srgbClr val="FF6A00">
                  <a:alpha val="71764"/>
                </a:srgbClr>
              </a:gs>
            </a:gsLst>
            <a:lin ang="16200038" scaled="0"/>
          </a:gra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4" name="Google Shape;34;p5"/>
          <p:cNvSpPr/>
          <p:nvPr/>
        </p:nvSpPr>
        <p:spPr>
          <a:xfrm>
            <a:off x="10053385" y="-10"/>
            <a:ext cx="2129240" cy="6869811"/>
          </a:xfrm>
          <a:custGeom>
            <a:avLst/>
            <a:gdLst/>
            <a:ahLst/>
            <a:cxnLst/>
            <a:rect l="l" t="t" r="r" b="b"/>
            <a:pathLst>
              <a:path w="673100" h="2171700" extrusionOk="0">
                <a:moveTo>
                  <a:pt x="499745" y="1505585"/>
                </a:moveTo>
                <a:cubicBezTo>
                  <a:pt x="499745" y="967105"/>
                  <a:pt x="320675" y="457200"/>
                  <a:pt x="0" y="0"/>
                </a:cubicBezTo>
                <a:lnTo>
                  <a:pt x="678814" y="0"/>
                </a:lnTo>
                <a:lnTo>
                  <a:pt x="678814" y="2176780"/>
                </a:lnTo>
                <a:lnTo>
                  <a:pt x="404495" y="2176780"/>
                </a:lnTo>
                <a:cubicBezTo>
                  <a:pt x="466725" y="1959610"/>
                  <a:pt x="499745" y="1735455"/>
                  <a:pt x="499745" y="1505585"/>
                </a:cubicBezTo>
                <a:close/>
              </a:path>
            </a:pathLst>
          </a:custGeom>
          <a:gradFill>
            <a:gsLst>
              <a:gs pos="0">
                <a:srgbClr val="FF9F00">
                  <a:alpha val="56470"/>
                </a:srgbClr>
              </a:gs>
              <a:gs pos="100000">
                <a:srgbClr val="CC0000">
                  <a:alpha val="57254"/>
                </a:srgbClr>
              </a:gs>
            </a:gsLst>
            <a:lin ang="5400012" scaled="0"/>
          </a:gra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5" name="Google Shape;35;p5"/>
          <p:cNvSpPr txBox="1">
            <a:spLocks noGrp="1"/>
          </p:cNvSpPr>
          <p:nvPr>
            <p:ph type="title"/>
          </p:nvPr>
        </p:nvSpPr>
        <p:spPr>
          <a:xfrm>
            <a:off x="983800" y="690033"/>
            <a:ext cx="8046000" cy="9924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6" name="Google Shape;36;p5"/>
          <p:cNvSpPr txBox="1">
            <a:spLocks noGrp="1"/>
          </p:cNvSpPr>
          <p:nvPr>
            <p:ph type="body" idx="1"/>
          </p:nvPr>
        </p:nvSpPr>
        <p:spPr>
          <a:xfrm>
            <a:off x="983800" y="1967600"/>
            <a:ext cx="8046000" cy="40576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sp>
        <p:nvSpPr>
          <p:cNvPr id="37" name="Google Shape;37;p5"/>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47922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43059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61013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15138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34031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39833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28912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557349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48A87A34-81AB-432B-8DAE-1953F412C126}" type="datetimeFigureOut">
              <a:rPr lang="en-US" smtClean="0"/>
              <a:t>2/14/2023</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85707276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48A87A34-81AB-432B-8DAE-1953F412C126}" type="datetimeFigureOut">
              <a:rPr lang="en-US" smtClean="0"/>
              <a:pPr/>
              <a:t>2/14/2023</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6515183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www.prospects.ac.uk/options_with_your_subject.htm"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8D3E5-C7A3-47DF-A374-46BF83A69904}"/>
              </a:ext>
            </a:extLst>
          </p:cNvPr>
          <p:cNvSpPr>
            <a:spLocks noGrp="1"/>
          </p:cNvSpPr>
          <p:nvPr>
            <p:ph type="ctrTitle"/>
          </p:nvPr>
        </p:nvSpPr>
        <p:spPr>
          <a:xfrm>
            <a:off x="603504" y="770467"/>
            <a:ext cx="6608963" cy="3352800"/>
          </a:xfrm>
        </p:spPr>
        <p:txBody>
          <a:bodyPr>
            <a:normAutofit/>
          </a:bodyPr>
          <a:lstStyle/>
          <a:p>
            <a:r>
              <a:rPr lang="en-US" dirty="0">
                <a:latin typeface="Rockwell" panose="02060603020205020403" pitchFamily="18" charset="0"/>
              </a:rPr>
              <a:t>RPA</a:t>
            </a:r>
          </a:p>
        </p:txBody>
      </p:sp>
      <p:sp>
        <p:nvSpPr>
          <p:cNvPr id="3" name="Subtitle 2">
            <a:extLst>
              <a:ext uri="{FF2B5EF4-FFF2-40B4-BE49-F238E27FC236}">
                <a16:creationId xmlns:a16="http://schemas.microsoft.com/office/drawing/2014/main" id="{2E78725B-6E40-4D82-B375-7831D81C29EE}"/>
              </a:ext>
            </a:extLst>
          </p:cNvPr>
          <p:cNvSpPr>
            <a:spLocks noGrp="1"/>
          </p:cNvSpPr>
          <p:nvPr>
            <p:ph type="subTitle" idx="1"/>
          </p:nvPr>
        </p:nvSpPr>
        <p:spPr>
          <a:xfrm>
            <a:off x="667513" y="4206876"/>
            <a:ext cx="6544954" cy="1645920"/>
          </a:xfrm>
        </p:spPr>
        <p:txBody>
          <a:bodyPr>
            <a:normAutofit/>
          </a:bodyPr>
          <a:lstStyle/>
          <a:p>
            <a:endParaRPr lang="en-US" dirty="0">
              <a:solidFill>
                <a:srgbClr val="FFFFFF"/>
              </a:solidFill>
              <a:latin typeface="Tahoma" panose="020B0604030504040204" pitchFamily="34" charset="0"/>
              <a:ea typeface="Tahoma" panose="020B0604030504040204" pitchFamily="34" charset="0"/>
              <a:cs typeface="Tahoma" panose="020B0604030504040204" pitchFamily="34" charset="0"/>
            </a:endParaRPr>
          </a:p>
          <a:p>
            <a: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t>A subject for every student</a:t>
            </a:r>
          </a:p>
        </p:txBody>
      </p:sp>
      <p:pic>
        <p:nvPicPr>
          <p:cNvPr id="5" name="Picture 4">
            <a:extLst>
              <a:ext uri="{FF2B5EF4-FFF2-40B4-BE49-F238E27FC236}">
                <a16:creationId xmlns:a16="http://schemas.microsoft.com/office/drawing/2014/main" id="{D0E0F384-FB9E-CDA1-CE94-72D260634C9E}"/>
              </a:ext>
            </a:extLst>
          </p:cNvPr>
          <p:cNvPicPr>
            <a:picLocks noChangeAspect="1"/>
          </p:cNvPicPr>
          <p:nvPr/>
        </p:nvPicPr>
        <p:blipFill rotWithShape="1">
          <a:blip r:embed="rId2"/>
          <a:srcRect l="11536" r="3770" b="-2"/>
          <a:stretch/>
        </p:blipFill>
        <p:spPr>
          <a:xfrm>
            <a:off x="7541980" y="10"/>
            <a:ext cx="4660217" cy="6864408"/>
          </a:xfrm>
          <a:prstGeom prst="rect">
            <a:avLst/>
          </a:prstGeom>
        </p:spPr>
      </p:pic>
    </p:spTree>
    <p:extLst>
      <p:ext uri="{BB962C8B-B14F-4D97-AF65-F5344CB8AC3E}">
        <p14:creationId xmlns:p14="http://schemas.microsoft.com/office/powerpoint/2010/main" val="181935926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F5EB4C-161B-E5DF-78AC-3DB88206C19E}"/>
              </a:ext>
            </a:extLst>
          </p:cNvPr>
          <p:cNvSpPr txBox="1"/>
          <p:nvPr/>
        </p:nvSpPr>
        <p:spPr>
          <a:xfrm>
            <a:off x="8194380" y="1503891"/>
            <a:ext cx="3467051" cy="4268893"/>
          </a:xfrm>
          <a:prstGeom prst="rect">
            <a:avLst/>
          </a:prstGeom>
        </p:spPr>
        <p:txBody>
          <a:bodyPr vert="horz" lIns="91440" tIns="45720" rIns="91440" bIns="45720" rtlCol="0" anchor="b">
            <a:noAutofit/>
          </a:bodyPr>
          <a:lstStyle/>
          <a:p>
            <a:pPr defTabSz="914400">
              <a:lnSpc>
                <a:spcPct val="80000"/>
              </a:lnSpc>
              <a:spcBef>
                <a:spcPct val="0"/>
              </a:spcBef>
              <a:spcAft>
                <a:spcPts val="600"/>
              </a:spcAft>
            </a:pPr>
            <a:r>
              <a:rPr lang="en-US" sz="8000" b="1" spc="-120" dirty="0">
                <a:latin typeface="+mj-lt"/>
                <a:ea typeface="+mj-ea"/>
                <a:cs typeface="+mj-cs"/>
              </a:rPr>
              <a:t>Hints for success in the Review</a:t>
            </a:r>
          </a:p>
        </p:txBody>
      </p:sp>
      <p:pic>
        <p:nvPicPr>
          <p:cNvPr id="4" name="Picture 3"/>
          <p:cNvPicPr>
            <a:picLocks noChangeAspect="1"/>
          </p:cNvPicPr>
          <p:nvPr/>
        </p:nvPicPr>
        <p:blipFill>
          <a:blip r:embed="rId2"/>
          <a:stretch>
            <a:fillRect/>
          </a:stretch>
        </p:blipFill>
        <p:spPr>
          <a:xfrm>
            <a:off x="96387" y="1371600"/>
            <a:ext cx="7346462" cy="3820160"/>
          </a:xfrm>
          <a:prstGeom prst="rect">
            <a:avLst/>
          </a:prstGeom>
          <a:solidFill>
            <a:srgbClr val="FFFFCC"/>
          </a:solidFill>
        </p:spPr>
      </p:pic>
    </p:spTree>
    <p:extLst>
      <p:ext uri="{BB962C8B-B14F-4D97-AF65-F5344CB8AC3E}">
        <p14:creationId xmlns:p14="http://schemas.microsoft.com/office/powerpoint/2010/main" val="2172179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74"/>
          <p:cNvSpPr txBox="1">
            <a:spLocks noGrp="1"/>
          </p:cNvSpPr>
          <p:nvPr>
            <p:ph type="sldNum" sz="quarter" idx="12"/>
          </p:nvPr>
        </p:nvSpPr>
        <p:spPr>
          <a:xfrm>
            <a:off x="11307445" y="6333135"/>
            <a:ext cx="731600" cy="524800"/>
          </a:xfrm>
          <a:prstGeom prst="rect">
            <a:avLst/>
          </a:prstGeom>
        </p:spPr>
        <p:txBody>
          <a:bodyPr spcFirstLastPara="1" vert="horz" wrap="square" lIns="0" tIns="0" rIns="0" bIns="0" rtlCol="0" anchor="ctr" anchorCtr="0">
            <a:noAutofit/>
          </a:bodyPr>
          <a:lstStyle/>
          <a:p>
            <a:fld id="{00000000-1234-1234-1234-123412341234}" type="slidenum">
              <a:rPr lang="en"/>
              <a:pPr/>
              <a:t>11</a:t>
            </a:fld>
            <a:endParaRPr/>
          </a:p>
        </p:txBody>
      </p:sp>
      <p:sp>
        <p:nvSpPr>
          <p:cNvPr id="494" name="Google Shape;494;p74"/>
          <p:cNvSpPr txBox="1"/>
          <p:nvPr/>
        </p:nvSpPr>
        <p:spPr>
          <a:xfrm>
            <a:off x="244933" y="1656601"/>
            <a:ext cx="7516400" cy="4806147"/>
          </a:xfrm>
          <a:prstGeom prst="rect">
            <a:avLst/>
          </a:prstGeom>
          <a:noFill/>
          <a:ln>
            <a:noFill/>
          </a:ln>
        </p:spPr>
        <p:txBody>
          <a:bodyPr spcFirstLastPara="1" wrap="square" lIns="121900" tIns="121900" rIns="121900" bIns="121900" anchor="t" anchorCtr="0">
            <a:spAutoFit/>
          </a:bodyPr>
          <a:lstStyle/>
          <a:p>
            <a:pPr>
              <a:lnSpc>
                <a:spcPct val="107000"/>
              </a:lnSpc>
              <a:spcBef>
                <a:spcPts val="1600"/>
              </a:spcBef>
            </a:pPr>
            <a:r>
              <a:rPr lang="en" sz="3333" b="1">
                <a:latin typeface="Calibri"/>
                <a:ea typeface="Calibri"/>
                <a:cs typeface="Calibri"/>
                <a:sym typeface="Calibri"/>
              </a:rPr>
              <a:t>Students should play to their strengths and choose an appropriate format</a:t>
            </a:r>
            <a:endParaRPr sz="3333" b="1">
              <a:latin typeface="Calibri"/>
              <a:ea typeface="Calibri"/>
              <a:cs typeface="Calibri"/>
              <a:sym typeface="Calibri"/>
            </a:endParaRPr>
          </a:p>
          <a:p>
            <a:pPr marL="609585" indent="-499521">
              <a:lnSpc>
                <a:spcPct val="107000"/>
              </a:lnSpc>
              <a:spcBef>
                <a:spcPts val="1600"/>
              </a:spcBef>
              <a:buSzPts val="2300"/>
              <a:buFont typeface="Calibri"/>
              <a:buChar char="-"/>
            </a:pPr>
            <a:r>
              <a:rPr lang="en" sz="3067">
                <a:latin typeface="Calibri"/>
                <a:ea typeface="Calibri"/>
                <a:cs typeface="Calibri"/>
                <a:sym typeface="Calibri"/>
              </a:rPr>
              <a:t>Written report</a:t>
            </a:r>
            <a:endParaRPr sz="3067">
              <a:latin typeface="Calibri"/>
              <a:ea typeface="Calibri"/>
              <a:cs typeface="Calibri"/>
              <a:sym typeface="Calibri"/>
            </a:endParaRPr>
          </a:p>
          <a:p>
            <a:pPr marL="609585" indent="-499521">
              <a:lnSpc>
                <a:spcPct val="107000"/>
              </a:lnSpc>
              <a:buSzPts val="2300"/>
              <a:buFont typeface="Calibri"/>
              <a:buChar char="-"/>
            </a:pPr>
            <a:r>
              <a:rPr lang="en" sz="3067">
                <a:latin typeface="Calibri"/>
                <a:ea typeface="Calibri"/>
                <a:cs typeface="Calibri"/>
                <a:sym typeface="Calibri"/>
              </a:rPr>
              <a:t>Powerpoint / google slides with voice over</a:t>
            </a:r>
            <a:endParaRPr sz="3067">
              <a:latin typeface="Calibri"/>
              <a:ea typeface="Calibri"/>
              <a:cs typeface="Calibri"/>
              <a:sym typeface="Calibri"/>
            </a:endParaRPr>
          </a:p>
          <a:p>
            <a:pPr marL="609585" indent="-499521">
              <a:lnSpc>
                <a:spcPct val="107000"/>
              </a:lnSpc>
              <a:buSzPts val="2300"/>
              <a:buFont typeface="Calibri"/>
              <a:buChar char="-"/>
            </a:pPr>
            <a:r>
              <a:rPr lang="en" sz="3067">
                <a:latin typeface="Calibri"/>
                <a:ea typeface="Calibri"/>
                <a:cs typeface="Calibri"/>
                <a:sym typeface="Calibri"/>
              </a:rPr>
              <a:t>Discussion: questions and answers</a:t>
            </a:r>
            <a:endParaRPr sz="3067">
              <a:latin typeface="Calibri"/>
              <a:ea typeface="Calibri"/>
              <a:cs typeface="Calibri"/>
              <a:sym typeface="Calibri"/>
            </a:endParaRPr>
          </a:p>
          <a:p>
            <a:pPr marL="609585" indent="-499521">
              <a:lnSpc>
                <a:spcPct val="107000"/>
              </a:lnSpc>
              <a:buSzPts val="2300"/>
              <a:buFont typeface="Calibri"/>
              <a:buChar char="-"/>
            </a:pPr>
            <a:r>
              <a:rPr lang="en" sz="3067">
                <a:latin typeface="Calibri"/>
                <a:ea typeface="Calibri"/>
                <a:cs typeface="Calibri"/>
                <a:sym typeface="Calibri"/>
              </a:rPr>
              <a:t>Video </a:t>
            </a:r>
            <a:endParaRPr sz="3067">
              <a:latin typeface="Calibri"/>
              <a:ea typeface="Calibri"/>
              <a:cs typeface="Calibri"/>
              <a:sym typeface="Calibri"/>
            </a:endParaRPr>
          </a:p>
          <a:p>
            <a:pPr marL="609585" indent="-507987">
              <a:lnSpc>
                <a:spcPct val="107000"/>
              </a:lnSpc>
              <a:buSzPts val="2400"/>
              <a:buFont typeface="Calibri"/>
              <a:buChar char="-"/>
            </a:pPr>
            <a:r>
              <a:rPr lang="en" sz="3200">
                <a:latin typeface="Calibri"/>
                <a:ea typeface="Calibri"/>
                <a:cs typeface="Calibri"/>
                <a:sym typeface="Calibri"/>
              </a:rPr>
              <a:t>Oral</a:t>
            </a:r>
            <a:endParaRPr sz="1600">
              <a:latin typeface="Lato Light"/>
              <a:ea typeface="Lato Light"/>
              <a:cs typeface="Lato Light"/>
              <a:sym typeface="Lato Light"/>
            </a:endParaRPr>
          </a:p>
        </p:txBody>
      </p:sp>
      <p:sp>
        <p:nvSpPr>
          <p:cNvPr id="495" name="Google Shape;495;p74"/>
          <p:cNvSpPr txBox="1"/>
          <p:nvPr/>
        </p:nvSpPr>
        <p:spPr>
          <a:xfrm>
            <a:off x="137733" y="290867"/>
            <a:ext cx="11435200" cy="1600398"/>
          </a:xfrm>
          <a:prstGeom prst="rect">
            <a:avLst/>
          </a:prstGeom>
          <a:noFill/>
          <a:ln>
            <a:noFill/>
          </a:ln>
        </p:spPr>
        <p:txBody>
          <a:bodyPr spcFirstLastPara="1" wrap="square" lIns="121900" tIns="121900" rIns="121900" bIns="121900" anchor="t" anchorCtr="0">
            <a:spAutoFit/>
          </a:bodyPr>
          <a:lstStyle/>
          <a:p>
            <a:r>
              <a:rPr lang="en" sz="3200">
                <a:solidFill>
                  <a:srgbClr val="FF0000"/>
                </a:solidFill>
                <a:latin typeface="Lato Black"/>
                <a:ea typeface="Lato Black"/>
                <a:cs typeface="Lato Black"/>
                <a:sym typeface="Lato Black"/>
              </a:rPr>
              <a:t>WRITTEN SUMMARY</a:t>
            </a:r>
            <a:r>
              <a:rPr lang="en" sz="3200">
                <a:solidFill>
                  <a:srgbClr val="E06666"/>
                </a:solidFill>
                <a:latin typeface="Lato Black"/>
                <a:ea typeface="Lato Black"/>
                <a:cs typeface="Lato Black"/>
                <a:sym typeface="Lato Black"/>
              </a:rPr>
              <a:t>: 150 words or 1 minute multi-modal</a:t>
            </a:r>
            <a:endParaRPr sz="3200">
              <a:solidFill>
                <a:srgbClr val="E06666"/>
              </a:solidFill>
              <a:latin typeface="Lato Black"/>
              <a:ea typeface="Lato Black"/>
              <a:cs typeface="Lato Black"/>
              <a:sym typeface="Lato Black"/>
            </a:endParaRPr>
          </a:p>
          <a:p>
            <a:r>
              <a:rPr lang="en" sz="3200">
                <a:solidFill>
                  <a:srgbClr val="FF0000"/>
                </a:solidFill>
                <a:latin typeface="Lato Black"/>
                <a:ea typeface="Lato Black"/>
                <a:cs typeface="Lato Black"/>
                <a:sym typeface="Lato Black"/>
              </a:rPr>
              <a:t>REVIEW</a:t>
            </a:r>
            <a:r>
              <a:rPr lang="en" sz="3200">
                <a:solidFill>
                  <a:srgbClr val="E06666"/>
                </a:solidFill>
                <a:latin typeface="Lato Black"/>
                <a:ea typeface="Lato Black"/>
                <a:cs typeface="Lato Black"/>
                <a:sym typeface="Lato Black"/>
              </a:rPr>
              <a:t>: 1500 words or 10 minutes oral/multi-modal</a:t>
            </a:r>
            <a:endParaRPr sz="6400">
              <a:solidFill>
                <a:srgbClr val="FF0000"/>
              </a:solidFill>
              <a:latin typeface="Lato Black"/>
              <a:ea typeface="Lato Black"/>
              <a:cs typeface="Lato Black"/>
              <a:sym typeface="Lato Black"/>
            </a:endParaRPr>
          </a:p>
          <a:p>
            <a:endParaRPr sz="2400">
              <a:latin typeface="Lato Light"/>
              <a:ea typeface="Lato Light"/>
              <a:cs typeface="Lato Light"/>
              <a:sym typeface="Lato Light"/>
            </a:endParaRPr>
          </a:p>
        </p:txBody>
      </p:sp>
      <p:sp>
        <p:nvSpPr>
          <p:cNvPr id="496" name="Google Shape;496;p74"/>
          <p:cNvSpPr/>
          <p:nvPr/>
        </p:nvSpPr>
        <p:spPr>
          <a:xfrm>
            <a:off x="6842667" y="3505535"/>
            <a:ext cx="5823864" cy="3490200"/>
          </a:xfrm>
          <a:prstGeom prst="irregularSeal2">
            <a:avLst/>
          </a:prstGeom>
          <a:solidFill>
            <a:srgbClr val="FFFF00"/>
          </a:solidFill>
          <a:ln w="2857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endParaRPr sz="2400" b="1">
              <a:solidFill>
                <a:srgbClr val="666666"/>
              </a:solidFill>
            </a:endParaRPr>
          </a:p>
          <a:p>
            <a:r>
              <a:rPr lang="en" sz="2400" b="1">
                <a:solidFill>
                  <a:srgbClr val="666666"/>
                </a:solidFill>
              </a:rPr>
              <a:t>The summary content is exactly the same as RPB except it can be oral/multi-modal.</a:t>
            </a:r>
            <a:endParaRPr sz="2400" b="1">
              <a:solidFill>
                <a:srgbClr val="666666"/>
              </a:solidFill>
            </a:endParaRPr>
          </a:p>
          <a:p>
            <a:r>
              <a:rPr lang="en" sz="2400" b="1">
                <a:solidFill>
                  <a:srgbClr val="666666"/>
                </a:solidFill>
              </a:rPr>
              <a:t>It is assessed.</a:t>
            </a:r>
            <a:endParaRPr sz="2400" b="1">
              <a:solidFill>
                <a:srgbClr val="666666"/>
              </a:solidFill>
            </a:endParaRPr>
          </a:p>
        </p:txBody>
      </p:sp>
      <p:sp>
        <p:nvSpPr>
          <p:cNvPr id="497" name="Google Shape;497;p74"/>
          <p:cNvSpPr txBox="1"/>
          <p:nvPr/>
        </p:nvSpPr>
        <p:spPr>
          <a:xfrm>
            <a:off x="9826400" y="5220267"/>
            <a:ext cx="2415600" cy="615513"/>
          </a:xfrm>
          <a:prstGeom prst="rect">
            <a:avLst/>
          </a:prstGeom>
          <a:noFill/>
          <a:ln>
            <a:noFill/>
          </a:ln>
        </p:spPr>
        <p:txBody>
          <a:bodyPr spcFirstLastPara="1" wrap="square" lIns="121900" tIns="121900" rIns="121900" bIns="121900" anchor="t" anchorCtr="0">
            <a:spAutoFit/>
          </a:bodyPr>
          <a:lstStyle/>
          <a:p>
            <a:endParaRPr sz="2400">
              <a:latin typeface="Lato Light"/>
              <a:ea typeface="Lato Light"/>
              <a:cs typeface="Lato Light"/>
              <a:sym typeface="Lato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75"/>
          <p:cNvSpPr txBox="1">
            <a:spLocks noGrp="1"/>
          </p:cNvSpPr>
          <p:nvPr>
            <p:ph type="sldNum" sz="quarter" idx="12"/>
          </p:nvPr>
        </p:nvSpPr>
        <p:spPr>
          <a:xfrm>
            <a:off x="11307445" y="6333135"/>
            <a:ext cx="731600" cy="524800"/>
          </a:xfrm>
          <a:prstGeom prst="rect">
            <a:avLst/>
          </a:prstGeom>
        </p:spPr>
        <p:txBody>
          <a:bodyPr spcFirstLastPara="1" vert="horz" wrap="square" lIns="0" tIns="0" rIns="0" bIns="0" rtlCol="0" anchor="ctr" anchorCtr="0">
            <a:noAutofit/>
          </a:bodyPr>
          <a:lstStyle/>
          <a:p>
            <a:fld id="{00000000-1234-1234-1234-123412341234}" type="slidenum">
              <a:rPr lang="en"/>
              <a:pPr/>
              <a:t>12</a:t>
            </a:fld>
            <a:endParaRPr/>
          </a:p>
        </p:txBody>
      </p:sp>
      <p:sp>
        <p:nvSpPr>
          <p:cNvPr id="503" name="Google Shape;503;p75"/>
          <p:cNvSpPr/>
          <p:nvPr/>
        </p:nvSpPr>
        <p:spPr>
          <a:xfrm>
            <a:off x="7175500" y="3567760"/>
            <a:ext cx="5823864" cy="3490200"/>
          </a:xfrm>
          <a:prstGeom prst="irregularSeal2">
            <a:avLst/>
          </a:prstGeom>
          <a:solidFill>
            <a:srgbClr val="FFFF00"/>
          </a:solidFill>
          <a:ln w="2857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endParaRPr sz="2400" b="1" dirty="0">
              <a:solidFill>
                <a:srgbClr val="666666"/>
              </a:solidFill>
            </a:endParaRPr>
          </a:p>
          <a:p>
            <a:r>
              <a:rPr lang="en" sz="2400" b="1" dirty="0">
                <a:solidFill>
                  <a:srgbClr val="666666"/>
                </a:solidFill>
              </a:rPr>
              <a:t>The summary content is exactly the same as RPB except it can be oral/multi-modal.</a:t>
            </a:r>
            <a:endParaRPr sz="2400" b="1" dirty="0">
              <a:solidFill>
                <a:srgbClr val="666666"/>
              </a:solidFill>
            </a:endParaRPr>
          </a:p>
          <a:p>
            <a:r>
              <a:rPr lang="en" sz="2400" b="1" dirty="0">
                <a:solidFill>
                  <a:srgbClr val="666666"/>
                </a:solidFill>
              </a:rPr>
              <a:t>It is assessed.</a:t>
            </a:r>
            <a:endParaRPr sz="2400" b="1" dirty="0">
              <a:solidFill>
                <a:srgbClr val="666666"/>
              </a:solidFill>
            </a:endParaRPr>
          </a:p>
        </p:txBody>
      </p:sp>
      <p:sp>
        <p:nvSpPr>
          <p:cNvPr id="504" name="Google Shape;504;p75"/>
          <p:cNvSpPr txBox="1"/>
          <p:nvPr/>
        </p:nvSpPr>
        <p:spPr>
          <a:xfrm>
            <a:off x="605150" y="96609"/>
            <a:ext cx="8410800" cy="6401199"/>
          </a:xfrm>
          <a:prstGeom prst="rect">
            <a:avLst/>
          </a:prstGeom>
          <a:noFill/>
          <a:ln>
            <a:noFill/>
          </a:ln>
        </p:spPr>
        <p:txBody>
          <a:bodyPr spcFirstLastPara="1" wrap="square" lIns="121900" tIns="121900" rIns="121900" bIns="121900" anchor="t" anchorCtr="0">
            <a:spAutoFit/>
          </a:bodyPr>
          <a:lstStyle/>
          <a:p>
            <a:pPr>
              <a:lnSpc>
                <a:spcPct val="150000"/>
              </a:lnSpc>
            </a:pPr>
            <a:r>
              <a:rPr lang="en" sz="3333" b="1" dirty="0">
                <a:solidFill>
                  <a:srgbClr val="0000FF"/>
                </a:solidFill>
                <a:latin typeface="Lato"/>
                <a:ea typeface="Lato"/>
                <a:cs typeface="Lato"/>
                <a:sym typeface="Lato"/>
              </a:rPr>
              <a:t>Hint 1 - In RPA I advise students to cover more of their </a:t>
            </a:r>
            <a:r>
              <a:rPr lang="en" sz="3333" b="1" u="sng" dirty="0">
                <a:solidFill>
                  <a:srgbClr val="0000FF"/>
                </a:solidFill>
                <a:latin typeface="Lato"/>
                <a:ea typeface="Lato"/>
                <a:cs typeface="Lato"/>
                <a:sym typeface="Lato"/>
              </a:rPr>
              <a:t>research processes</a:t>
            </a:r>
            <a:r>
              <a:rPr lang="en" sz="3333" b="1" dirty="0">
                <a:solidFill>
                  <a:srgbClr val="0000FF"/>
                </a:solidFill>
                <a:latin typeface="Lato"/>
                <a:ea typeface="Lato"/>
                <a:cs typeface="Lato"/>
                <a:sym typeface="Lato"/>
              </a:rPr>
              <a:t> in the summary as these don’t tend to come out in their Review as much.</a:t>
            </a:r>
          </a:p>
          <a:p>
            <a:pPr>
              <a:lnSpc>
                <a:spcPct val="150000"/>
              </a:lnSpc>
            </a:pPr>
            <a:r>
              <a:rPr lang="en" sz="3333" b="1" dirty="0">
                <a:solidFill>
                  <a:srgbClr val="0000FF"/>
                </a:solidFill>
                <a:latin typeface="Lato"/>
                <a:ea typeface="Lato"/>
                <a:cs typeface="Lato"/>
                <a:sym typeface="Lato"/>
              </a:rPr>
              <a:t>They should make the summary count – a good summary will “put the marker in the picture” and make them want to listen/read on.</a:t>
            </a:r>
            <a:endParaRPr sz="3333" b="1" dirty="0">
              <a:solidFill>
                <a:srgbClr val="0000FF"/>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508"/>
        <p:cNvGrpSpPr/>
        <p:nvPr/>
      </p:nvGrpSpPr>
      <p:grpSpPr>
        <a:xfrm>
          <a:off x="0" y="0"/>
          <a:ext cx="0" cy="0"/>
          <a:chOff x="0" y="0"/>
          <a:chExt cx="0" cy="0"/>
        </a:xfrm>
      </p:grpSpPr>
      <p:sp>
        <p:nvSpPr>
          <p:cNvPr id="509" name="Google Shape;509;p76"/>
          <p:cNvSpPr txBox="1">
            <a:spLocks noGrp="1"/>
          </p:cNvSpPr>
          <p:nvPr>
            <p:ph type="sldNum" idx="12"/>
          </p:nvPr>
        </p:nvSpPr>
        <p:spPr>
          <a:prstGeom prst="rect">
            <a:avLst/>
          </a:prstGeom>
        </p:spPr>
        <p:txBody>
          <a:bodyPr spcFirstLastPara="1" vert="horz" wrap="square" lIns="0" tIns="0" rIns="0" bIns="0" rtlCol="0" anchor="ctr" anchorCtr="0">
            <a:noAutofit/>
          </a:bodyPr>
          <a:lstStyle/>
          <a:p>
            <a:endParaRPr dirty="0"/>
          </a:p>
        </p:txBody>
      </p:sp>
      <p:sp>
        <p:nvSpPr>
          <p:cNvPr id="510" name="Google Shape;510;p76"/>
          <p:cNvSpPr txBox="1"/>
          <p:nvPr/>
        </p:nvSpPr>
        <p:spPr>
          <a:xfrm>
            <a:off x="406445" y="709275"/>
            <a:ext cx="11266800" cy="5703380"/>
          </a:xfrm>
          <a:prstGeom prst="rect">
            <a:avLst/>
          </a:prstGeom>
          <a:solidFill>
            <a:srgbClr val="FFFFCC"/>
          </a:solidFill>
          <a:ln>
            <a:noFill/>
          </a:ln>
        </p:spPr>
        <p:txBody>
          <a:bodyPr spcFirstLastPara="1" wrap="square" lIns="121900" tIns="121900" rIns="121900" bIns="121900" anchor="t" anchorCtr="0">
            <a:spAutoFit/>
          </a:bodyPr>
          <a:lstStyle/>
          <a:p>
            <a:pPr>
              <a:lnSpc>
                <a:spcPct val="150000"/>
              </a:lnSpc>
              <a:spcBef>
                <a:spcPts val="1600"/>
              </a:spcBef>
            </a:pPr>
            <a:r>
              <a:rPr lang="en" sz="2133" dirty="0"/>
              <a:t>Having an interest in both children and the law I was fascinated with the idea of finding out about mothers incarcerated in prison with a child. My Research Question became</a:t>
            </a:r>
            <a:r>
              <a:rPr lang="en" sz="2133" i="1" dirty="0"/>
              <a:t> </a:t>
            </a:r>
            <a:r>
              <a:rPr lang="en" sz="2133" b="1" i="1" dirty="0"/>
              <a:t>“What are the advantages and disadvantages of an incarcerated woman being able to keep their children (under the age of 3) living with them in jail?”.</a:t>
            </a:r>
            <a:r>
              <a:rPr lang="en" sz="2133" i="1" dirty="0"/>
              <a:t> After </a:t>
            </a:r>
            <a:r>
              <a:rPr lang="en" sz="2133" dirty="0"/>
              <a:t>researching what Australian prisons currently allow children to be with their mothers in jail, I explored the age range of such children, finding they are mostly newborn to 3 years old. I focused on where children could be accommodated in jail as well as the health and social impacts on both mother and child of living this way. I also examined alternatives and risks to all involved. Two zoom interviews with professionals, such as Suz Foley Adelaide Women’s Prison chaplain, and Professor David Platter, Adelaide University Law criminology expert were conducted along with secondary research.</a:t>
            </a:r>
            <a:r>
              <a:rPr lang="en" sz="1467" i="1" dirty="0"/>
              <a:t>  </a:t>
            </a:r>
            <a:endParaRPr sz="1467" i="1" dirty="0"/>
          </a:p>
          <a:p>
            <a:endParaRPr sz="2133" b="1" dirty="0">
              <a:solidFill>
                <a:srgbClr val="FF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1D12D5-897E-7220-4C6D-CF62EDD24A14}"/>
              </a:ext>
            </a:extLst>
          </p:cNvPr>
          <p:cNvSpPr>
            <a:spLocks noGrp="1"/>
          </p:cNvSpPr>
          <p:nvPr>
            <p:ph type="title"/>
          </p:nvPr>
        </p:nvSpPr>
        <p:spPr>
          <a:xfrm>
            <a:off x="657224" y="936711"/>
            <a:ext cx="2988265" cy="4984578"/>
          </a:xfrm>
        </p:spPr>
        <p:txBody>
          <a:bodyPr>
            <a:normAutofit/>
          </a:bodyPr>
          <a:lstStyle/>
          <a:p>
            <a:r>
              <a:rPr lang="en-US" sz="4400" b="1" dirty="0">
                <a:solidFill>
                  <a:srgbClr val="FFFFFF"/>
                </a:solidFill>
              </a:rPr>
              <a:t>Hint 2- Get the headings in the Review,  exactly right</a:t>
            </a:r>
            <a:br>
              <a:rPr lang="en-US" sz="4400" b="1" dirty="0">
                <a:solidFill>
                  <a:srgbClr val="FFFFFF"/>
                </a:solidFill>
              </a:rPr>
            </a:br>
            <a:endParaRPr lang="en-AU" sz="4400" dirty="0">
              <a:solidFill>
                <a:srgbClr val="FFFFFF"/>
              </a:solidFill>
            </a:endParaRPr>
          </a:p>
        </p:txBody>
      </p:sp>
      <p:sp>
        <p:nvSpPr>
          <p:cNvPr id="3" name="Content Placeholder 2">
            <a:extLst>
              <a:ext uri="{FF2B5EF4-FFF2-40B4-BE49-F238E27FC236}">
                <a16:creationId xmlns:a16="http://schemas.microsoft.com/office/drawing/2014/main" id="{388AB422-1E49-124D-27AE-D58DCABCF5F6}"/>
              </a:ext>
            </a:extLst>
          </p:cNvPr>
          <p:cNvSpPr>
            <a:spLocks noGrp="1"/>
          </p:cNvSpPr>
          <p:nvPr>
            <p:ph idx="1"/>
          </p:nvPr>
        </p:nvSpPr>
        <p:spPr>
          <a:xfrm>
            <a:off x="4614389" y="936711"/>
            <a:ext cx="6815992" cy="4984578"/>
          </a:xfrm>
        </p:spPr>
        <p:txBody>
          <a:bodyPr anchor="ctr">
            <a:normAutofit/>
          </a:bodyPr>
          <a:lstStyle/>
          <a:p>
            <a:pPr>
              <a:spcBef>
                <a:spcPts val="1333"/>
              </a:spcBef>
            </a:pPr>
            <a:r>
              <a:rPr lang="en-US" b="1" dirty="0">
                <a:latin typeface="Calibri"/>
                <a:ea typeface="Calibri"/>
                <a:cs typeface="Calibri"/>
                <a:sym typeface="Calibri"/>
              </a:rPr>
              <a:t>R1: Review of the knowledge and skills developed in response to the research question</a:t>
            </a:r>
          </a:p>
          <a:p>
            <a:pPr>
              <a:spcBef>
                <a:spcPts val="1333"/>
              </a:spcBef>
            </a:pPr>
            <a:r>
              <a:rPr lang="en-US" b="1" dirty="0">
                <a:latin typeface="Calibri"/>
                <a:ea typeface="Calibri"/>
                <a:cs typeface="Calibri"/>
                <a:sym typeface="Calibri"/>
              </a:rPr>
              <a:t>R2: Discussion of decisions made in response to challenges and/or opportunities</a:t>
            </a:r>
          </a:p>
          <a:p>
            <a:pPr>
              <a:spcBef>
                <a:spcPts val="1333"/>
              </a:spcBef>
            </a:pPr>
            <a:r>
              <a:rPr lang="en-US" b="1" dirty="0">
                <a:latin typeface="Calibri"/>
                <a:ea typeface="Calibri"/>
                <a:cs typeface="Calibri"/>
                <a:sym typeface="Calibri"/>
              </a:rPr>
              <a:t>R3: Reflection on the quality of the Research Outcome </a:t>
            </a:r>
          </a:p>
          <a:p>
            <a:endParaRPr lang="en-AU" dirty="0"/>
          </a:p>
        </p:txBody>
      </p:sp>
    </p:spTree>
    <p:extLst>
      <p:ext uri="{BB962C8B-B14F-4D97-AF65-F5344CB8AC3E}">
        <p14:creationId xmlns:p14="http://schemas.microsoft.com/office/powerpoint/2010/main" val="3555480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FFFCC"/>
        </a:solidFill>
        <a:effectLst/>
      </p:bgPr>
    </p:bg>
    <p:spTree>
      <p:nvGrpSpPr>
        <p:cNvPr id="1" name="Shape 520"/>
        <p:cNvGrpSpPr/>
        <p:nvPr/>
      </p:nvGrpSpPr>
      <p:grpSpPr>
        <a:xfrm>
          <a:off x="0" y="0"/>
          <a:ext cx="0" cy="0"/>
          <a:chOff x="0" y="0"/>
          <a:chExt cx="0" cy="0"/>
        </a:xfrm>
      </p:grpSpPr>
      <p:sp>
        <p:nvSpPr>
          <p:cNvPr id="521" name="Google Shape;521;p78"/>
          <p:cNvSpPr txBox="1">
            <a:spLocks noGrp="1"/>
          </p:cNvSpPr>
          <p:nvPr>
            <p:ph type="sldNum" idx="12"/>
          </p:nvPr>
        </p:nvSpPr>
        <p:spPr>
          <a:xfrm>
            <a:off x="11307445" y="6333135"/>
            <a:ext cx="731600" cy="524800"/>
          </a:xfrm>
          <a:prstGeom prst="rect">
            <a:avLst/>
          </a:prstGeom>
        </p:spPr>
        <p:txBody>
          <a:bodyPr spcFirstLastPara="1" vert="horz" wrap="square" lIns="0" tIns="0" rIns="0" bIns="0" rtlCol="0" anchor="ctr" anchorCtr="0">
            <a:noAutofit/>
          </a:bodyPr>
          <a:lstStyle/>
          <a:p>
            <a:fld id="{00000000-1234-1234-1234-123412341234}" type="slidenum">
              <a:rPr lang="en"/>
              <a:pPr/>
              <a:t>15</a:t>
            </a:fld>
            <a:endParaRPr/>
          </a:p>
        </p:txBody>
      </p:sp>
      <p:sp>
        <p:nvSpPr>
          <p:cNvPr id="522" name="Google Shape;522;p78"/>
          <p:cNvSpPr txBox="1">
            <a:spLocks noGrp="1"/>
          </p:cNvSpPr>
          <p:nvPr>
            <p:ph type="body" idx="1"/>
          </p:nvPr>
        </p:nvSpPr>
        <p:spPr>
          <a:xfrm>
            <a:off x="1898200" y="1876167"/>
            <a:ext cx="8511200" cy="4060000"/>
          </a:xfrm>
          <a:prstGeom prst="rect">
            <a:avLst/>
          </a:prstGeom>
        </p:spPr>
        <p:txBody>
          <a:bodyPr spcFirstLastPara="1" vert="horz" wrap="square" lIns="0" tIns="0" rIns="0" bIns="0" rtlCol="0" anchor="t" anchorCtr="0">
            <a:noAutofit/>
          </a:bodyPr>
          <a:lstStyle/>
          <a:p>
            <a:pPr marL="0" indent="0">
              <a:buNone/>
            </a:pPr>
            <a:r>
              <a:rPr lang="en" sz="8000" b="1">
                <a:solidFill>
                  <a:schemeClr val="accent4"/>
                </a:solidFill>
                <a:latin typeface="Calibri"/>
                <a:ea typeface="Calibri"/>
                <a:cs typeface="Calibri"/>
                <a:sym typeface="Calibri"/>
              </a:rPr>
              <a:t>R1: </a:t>
            </a:r>
            <a:endParaRPr sz="8000" b="1">
              <a:solidFill>
                <a:schemeClr val="accent4"/>
              </a:solidFill>
              <a:latin typeface="Calibri"/>
              <a:ea typeface="Calibri"/>
              <a:cs typeface="Calibri"/>
              <a:sym typeface="Calibri"/>
            </a:endParaRPr>
          </a:p>
          <a:p>
            <a:pPr marL="389457" indent="-389457" algn="l">
              <a:lnSpc>
                <a:spcPct val="100000"/>
              </a:lnSpc>
              <a:spcBef>
                <a:spcPts val="1600"/>
              </a:spcBef>
              <a:buNone/>
            </a:pPr>
            <a:r>
              <a:rPr lang="en" sz="4400" b="1">
                <a:solidFill>
                  <a:schemeClr val="accent4"/>
                </a:solidFill>
                <a:latin typeface="Calibri"/>
                <a:ea typeface="Calibri"/>
                <a:cs typeface="Calibri"/>
                <a:sym typeface="Calibri"/>
              </a:rPr>
              <a:t>REVIEW OF THE KNOWLEDGE AND SKILLS DEVELOPED IN RESPONSE TO THE RESEARCH QUESTION.</a:t>
            </a:r>
            <a:endParaRPr sz="4400" b="1">
              <a:solidFill>
                <a:schemeClr val="accent4"/>
              </a:solidFill>
              <a:latin typeface="Calibri"/>
              <a:ea typeface="Calibri"/>
              <a:cs typeface="Calibri"/>
              <a:sym typeface="Calibri"/>
            </a:endParaRPr>
          </a:p>
          <a:p>
            <a:pPr marL="389457" indent="-389457" algn="l">
              <a:lnSpc>
                <a:spcPct val="100000"/>
              </a:lnSpc>
              <a:spcBef>
                <a:spcPts val="1600"/>
              </a:spcBef>
              <a:buNone/>
            </a:pPr>
            <a:r>
              <a:rPr lang="en" sz="4400" b="1">
                <a:solidFill>
                  <a:schemeClr val="accent4"/>
                </a:solidFill>
                <a:latin typeface="Calibri"/>
                <a:ea typeface="Calibri"/>
                <a:cs typeface="Calibri"/>
                <a:sym typeface="Calibri"/>
              </a:rPr>
              <a:t>      </a:t>
            </a:r>
            <a:r>
              <a:rPr lang="en" sz="4400" b="1">
                <a:solidFill>
                  <a:srgbClr val="E06666"/>
                </a:solidFill>
                <a:latin typeface="Calibri"/>
                <a:ea typeface="Calibri"/>
                <a:cs typeface="Calibri"/>
                <a:sym typeface="Calibri"/>
              </a:rPr>
              <a:t>500 words or 3 mins 30 secs</a:t>
            </a:r>
            <a:endParaRPr sz="4400" b="1">
              <a:solidFill>
                <a:srgbClr val="E06666"/>
              </a:solidFill>
              <a:latin typeface="Calibri"/>
              <a:ea typeface="Calibri"/>
              <a:cs typeface="Calibri"/>
              <a:sym typeface="Calibri"/>
            </a:endParaRPr>
          </a:p>
          <a:p>
            <a:pPr marL="0" indent="0">
              <a:spcBef>
                <a:spcPts val="1600"/>
              </a:spcBef>
              <a:buNone/>
            </a:pPr>
            <a:endParaRPr sz="6400" b="1">
              <a:solidFill>
                <a:schemeClr val="accent4"/>
              </a:solidFill>
              <a:latin typeface="Calibri"/>
              <a:ea typeface="Calibri"/>
              <a:cs typeface="Calibri"/>
              <a:sym typeface="Calibri"/>
            </a:endParaRPr>
          </a:p>
          <a:p>
            <a:pPr marL="0" indent="0">
              <a:buNone/>
            </a:pPr>
            <a:endParaRPr sz="4800" b="1">
              <a:solidFill>
                <a:srgbClr val="E06666"/>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526"/>
        <p:cNvGrpSpPr/>
        <p:nvPr/>
      </p:nvGrpSpPr>
      <p:grpSpPr>
        <a:xfrm>
          <a:off x="0" y="0"/>
          <a:ext cx="0" cy="0"/>
          <a:chOff x="0" y="0"/>
          <a:chExt cx="0" cy="0"/>
        </a:xfrm>
      </p:grpSpPr>
      <p:sp>
        <p:nvSpPr>
          <p:cNvPr id="527" name="Google Shape;527;p79"/>
          <p:cNvSpPr txBox="1">
            <a:spLocks noGrp="1"/>
          </p:cNvSpPr>
          <p:nvPr>
            <p:ph type="sldNum" idx="12"/>
          </p:nvPr>
        </p:nvSpPr>
        <p:spPr>
          <a:xfrm>
            <a:off x="11307445" y="6333135"/>
            <a:ext cx="731600" cy="524800"/>
          </a:xfrm>
          <a:prstGeom prst="rect">
            <a:avLst/>
          </a:prstGeom>
        </p:spPr>
        <p:txBody>
          <a:bodyPr spcFirstLastPara="1" vert="horz" wrap="square" lIns="0" tIns="0" rIns="0" bIns="0" rtlCol="0" anchor="ctr" anchorCtr="0">
            <a:noAutofit/>
          </a:bodyPr>
          <a:lstStyle/>
          <a:p>
            <a:endParaRPr dirty="0"/>
          </a:p>
        </p:txBody>
      </p:sp>
      <p:sp>
        <p:nvSpPr>
          <p:cNvPr id="528" name="Google Shape;528;p79"/>
          <p:cNvSpPr txBox="1"/>
          <p:nvPr/>
        </p:nvSpPr>
        <p:spPr>
          <a:xfrm>
            <a:off x="750100" y="673567"/>
            <a:ext cx="306000" cy="615513"/>
          </a:xfrm>
          <a:prstGeom prst="rect">
            <a:avLst/>
          </a:prstGeom>
          <a:noFill/>
          <a:ln>
            <a:noFill/>
          </a:ln>
        </p:spPr>
        <p:txBody>
          <a:bodyPr spcFirstLastPara="1" wrap="square" lIns="121900" tIns="121900" rIns="121900" bIns="121900" anchor="t" anchorCtr="0">
            <a:spAutoFit/>
          </a:bodyPr>
          <a:lstStyle/>
          <a:p>
            <a:endParaRPr sz="2400">
              <a:latin typeface="Lato Light"/>
              <a:ea typeface="Lato Light"/>
              <a:cs typeface="Lato Light"/>
              <a:sym typeface="Lato Light"/>
            </a:endParaRPr>
          </a:p>
        </p:txBody>
      </p:sp>
      <p:sp>
        <p:nvSpPr>
          <p:cNvPr id="529" name="Google Shape;529;p79"/>
          <p:cNvSpPr txBox="1"/>
          <p:nvPr/>
        </p:nvSpPr>
        <p:spPr>
          <a:xfrm>
            <a:off x="388883" y="1941667"/>
            <a:ext cx="11695200" cy="3391594"/>
          </a:xfrm>
          <a:prstGeom prst="rect">
            <a:avLst/>
          </a:prstGeom>
          <a:noFill/>
          <a:ln>
            <a:noFill/>
          </a:ln>
        </p:spPr>
        <p:txBody>
          <a:bodyPr spcFirstLastPara="1" wrap="square" lIns="121900" tIns="121900" rIns="121900" bIns="121900" anchor="t" anchorCtr="0">
            <a:spAutoFit/>
          </a:bodyPr>
          <a:lstStyle/>
          <a:p>
            <a:pPr algn="ctr">
              <a:lnSpc>
                <a:spcPct val="107000"/>
              </a:lnSpc>
              <a:spcBef>
                <a:spcPts val="1600"/>
              </a:spcBef>
            </a:pPr>
            <a:r>
              <a:rPr lang="en" sz="2933" b="1" dirty="0">
                <a:latin typeface="Calibri"/>
                <a:ea typeface="Calibri"/>
                <a:cs typeface="Calibri"/>
                <a:sym typeface="Calibri"/>
              </a:rPr>
              <a:t>Having prompting questions will assist students in reflecting on the knowledge and skills that were developed in the Research Project.</a:t>
            </a:r>
            <a:endParaRPr sz="2933" b="1" dirty="0">
              <a:latin typeface="Calibri"/>
              <a:ea typeface="Calibri"/>
              <a:cs typeface="Calibri"/>
              <a:sym typeface="Calibri"/>
            </a:endParaRPr>
          </a:p>
          <a:p>
            <a:pPr>
              <a:lnSpc>
                <a:spcPct val="107000"/>
              </a:lnSpc>
              <a:spcBef>
                <a:spcPts val="1600"/>
              </a:spcBef>
            </a:pPr>
            <a:r>
              <a:rPr lang="en" sz="2133" dirty="0">
                <a:latin typeface="Calibri"/>
                <a:ea typeface="Calibri"/>
                <a:cs typeface="Calibri"/>
                <a:sym typeface="Calibri"/>
              </a:rPr>
              <a:t>Q1. Before you started this topic, did you know much about your topic? What did you know about your topic before you began?</a:t>
            </a:r>
            <a:endParaRPr sz="2133" dirty="0">
              <a:latin typeface="Calibri"/>
              <a:ea typeface="Calibri"/>
              <a:cs typeface="Calibri"/>
              <a:sym typeface="Calibri"/>
            </a:endParaRPr>
          </a:p>
          <a:p>
            <a:pPr>
              <a:lnSpc>
                <a:spcPct val="107000"/>
              </a:lnSpc>
              <a:spcBef>
                <a:spcPts val="1600"/>
              </a:spcBef>
            </a:pPr>
            <a:r>
              <a:rPr lang="en" sz="2133" dirty="0">
                <a:latin typeface="Calibri"/>
                <a:ea typeface="Calibri"/>
                <a:cs typeface="Calibri"/>
                <a:sym typeface="Calibri"/>
              </a:rPr>
              <a:t>Q2. Look at your Folio. What were some of the key things that you learnt during the research process?</a:t>
            </a:r>
            <a:endParaRPr sz="2133" dirty="0">
              <a:latin typeface="Calibri"/>
              <a:ea typeface="Calibri"/>
              <a:cs typeface="Calibri"/>
              <a:sym typeface="Calibri"/>
            </a:endParaRPr>
          </a:p>
          <a:p>
            <a:pPr>
              <a:spcBef>
                <a:spcPts val="1067"/>
              </a:spcBef>
            </a:pPr>
            <a:endParaRPr sz="2400" dirty="0">
              <a:latin typeface="Lato Light"/>
              <a:ea typeface="Lato Light"/>
              <a:cs typeface="Lato Light"/>
              <a:sym typeface="Lato Light"/>
            </a:endParaRPr>
          </a:p>
        </p:txBody>
      </p:sp>
      <p:graphicFrame>
        <p:nvGraphicFramePr>
          <p:cNvPr id="530" name="Google Shape;530;p79"/>
          <p:cNvGraphicFramePr/>
          <p:nvPr>
            <p:extLst>
              <p:ext uri="{D42A27DB-BD31-4B8C-83A1-F6EECF244321}">
                <p14:modId xmlns:p14="http://schemas.microsoft.com/office/powerpoint/2010/main" val="1446530837"/>
              </p:ext>
            </p:extLst>
          </p:nvPr>
        </p:nvGraphicFramePr>
        <p:xfrm>
          <a:off x="470313" y="5518805"/>
          <a:ext cx="11121501" cy="1261400"/>
        </p:xfrm>
        <a:graphic>
          <a:graphicData uri="http://schemas.openxmlformats.org/drawingml/2006/table">
            <a:tbl>
              <a:tblPr>
                <a:noFill/>
              </a:tblPr>
              <a:tblGrid>
                <a:gridCol w="3707167">
                  <a:extLst>
                    <a:ext uri="{9D8B030D-6E8A-4147-A177-3AD203B41FA5}">
                      <a16:colId xmlns:a16="http://schemas.microsoft.com/office/drawing/2014/main" val="20000"/>
                    </a:ext>
                  </a:extLst>
                </a:gridCol>
                <a:gridCol w="3707167">
                  <a:extLst>
                    <a:ext uri="{9D8B030D-6E8A-4147-A177-3AD203B41FA5}">
                      <a16:colId xmlns:a16="http://schemas.microsoft.com/office/drawing/2014/main" val="20001"/>
                    </a:ext>
                  </a:extLst>
                </a:gridCol>
                <a:gridCol w="3707167">
                  <a:extLst>
                    <a:ext uri="{9D8B030D-6E8A-4147-A177-3AD203B41FA5}">
                      <a16:colId xmlns:a16="http://schemas.microsoft.com/office/drawing/2014/main" val="20002"/>
                    </a:ext>
                  </a:extLst>
                </a:gridCol>
              </a:tblGrid>
              <a:tr h="1261400">
                <a:tc>
                  <a:txBody>
                    <a:bodyPr/>
                    <a:lstStyle/>
                    <a:p>
                      <a:pPr marL="0" lvl="0" indent="0" algn="l" rtl="0">
                        <a:lnSpc>
                          <a:spcPct val="115000"/>
                        </a:lnSpc>
                        <a:spcBef>
                          <a:spcPts val="1200"/>
                        </a:spcBef>
                        <a:spcAft>
                          <a:spcPts val="1200"/>
                        </a:spcAft>
                        <a:buNone/>
                      </a:pPr>
                      <a:r>
                        <a:rPr lang="en" sz="1500" b="1"/>
                        <a:t>Write down some of the key things you learnt (consider your reflections).</a:t>
                      </a:r>
                      <a:endParaRPr sz="2400"/>
                    </a:p>
                  </a:txBody>
                  <a:tcPr marL="121900" marR="121900" marT="121900" marB="121900">
                    <a:lnL w="19050" cap="flat" cmpd="sng">
                      <a:solidFill>
                        <a:srgbClr val="EA9999"/>
                      </a:solidFill>
                      <a:prstDash val="solid"/>
                      <a:round/>
                      <a:headEnd type="none" w="sm" len="sm"/>
                      <a:tailEnd type="none" w="sm" len="sm"/>
                    </a:lnL>
                    <a:lnR w="19050" cap="flat" cmpd="sng">
                      <a:solidFill>
                        <a:srgbClr val="EA9999"/>
                      </a:solidFill>
                      <a:prstDash val="solid"/>
                      <a:round/>
                      <a:headEnd type="none" w="sm" len="sm"/>
                      <a:tailEnd type="none" w="sm" len="sm"/>
                    </a:lnR>
                    <a:lnT w="19050" cap="flat" cmpd="sng">
                      <a:solidFill>
                        <a:srgbClr val="EA9999"/>
                      </a:solidFill>
                      <a:prstDash val="solid"/>
                      <a:round/>
                      <a:headEnd type="none" w="sm" len="sm"/>
                      <a:tailEnd type="none" w="sm" len="sm"/>
                    </a:lnT>
                    <a:lnB w="19050" cap="flat" cmpd="sng">
                      <a:solidFill>
                        <a:srgbClr val="EA9999"/>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1500" b="1"/>
                        <a:t>Which sources did you find these things out from (write their name)?</a:t>
                      </a:r>
                      <a:endParaRPr sz="2400"/>
                    </a:p>
                  </a:txBody>
                  <a:tcPr marL="121900" marR="121900" marT="121900" marB="121900">
                    <a:lnL w="19050" cap="flat" cmpd="sng">
                      <a:solidFill>
                        <a:srgbClr val="EA9999"/>
                      </a:solidFill>
                      <a:prstDash val="solid"/>
                      <a:round/>
                      <a:headEnd type="none" w="sm" len="sm"/>
                      <a:tailEnd type="none" w="sm" len="sm"/>
                    </a:lnL>
                    <a:lnR w="19050" cap="flat" cmpd="sng">
                      <a:solidFill>
                        <a:srgbClr val="EA9999"/>
                      </a:solidFill>
                      <a:prstDash val="solid"/>
                      <a:round/>
                      <a:headEnd type="none" w="sm" len="sm"/>
                      <a:tailEnd type="none" w="sm" len="sm"/>
                    </a:lnR>
                    <a:lnT w="19050" cap="flat" cmpd="sng">
                      <a:solidFill>
                        <a:srgbClr val="EA9999"/>
                      </a:solidFill>
                      <a:prstDash val="solid"/>
                      <a:round/>
                      <a:headEnd type="none" w="sm" len="sm"/>
                      <a:tailEnd type="none" w="sm" len="sm"/>
                    </a:lnT>
                    <a:lnB w="19050" cap="flat" cmpd="sng">
                      <a:solidFill>
                        <a:srgbClr val="EA9999"/>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1500" b="1" dirty="0"/>
                        <a:t>Explain why it was interesting or important for your topic to learn these things.  How did it help you answer your question?</a:t>
                      </a:r>
                      <a:endParaRPr sz="2400" dirty="0"/>
                    </a:p>
                  </a:txBody>
                  <a:tcPr marL="121900" marR="121900" marT="121900" marB="121900">
                    <a:lnL w="19050" cap="flat" cmpd="sng">
                      <a:solidFill>
                        <a:srgbClr val="EA9999"/>
                      </a:solidFill>
                      <a:prstDash val="solid"/>
                      <a:round/>
                      <a:headEnd type="none" w="sm" len="sm"/>
                      <a:tailEnd type="none" w="sm" len="sm"/>
                    </a:lnL>
                    <a:lnR w="19050" cap="flat" cmpd="sng">
                      <a:solidFill>
                        <a:srgbClr val="EA9999"/>
                      </a:solidFill>
                      <a:prstDash val="solid"/>
                      <a:round/>
                      <a:headEnd type="none" w="sm" len="sm"/>
                      <a:tailEnd type="none" w="sm" len="sm"/>
                    </a:lnR>
                    <a:lnT w="19050" cap="flat" cmpd="sng">
                      <a:solidFill>
                        <a:srgbClr val="EA9999"/>
                      </a:solidFill>
                      <a:prstDash val="solid"/>
                      <a:round/>
                      <a:headEnd type="none" w="sm" len="sm"/>
                      <a:tailEnd type="none" w="sm" len="sm"/>
                    </a:lnT>
                    <a:lnB w="19050" cap="flat" cmpd="sng">
                      <a:solidFill>
                        <a:srgbClr val="EA9999"/>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109A85CD-4118-27C0-A171-1CBE11BE1F49}"/>
              </a:ext>
            </a:extLst>
          </p:cNvPr>
          <p:cNvSpPr txBox="1"/>
          <p:nvPr/>
        </p:nvSpPr>
        <p:spPr>
          <a:xfrm>
            <a:off x="388883" y="493986"/>
            <a:ext cx="11284362" cy="1323439"/>
          </a:xfrm>
          <a:prstGeom prst="rect">
            <a:avLst/>
          </a:prstGeom>
          <a:solidFill>
            <a:srgbClr val="FFFFCC"/>
          </a:solidFill>
        </p:spPr>
        <p:txBody>
          <a:bodyPr wrap="square" rtlCol="0">
            <a:spAutoFit/>
          </a:bodyPr>
          <a:lstStyle/>
          <a:p>
            <a:pPr algn="ctr"/>
            <a:r>
              <a:rPr lang="en-AU" sz="4000" b="1" dirty="0">
                <a:solidFill>
                  <a:srgbClr val="0070C0"/>
                </a:solidFill>
              </a:rPr>
              <a:t>Hint 3: Put time into preparing students for each section before they write or record.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534"/>
        <p:cNvGrpSpPr/>
        <p:nvPr/>
      </p:nvGrpSpPr>
      <p:grpSpPr>
        <a:xfrm>
          <a:off x="0" y="0"/>
          <a:ext cx="0" cy="0"/>
          <a:chOff x="0" y="0"/>
          <a:chExt cx="0" cy="0"/>
        </a:xfrm>
      </p:grpSpPr>
      <p:sp>
        <p:nvSpPr>
          <p:cNvPr id="535" name="Google Shape;535;p80"/>
          <p:cNvSpPr txBox="1">
            <a:spLocks noGrp="1"/>
          </p:cNvSpPr>
          <p:nvPr>
            <p:ph type="sldNum" idx="12"/>
          </p:nvPr>
        </p:nvSpPr>
        <p:spPr>
          <a:xfrm>
            <a:off x="11307445" y="6333135"/>
            <a:ext cx="731600" cy="524800"/>
          </a:xfrm>
          <a:prstGeom prst="rect">
            <a:avLst/>
          </a:prstGeom>
        </p:spPr>
        <p:txBody>
          <a:bodyPr spcFirstLastPara="1" vert="horz" wrap="square" lIns="0" tIns="0" rIns="0" bIns="0" rtlCol="0" anchor="ctr" anchorCtr="0">
            <a:noAutofit/>
          </a:bodyPr>
          <a:lstStyle/>
          <a:p>
            <a:endParaRPr dirty="0"/>
          </a:p>
        </p:txBody>
      </p:sp>
      <p:sp>
        <p:nvSpPr>
          <p:cNvPr id="536" name="Google Shape;536;p80"/>
          <p:cNvSpPr txBox="1"/>
          <p:nvPr/>
        </p:nvSpPr>
        <p:spPr>
          <a:xfrm>
            <a:off x="750100" y="673567"/>
            <a:ext cx="306000" cy="615513"/>
          </a:xfrm>
          <a:prstGeom prst="rect">
            <a:avLst/>
          </a:prstGeom>
          <a:noFill/>
          <a:ln>
            <a:noFill/>
          </a:ln>
        </p:spPr>
        <p:txBody>
          <a:bodyPr spcFirstLastPara="1" wrap="square" lIns="121900" tIns="121900" rIns="121900" bIns="121900" anchor="t" anchorCtr="0">
            <a:spAutoFit/>
          </a:bodyPr>
          <a:lstStyle/>
          <a:p>
            <a:endParaRPr sz="2400">
              <a:latin typeface="Lato Light"/>
              <a:ea typeface="Lato Light"/>
              <a:cs typeface="Lato Light"/>
              <a:sym typeface="Lato Light"/>
            </a:endParaRPr>
          </a:p>
        </p:txBody>
      </p:sp>
      <p:sp>
        <p:nvSpPr>
          <p:cNvPr id="537" name="Google Shape;537;p80"/>
          <p:cNvSpPr txBox="1"/>
          <p:nvPr/>
        </p:nvSpPr>
        <p:spPr>
          <a:xfrm>
            <a:off x="229633" y="398001"/>
            <a:ext cx="11695200" cy="5077953"/>
          </a:xfrm>
          <a:prstGeom prst="rect">
            <a:avLst/>
          </a:prstGeom>
          <a:noFill/>
          <a:ln>
            <a:noFill/>
          </a:ln>
        </p:spPr>
        <p:txBody>
          <a:bodyPr spcFirstLastPara="1" wrap="square" lIns="121900" tIns="121900" rIns="121900" bIns="121900" anchor="t" anchorCtr="0">
            <a:spAutoFit/>
          </a:bodyPr>
          <a:lstStyle/>
          <a:p>
            <a:pPr>
              <a:lnSpc>
                <a:spcPct val="107000"/>
              </a:lnSpc>
              <a:spcBef>
                <a:spcPts val="1600"/>
              </a:spcBef>
            </a:pPr>
            <a:r>
              <a:rPr lang="en" sz="2267" dirty="0">
                <a:latin typeface="Calibri"/>
                <a:ea typeface="Calibri"/>
                <a:cs typeface="Calibri"/>
                <a:sym typeface="Calibri"/>
              </a:rPr>
              <a:t>Q3. What were some skills that you developed in the research project?</a:t>
            </a:r>
            <a:endParaRPr sz="2267" dirty="0">
              <a:latin typeface="Calibri"/>
              <a:ea typeface="Calibri"/>
              <a:cs typeface="Calibri"/>
              <a:sym typeface="Calibri"/>
            </a:endParaRPr>
          </a:p>
          <a:p>
            <a:pPr>
              <a:lnSpc>
                <a:spcPct val="115000"/>
              </a:lnSpc>
              <a:spcBef>
                <a:spcPts val="1600"/>
              </a:spcBef>
            </a:pPr>
            <a:endParaRPr sz="2133" dirty="0">
              <a:latin typeface="Calibri"/>
              <a:ea typeface="Calibri"/>
              <a:cs typeface="Calibri"/>
              <a:sym typeface="Calibri"/>
            </a:endParaRPr>
          </a:p>
          <a:p>
            <a:pPr>
              <a:lnSpc>
                <a:spcPct val="115000"/>
              </a:lnSpc>
              <a:spcBef>
                <a:spcPts val="1600"/>
              </a:spcBef>
            </a:pPr>
            <a:endParaRPr sz="2133" dirty="0">
              <a:latin typeface="Calibri"/>
              <a:ea typeface="Calibri"/>
              <a:cs typeface="Calibri"/>
              <a:sym typeface="Calibri"/>
            </a:endParaRPr>
          </a:p>
          <a:p>
            <a:pPr>
              <a:lnSpc>
                <a:spcPct val="115000"/>
              </a:lnSpc>
              <a:spcBef>
                <a:spcPts val="1600"/>
              </a:spcBef>
            </a:pPr>
            <a:endParaRPr sz="1467" dirty="0"/>
          </a:p>
          <a:p>
            <a:pPr>
              <a:lnSpc>
                <a:spcPct val="107000"/>
              </a:lnSpc>
              <a:spcBef>
                <a:spcPts val="1600"/>
              </a:spcBef>
            </a:pPr>
            <a:r>
              <a:rPr lang="en" sz="2267" dirty="0">
                <a:latin typeface="Calibri"/>
                <a:ea typeface="Calibri"/>
                <a:cs typeface="Calibri"/>
                <a:sym typeface="Calibri"/>
              </a:rPr>
              <a:t>Q4. What was the most useful way that you collected information? Why was it useful for you?</a:t>
            </a:r>
            <a:endParaRPr sz="2267" dirty="0">
              <a:latin typeface="Calibri"/>
              <a:ea typeface="Calibri"/>
              <a:cs typeface="Calibri"/>
              <a:sym typeface="Calibri"/>
            </a:endParaRPr>
          </a:p>
          <a:p>
            <a:pPr>
              <a:lnSpc>
                <a:spcPct val="107000"/>
              </a:lnSpc>
              <a:spcBef>
                <a:spcPts val="1600"/>
              </a:spcBef>
            </a:pPr>
            <a:r>
              <a:rPr lang="en" sz="2267" dirty="0">
                <a:latin typeface="Calibri"/>
                <a:ea typeface="Calibri"/>
                <a:cs typeface="Calibri"/>
                <a:sym typeface="Calibri"/>
              </a:rPr>
              <a:t>Q5. How will you use the </a:t>
            </a:r>
            <a:r>
              <a:rPr lang="en" sz="2267" b="1" u="sng" dirty="0">
                <a:latin typeface="Calibri"/>
                <a:ea typeface="Calibri"/>
                <a:cs typeface="Calibri"/>
                <a:sym typeface="Calibri"/>
              </a:rPr>
              <a:t>information</a:t>
            </a:r>
            <a:r>
              <a:rPr lang="en" sz="2267" dirty="0">
                <a:latin typeface="Calibri"/>
                <a:ea typeface="Calibri"/>
                <a:cs typeface="Calibri"/>
                <a:sym typeface="Calibri"/>
              </a:rPr>
              <a:t> you learnt in your project, in the future? How could it help you in your future life / study / work?</a:t>
            </a:r>
            <a:endParaRPr sz="2267" dirty="0">
              <a:latin typeface="Calibri"/>
              <a:ea typeface="Calibri"/>
              <a:cs typeface="Calibri"/>
              <a:sym typeface="Calibri"/>
            </a:endParaRPr>
          </a:p>
          <a:p>
            <a:pPr>
              <a:lnSpc>
                <a:spcPct val="107000"/>
              </a:lnSpc>
              <a:spcBef>
                <a:spcPts val="1600"/>
              </a:spcBef>
              <a:spcAft>
                <a:spcPts val="1067"/>
              </a:spcAft>
            </a:pPr>
            <a:r>
              <a:rPr lang="en" sz="2267" dirty="0">
                <a:latin typeface="Calibri"/>
                <a:ea typeface="Calibri"/>
                <a:cs typeface="Calibri"/>
                <a:sym typeface="Calibri"/>
              </a:rPr>
              <a:t>Q6. How will you use the </a:t>
            </a:r>
            <a:r>
              <a:rPr lang="en" sz="2267" b="1" u="sng" dirty="0">
                <a:latin typeface="Calibri"/>
                <a:ea typeface="Calibri"/>
                <a:cs typeface="Calibri"/>
                <a:sym typeface="Calibri"/>
              </a:rPr>
              <a:t>skills</a:t>
            </a:r>
            <a:r>
              <a:rPr lang="en" sz="2267" dirty="0">
                <a:latin typeface="Calibri"/>
                <a:ea typeface="Calibri"/>
                <a:cs typeface="Calibri"/>
                <a:sym typeface="Calibri"/>
              </a:rPr>
              <a:t> you learnt in your project in the future? How could it help you in your future life / study / work?</a:t>
            </a:r>
            <a:endParaRPr sz="2400" dirty="0">
              <a:latin typeface="Lato Light"/>
              <a:ea typeface="Lato Light"/>
              <a:cs typeface="Lato Light"/>
              <a:sym typeface="Lato Light"/>
            </a:endParaRPr>
          </a:p>
        </p:txBody>
      </p:sp>
      <p:graphicFrame>
        <p:nvGraphicFramePr>
          <p:cNvPr id="538" name="Google Shape;538;p80"/>
          <p:cNvGraphicFramePr/>
          <p:nvPr/>
        </p:nvGraphicFramePr>
        <p:xfrm>
          <a:off x="191284" y="1018367"/>
          <a:ext cx="11809401" cy="1343451"/>
        </p:xfrm>
        <a:graphic>
          <a:graphicData uri="http://schemas.openxmlformats.org/drawingml/2006/table">
            <a:tbl>
              <a:tblPr>
                <a:noFill/>
              </a:tblPr>
              <a:tblGrid>
                <a:gridCol w="3936467">
                  <a:extLst>
                    <a:ext uri="{9D8B030D-6E8A-4147-A177-3AD203B41FA5}">
                      <a16:colId xmlns:a16="http://schemas.microsoft.com/office/drawing/2014/main" val="20000"/>
                    </a:ext>
                  </a:extLst>
                </a:gridCol>
                <a:gridCol w="3936467">
                  <a:extLst>
                    <a:ext uri="{9D8B030D-6E8A-4147-A177-3AD203B41FA5}">
                      <a16:colId xmlns:a16="http://schemas.microsoft.com/office/drawing/2014/main" val="20001"/>
                    </a:ext>
                  </a:extLst>
                </a:gridCol>
                <a:gridCol w="3936467">
                  <a:extLst>
                    <a:ext uri="{9D8B030D-6E8A-4147-A177-3AD203B41FA5}">
                      <a16:colId xmlns:a16="http://schemas.microsoft.com/office/drawing/2014/main" val="20002"/>
                    </a:ext>
                  </a:extLst>
                </a:gridCol>
              </a:tblGrid>
              <a:tr h="1343451">
                <a:tc>
                  <a:txBody>
                    <a:bodyPr/>
                    <a:lstStyle/>
                    <a:p>
                      <a:pPr marL="0" lvl="0" indent="0" algn="l" rtl="0">
                        <a:lnSpc>
                          <a:spcPct val="115000"/>
                        </a:lnSpc>
                        <a:spcBef>
                          <a:spcPts val="1200"/>
                        </a:spcBef>
                        <a:spcAft>
                          <a:spcPts val="1200"/>
                        </a:spcAft>
                        <a:buNone/>
                      </a:pPr>
                      <a:r>
                        <a:rPr lang="en" sz="2100">
                          <a:latin typeface="Calibri"/>
                          <a:ea typeface="Calibri"/>
                          <a:cs typeface="Calibri"/>
                          <a:sym typeface="Calibri"/>
                        </a:rPr>
                        <a:t>Possible Skills you may have developed</a:t>
                      </a:r>
                      <a:endParaRPr sz="2100">
                        <a:latin typeface="Calibri"/>
                        <a:ea typeface="Calibri"/>
                        <a:cs typeface="Calibri"/>
                        <a:sym typeface="Calibri"/>
                      </a:endParaRPr>
                    </a:p>
                  </a:txBody>
                  <a:tcPr marL="121900" marR="121900" marT="121900" marB="121900">
                    <a:lnL w="19050" cap="flat" cmpd="sng">
                      <a:solidFill>
                        <a:srgbClr val="EA9999"/>
                      </a:solidFill>
                      <a:prstDash val="solid"/>
                      <a:round/>
                      <a:headEnd type="none" w="sm" len="sm"/>
                      <a:tailEnd type="none" w="sm" len="sm"/>
                    </a:lnL>
                    <a:lnR w="19050" cap="flat" cmpd="sng">
                      <a:solidFill>
                        <a:srgbClr val="EA9999"/>
                      </a:solidFill>
                      <a:prstDash val="solid"/>
                      <a:round/>
                      <a:headEnd type="none" w="sm" len="sm"/>
                      <a:tailEnd type="none" w="sm" len="sm"/>
                    </a:lnR>
                    <a:lnT w="19050" cap="flat" cmpd="sng">
                      <a:solidFill>
                        <a:srgbClr val="EA9999"/>
                      </a:solidFill>
                      <a:prstDash val="solid"/>
                      <a:round/>
                      <a:headEnd type="none" w="sm" len="sm"/>
                      <a:tailEnd type="none" w="sm" len="sm"/>
                    </a:lnT>
                    <a:lnB w="19050" cap="flat" cmpd="sng">
                      <a:solidFill>
                        <a:srgbClr val="EA9999"/>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2100">
                          <a:latin typeface="Calibri"/>
                          <a:ea typeface="Calibri"/>
                          <a:cs typeface="Calibri"/>
                          <a:sym typeface="Calibri"/>
                        </a:rPr>
                        <a:t>Explain </a:t>
                      </a:r>
                      <a:r>
                        <a:rPr lang="en" sz="2100" u="sng">
                          <a:latin typeface="Calibri"/>
                          <a:ea typeface="Calibri"/>
                          <a:cs typeface="Calibri"/>
                          <a:sym typeface="Calibri"/>
                        </a:rPr>
                        <a:t>how</a:t>
                      </a:r>
                      <a:r>
                        <a:rPr lang="en" sz="2100">
                          <a:latin typeface="Calibri"/>
                          <a:ea typeface="Calibri"/>
                          <a:cs typeface="Calibri"/>
                          <a:sym typeface="Calibri"/>
                        </a:rPr>
                        <a:t> you developed these skills</a:t>
                      </a:r>
                      <a:endParaRPr sz="2100">
                        <a:latin typeface="Calibri"/>
                        <a:ea typeface="Calibri"/>
                        <a:cs typeface="Calibri"/>
                        <a:sym typeface="Calibri"/>
                      </a:endParaRPr>
                    </a:p>
                  </a:txBody>
                  <a:tcPr marL="121900" marR="121900" marT="121900" marB="121900">
                    <a:lnL w="19050" cap="flat" cmpd="sng">
                      <a:solidFill>
                        <a:srgbClr val="EA9999"/>
                      </a:solidFill>
                      <a:prstDash val="solid"/>
                      <a:round/>
                      <a:headEnd type="none" w="sm" len="sm"/>
                      <a:tailEnd type="none" w="sm" len="sm"/>
                    </a:lnL>
                    <a:lnR w="19050" cap="flat" cmpd="sng">
                      <a:solidFill>
                        <a:srgbClr val="EA9999"/>
                      </a:solidFill>
                      <a:prstDash val="solid"/>
                      <a:round/>
                      <a:headEnd type="none" w="sm" len="sm"/>
                      <a:tailEnd type="none" w="sm" len="sm"/>
                    </a:lnR>
                    <a:lnT w="19050" cap="flat" cmpd="sng">
                      <a:solidFill>
                        <a:srgbClr val="EA9999"/>
                      </a:solidFill>
                      <a:prstDash val="solid"/>
                      <a:round/>
                      <a:headEnd type="none" w="sm" len="sm"/>
                      <a:tailEnd type="none" w="sm" len="sm"/>
                    </a:lnT>
                    <a:lnB w="19050" cap="flat" cmpd="sng">
                      <a:solidFill>
                        <a:srgbClr val="EA9999"/>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2100">
                          <a:latin typeface="Calibri"/>
                          <a:ea typeface="Calibri"/>
                          <a:cs typeface="Calibri"/>
                          <a:sym typeface="Calibri"/>
                        </a:rPr>
                        <a:t>Why were these skills important to learn? How did it help you answer your research question?</a:t>
                      </a:r>
                      <a:endParaRPr sz="2100">
                        <a:latin typeface="Calibri"/>
                        <a:ea typeface="Calibri"/>
                        <a:cs typeface="Calibri"/>
                        <a:sym typeface="Calibri"/>
                      </a:endParaRPr>
                    </a:p>
                  </a:txBody>
                  <a:tcPr marL="121900" marR="121900" marT="121900" marB="121900">
                    <a:lnL w="19050" cap="flat" cmpd="sng">
                      <a:solidFill>
                        <a:srgbClr val="EA9999"/>
                      </a:solidFill>
                      <a:prstDash val="solid"/>
                      <a:round/>
                      <a:headEnd type="none" w="sm" len="sm"/>
                      <a:tailEnd type="none" w="sm" len="sm"/>
                    </a:lnL>
                    <a:lnR w="19050" cap="flat" cmpd="sng">
                      <a:solidFill>
                        <a:srgbClr val="EA9999"/>
                      </a:solidFill>
                      <a:prstDash val="solid"/>
                      <a:round/>
                      <a:headEnd type="none" w="sm" len="sm"/>
                      <a:tailEnd type="none" w="sm" len="sm"/>
                    </a:lnR>
                    <a:lnT w="19050" cap="flat" cmpd="sng">
                      <a:solidFill>
                        <a:srgbClr val="EA9999"/>
                      </a:solidFill>
                      <a:prstDash val="solid"/>
                      <a:round/>
                      <a:headEnd type="none" w="sm" len="sm"/>
                      <a:tailEnd type="none" w="sm" len="sm"/>
                    </a:lnT>
                    <a:lnB w="19050" cap="flat" cmpd="sng">
                      <a:solidFill>
                        <a:srgbClr val="EA9999"/>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542"/>
        <p:cNvGrpSpPr/>
        <p:nvPr/>
      </p:nvGrpSpPr>
      <p:grpSpPr>
        <a:xfrm>
          <a:off x="0" y="0"/>
          <a:ext cx="0" cy="0"/>
          <a:chOff x="0" y="0"/>
          <a:chExt cx="0" cy="0"/>
        </a:xfrm>
      </p:grpSpPr>
      <p:sp>
        <p:nvSpPr>
          <p:cNvPr id="543" name="Google Shape;543;p81"/>
          <p:cNvSpPr txBox="1">
            <a:spLocks noGrp="1"/>
          </p:cNvSpPr>
          <p:nvPr>
            <p:ph type="sldNum" idx="12"/>
          </p:nvPr>
        </p:nvSpPr>
        <p:spPr>
          <a:xfrm>
            <a:off x="11307445" y="6333135"/>
            <a:ext cx="731600" cy="524800"/>
          </a:xfrm>
          <a:prstGeom prst="rect">
            <a:avLst/>
          </a:prstGeom>
        </p:spPr>
        <p:txBody>
          <a:bodyPr spcFirstLastPara="1" vert="horz" wrap="square" lIns="0" tIns="0" rIns="0" bIns="0" rtlCol="0" anchor="ctr" anchorCtr="0">
            <a:noAutofit/>
          </a:bodyPr>
          <a:lstStyle/>
          <a:p>
            <a:endParaRPr dirty="0"/>
          </a:p>
        </p:txBody>
      </p:sp>
      <p:sp>
        <p:nvSpPr>
          <p:cNvPr id="544" name="Google Shape;544;p81"/>
          <p:cNvSpPr txBox="1"/>
          <p:nvPr/>
        </p:nvSpPr>
        <p:spPr>
          <a:xfrm>
            <a:off x="1596800" y="1085000"/>
            <a:ext cx="8475200" cy="615513"/>
          </a:xfrm>
          <a:prstGeom prst="rect">
            <a:avLst/>
          </a:prstGeom>
          <a:noFill/>
          <a:ln>
            <a:noFill/>
          </a:ln>
        </p:spPr>
        <p:txBody>
          <a:bodyPr spcFirstLastPara="1" wrap="square" lIns="121900" tIns="121900" rIns="121900" bIns="121900" anchor="t" anchorCtr="0">
            <a:spAutoFit/>
          </a:bodyPr>
          <a:lstStyle/>
          <a:p>
            <a:endParaRPr sz="2400">
              <a:latin typeface="Lato Light"/>
              <a:ea typeface="Lato Light"/>
              <a:cs typeface="Lato Light"/>
              <a:sym typeface="Lato Light"/>
            </a:endParaRPr>
          </a:p>
        </p:txBody>
      </p:sp>
      <p:sp>
        <p:nvSpPr>
          <p:cNvPr id="545" name="Google Shape;545;p81"/>
          <p:cNvSpPr txBox="1"/>
          <p:nvPr/>
        </p:nvSpPr>
        <p:spPr>
          <a:xfrm>
            <a:off x="152955" y="304126"/>
            <a:ext cx="11800920" cy="7876347"/>
          </a:xfrm>
          <a:prstGeom prst="rect">
            <a:avLst/>
          </a:prstGeom>
          <a:noFill/>
          <a:ln>
            <a:noFill/>
          </a:ln>
        </p:spPr>
        <p:txBody>
          <a:bodyPr spcFirstLastPara="1" wrap="square" lIns="121900" tIns="121900" rIns="121900" bIns="121900" anchor="t" anchorCtr="0">
            <a:spAutoFit/>
          </a:bodyPr>
          <a:lstStyle/>
          <a:p>
            <a:pPr>
              <a:lnSpc>
                <a:spcPct val="90000"/>
              </a:lnSpc>
              <a:spcBef>
                <a:spcPts val="1333"/>
              </a:spcBef>
            </a:pPr>
            <a:r>
              <a:rPr lang="en" sz="4000" b="1" dirty="0">
                <a:solidFill>
                  <a:srgbClr val="0070C0"/>
                </a:solidFill>
                <a:highlight>
                  <a:srgbClr val="FFFF00"/>
                </a:highlight>
              </a:rPr>
              <a:t>Hint 4</a:t>
            </a:r>
            <a:r>
              <a:rPr lang="en" sz="4000" b="1" dirty="0">
                <a:solidFill>
                  <a:srgbClr val="0070C0"/>
                </a:solidFill>
              </a:rPr>
              <a:t> - </a:t>
            </a:r>
            <a:r>
              <a:rPr lang="en" sz="3200" b="1" dirty="0">
                <a:solidFill>
                  <a:srgbClr val="0070C0"/>
                </a:solidFill>
              </a:rPr>
              <a:t>If the student only identifies research skills, I advise them to devote more of their 500 words/ 3 minutes to discussing the development of their knowledge, as they tend to be very generic and lacking in specificity when discussing research skills.</a:t>
            </a:r>
          </a:p>
          <a:p>
            <a:pPr>
              <a:lnSpc>
                <a:spcPct val="90000"/>
              </a:lnSpc>
              <a:spcBef>
                <a:spcPts val="1333"/>
              </a:spcBef>
            </a:pPr>
            <a:r>
              <a:rPr lang="en" sz="3200" b="1" dirty="0">
                <a:solidFill>
                  <a:srgbClr val="0070C0"/>
                </a:solidFill>
              </a:rPr>
              <a:t>You can help students discover more appropriate skills by showing them skills in the area of their topic. </a:t>
            </a:r>
          </a:p>
          <a:p>
            <a:pPr>
              <a:lnSpc>
                <a:spcPct val="90000"/>
              </a:lnSpc>
              <a:spcBef>
                <a:spcPts val="1333"/>
              </a:spcBef>
            </a:pPr>
            <a:r>
              <a:rPr lang="en" sz="3200" b="1" dirty="0">
                <a:solidFill>
                  <a:srgbClr val="0070C0"/>
                </a:solidFill>
              </a:rPr>
              <a:t>For example</a:t>
            </a:r>
            <a:r>
              <a:rPr lang="en-AU" sz="3200" b="1" dirty="0">
                <a:solidFill>
                  <a:srgbClr val="0070C0"/>
                </a:solidFill>
              </a:rPr>
              <a:t> </a:t>
            </a:r>
            <a:r>
              <a:rPr lang="en-AU" sz="3200" b="1" dirty="0">
                <a:solidFill>
                  <a:srgbClr val="0070C0"/>
                </a:solidFill>
                <a:hlinkClick r:id="rId3">
                  <a:extLst>
                    <a:ext uri="{A12FA001-AC4F-418D-AE19-62706E023703}">
                      <ahyp:hlinkClr xmlns:ahyp="http://schemas.microsoft.com/office/drawing/2018/hyperlinkcolor" val="tx"/>
                    </a:ext>
                  </a:extLst>
                </a:hlinkClick>
              </a:rPr>
              <a:t>http://www.prospects.ac.uk/options_with_your_subject.htm</a:t>
            </a:r>
            <a:r>
              <a:rPr lang="en-AU" sz="3200" b="1" dirty="0">
                <a:solidFill>
                  <a:srgbClr val="0070C0"/>
                </a:solidFill>
              </a:rPr>
              <a:t> scroll to the bottom of the page.) Otherwise search the net with terms like “skills related through nutrition”.</a:t>
            </a:r>
          </a:p>
          <a:p>
            <a:pPr>
              <a:lnSpc>
                <a:spcPct val="90000"/>
              </a:lnSpc>
              <a:spcBef>
                <a:spcPts val="1333"/>
              </a:spcBef>
            </a:pPr>
            <a:r>
              <a:rPr lang="en-AU" sz="3200" b="1" dirty="0">
                <a:solidFill>
                  <a:srgbClr val="0070C0"/>
                </a:solidFill>
              </a:rPr>
              <a:t>Keeping track of such skills as they develop will build their folio as well.</a:t>
            </a:r>
          </a:p>
          <a:p>
            <a:pPr>
              <a:lnSpc>
                <a:spcPct val="90000"/>
              </a:lnSpc>
              <a:spcBef>
                <a:spcPts val="1333"/>
              </a:spcBef>
            </a:pPr>
            <a:endParaRPr lang="en" sz="3200" b="1" dirty="0">
              <a:solidFill>
                <a:srgbClr val="0070C0"/>
              </a:solidFill>
            </a:endParaRPr>
          </a:p>
          <a:p>
            <a:pPr>
              <a:lnSpc>
                <a:spcPct val="90000"/>
              </a:lnSpc>
              <a:spcBef>
                <a:spcPts val="1333"/>
              </a:spcBef>
            </a:pPr>
            <a:endParaRPr lang="en" sz="3733" b="1" dirty="0">
              <a:solidFill>
                <a:srgbClr val="0000FF"/>
              </a:solidFill>
              <a:latin typeface="Calibri"/>
              <a:ea typeface="Calibri"/>
              <a:cs typeface="Calibri"/>
              <a:sym typeface="Calibri"/>
            </a:endParaRPr>
          </a:p>
          <a:p>
            <a:pPr>
              <a:lnSpc>
                <a:spcPct val="90000"/>
              </a:lnSpc>
              <a:spcBef>
                <a:spcPts val="1333"/>
              </a:spcBef>
            </a:pPr>
            <a:endParaRPr sz="3733" b="1" dirty="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699994-F930-4BD1-804C-3E97736C34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5E3040-CB0E-4155-9346-CDC038759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31750" cap="sq">
            <a:solidFill>
              <a:srgbClr val="F3828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78DA574-E6E9-640B-7F78-99618743AB6E}"/>
              </a:ext>
            </a:extLst>
          </p:cNvPr>
          <p:cNvPicPr>
            <a:picLocks noChangeAspect="1"/>
          </p:cNvPicPr>
          <p:nvPr/>
        </p:nvPicPr>
        <p:blipFill rotWithShape="1">
          <a:blip r:embed="rId2"/>
          <a:srcRect r="1" b="803"/>
          <a:stretch/>
        </p:blipFill>
        <p:spPr>
          <a:xfrm>
            <a:off x="643467" y="643467"/>
            <a:ext cx="10905066" cy="5571066"/>
          </a:xfrm>
          <a:prstGeom prst="rect">
            <a:avLst/>
          </a:prstGeom>
        </p:spPr>
      </p:pic>
    </p:spTree>
    <p:extLst>
      <p:ext uri="{BB962C8B-B14F-4D97-AF65-F5344CB8AC3E}">
        <p14:creationId xmlns:p14="http://schemas.microsoft.com/office/powerpoint/2010/main" val="2020793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3C33E-A2D5-F67A-9D11-BC2F8C5DEC23}"/>
              </a:ext>
            </a:extLst>
          </p:cNvPr>
          <p:cNvSpPr>
            <a:spLocks noGrp="1"/>
          </p:cNvSpPr>
          <p:nvPr>
            <p:ph type="title"/>
          </p:nvPr>
        </p:nvSpPr>
        <p:spPr>
          <a:xfrm>
            <a:off x="961292" y="1031634"/>
            <a:ext cx="3368431" cy="4844777"/>
          </a:xfrm>
        </p:spPr>
        <p:txBody>
          <a:bodyPr>
            <a:normAutofit/>
          </a:bodyPr>
          <a:lstStyle/>
          <a:p>
            <a:r>
              <a:rPr lang="en-AU" dirty="0">
                <a:solidFill>
                  <a:schemeClr val="tx1"/>
                </a:solidFill>
              </a:rPr>
              <a:t>Who does this subject?</a:t>
            </a:r>
          </a:p>
        </p:txBody>
      </p:sp>
      <p:sp>
        <p:nvSpPr>
          <p:cNvPr id="3" name="Content Placeholder 2">
            <a:extLst>
              <a:ext uri="{FF2B5EF4-FFF2-40B4-BE49-F238E27FC236}">
                <a16:creationId xmlns:a16="http://schemas.microsoft.com/office/drawing/2014/main" id="{26F364A5-5692-4492-F4BC-C51BB450925B}"/>
              </a:ext>
            </a:extLst>
          </p:cNvPr>
          <p:cNvSpPr>
            <a:spLocks noGrp="1"/>
          </p:cNvSpPr>
          <p:nvPr>
            <p:ph idx="1"/>
          </p:nvPr>
        </p:nvSpPr>
        <p:spPr>
          <a:xfrm>
            <a:off x="5289790" y="1290320"/>
            <a:ext cx="6607569" cy="4487546"/>
          </a:xfrm>
        </p:spPr>
        <p:txBody>
          <a:bodyPr anchor="ctr">
            <a:normAutofit/>
          </a:bodyPr>
          <a:lstStyle/>
          <a:p>
            <a:r>
              <a:rPr lang="en-AU" sz="3200" dirty="0"/>
              <a:t>Its history means it is often under-</a:t>
            </a:r>
            <a:r>
              <a:rPr lang="en-AU" sz="3200" dirty="0" err="1"/>
              <a:t>utalised</a:t>
            </a:r>
            <a:r>
              <a:rPr lang="en-AU" sz="3200" dirty="0"/>
              <a:t>. </a:t>
            </a:r>
          </a:p>
          <a:p>
            <a:r>
              <a:rPr lang="en-AU" sz="3200" dirty="0"/>
              <a:t>In many schools it is promoted as a subject for lower ability students – however it is a fabulous option for </a:t>
            </a:r>
            <a:r>
              <a:rPr lang="en-AU" sz="3200" u="sng" dirty="0"/>
              <a:t>all</a:t>
            </a:r>
            <a:r>
              <a:rPr lang="en-AU" sz="3200" dirty="0"/>
              <a:t> students. </a:t>
            </a:r>
          </a:p>
          <a:p>
            <a:r>
              <a:rPr lang="en-AU" sz="3200" dirty="0"/>
              <a:t>Generally, across the state, about 2/3 s of enrolments are in RPB and 1/3 in RPA. </a:t>
            </a:r>
          </a:p>
          <a:p>
            <a:endParaRPr lang="en-AU" dirty="0"/>
          </a:p>
        </p:txBody>
      </p:sp>
    </p:spTree>
    <p:extLst>
      <p:ext uri="{BB962C8B-B14F-4D97-AF65-F5344CB8AC3E}">
        <p14:creationId xmlns:p14="http://schemas.microsoft.com/office/powerpoint/2010/main" val="1630273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FCC"/>
        </a:solidFill>
        <a:effectLst/>
      </p:bgPr>
    </p:bg>
    <p:spTree>
      <p:nvGrpSpPr>
        <p:cNvPr id="1" name="Shape 564"/>
        <p:cNvGrpSpPr/>
        <p:nvPr/>
      </p:nvGrpSpPr>
      <p:grpSpPr>
        <a:xfrm>
          <a:off x="0" y="0"/>
          <a:ext cx="0" cy="0"/>
          <a:chOff x="0" y="0"/>
          <a:chExt cx="0" cy="0"/>
        </a:xfrm>
      </p:grpSpPr>
      <p:sp>
        <p:nvSpPr>
          <p:cNvPr id="565" name="Google Shape;565;p84"/>
          <p:cNvSpPr txBox="1">
            <a:spLocks noGrp="1"/>
          </p:cNvSpPr>
          <p:nvPr>
            <p:ph type="sldNum" idx="12"/>
          </p:nvPr>
        </p:nvSpPr>
        <p:spPr>
          <a:xfrm>
            <a:off x="11307445" y="6333135"/>
            <a:ext cx="731600" cy="524800"/>
          </a:xfrm>
          <a:prstGeom prst="rect">
            <a:avLst/>
          </a:prstGeom>
        </p:spPr>
        <p:txBody>
          <a:bodyPr spcFirstLastPara="1" vert="horz" wrap="square" lIns="0" tIns="0" rIns="0" bIns="0" rtlCol="0" anchor="ctr" anchorCtr="0">
            <a:noAutofit/>
          </a:bodyPr>
          <a:lstStyle/>
          <a:p>
            <a:fld id="{00000000-1234-1234-1234-123412341234}" type="slidenum">
              <a:rPr lang="en"/>
              <a:pPr/>
              <a:t>20</a:t>
            </a:fld>
            <a:endParaRPr/>
          </a:p>
        </p:txBody>
      </p:sp>
      <p:sp>
        <p:nvSpPr>
          <p:cNvPr id="566" name="Google Shape;566;p84"/>
          <p:cNvSpPr txBox="1"/>
          <p:nvPr/>
        </p:nvSpPr>
        <p:spPr>
          <a:xfrm>
            <a:off x="302600" y="0"/>
            <a:ext cx="11586800" cy="7193852"/>
          </a:xfrm>
          <a:prstGeom prst="rect">
            <a:avLst/>
          </a:prstGeom>
          <a:noFill/>
          <a:ln>
            <a:noFill/>
          </a:ln>
        </p:spPr>
        <p:txBody>
          <a:bodyPr spcFirstLastPara="1" wrap="square" lIns="121900" tIns="121900" rIns="121900" bIns="121900" anchor="t" anchorCtr="0">
            <a:spAutoFit/>
          </a:bodyPr>
          <a:lstStyle/>
          <a:p>
            <a:pPr algn="just">
              <a:lnSpc>
                <a:spcPct val="150000"/>
              </a:lnSpc>
              <a:spcBef>
                <a:spcPts val="1600"/>
              </a:spcBef>
            </a:pPr>
            <a:r>
              <a:rPr lang="en" sz="1467" dirty="0"/>
              <a:t>Before researching the topic of mothers with clinical depression, I had little knowledge of the effects this disease can have on the mother's offspring. However after conducting my first interview with Nurse Unit Manager Sue Ellershaw from Helen Mayo House, my knowledge in this area grew and I formed a wide variety of new ideas. For example I found out that if the mother has severe depression after their infant is born, this may impact on the baby’s ability to learn and develop  due to lack of nurturing interaction which may cause the baby to ‘shut down’. </a:t>
            </a:r>
            <a:r>
              <a:rPr lang="en" sz="1467" strike="sngStrike" dirty="0"/>
              <a:t> </a:t>
            </a:r>
            <a:endParaRPr sz="1467" strike="sngStrike" dirty="0"/>
          </a:p>
          <a:p>
            <a:pPr algn="just">
              <a:lnSpc>
                <a:spcPct val="150000"/>
              </a:lnSpc>
              <a:spcBef>
                <a:spcPts val="1600"/>
              </a:spcBef>
            </a:pPr>
            <a:r>
              <a:rPr lang="en" sz="1467" dirty="0"/>
              <a:t>Another new piece of knowledge that I developed came from the Still Face Experiment. In this experiment a mother faces her baby, and is asked to hold a 'still face', in which she does not react to the baby's behaviours. The reactions of the baby are then observed. This knowledge really changed my thinking about how even a very young baby can be affected by a mother who doesn’t display any emotion which is a characteristic of depression. Before I started this research I would have thought that little babies would not be effected as their development would mean that they wouldn’t be able to pick up on the emotions of the mother but I now realise that this was very wrong. This helped me understand that clinical depression in mothers is something that needs to be dealt with as soon as possible because it is having long lasting effects on the child even if they are new born. </a:t>
            </a:r>
            <a:endParaRPr sz="1467" dirty="0"/>
          </a:p>
          <a:p>
            <a:pPr algn="just">
              <a:lnSpc>
                <a:spcPct val="150000"/>
              </a:lnSpc>
              <a:spcBef>
                <a:spcPts val="1600"/>
              </a:spcBef>
            </a:pPr>
            <a:r>
              <a:rPr lang="en" sz="1467" dirty="0"/>
              <a:t>I also gained many skills in how to research. Before my interview with Sue Ellershaw, most of my research was formulated from small articles that did not provide much information on my research topic. However, after working with my teacher to try and fill in holes in my research ,I discovered ways to gain optimal research through utilising google scholar. This was very helpful and I now know how Google scholar can give me very different types of research in comparison to just searching in Google.</a:t>
            </a:r>
            <a:r>
              <a:rPr lang="en" sz="1467" dirty="0">
                <a:solidFill>
                  <a:srgbClr val="FF0000"/>
                </a:solidFill>
              </a:rPr>
              <a:t> </a:t>
            </a:r>
            <a:r>
              <a:rPr lang="en" sz="1467" dirty="0"/>
              <a:t>It was through Google Scholar and the articles I then accessed that I came across many new experts to interview such as Andrea Reupert and FaPMI coordinators Violetta Peterson and Christopher Dutton. I also learnt how to change my search terms if I wasn’t happy with the information I was finding and how to search for just Australian information by adding :au to the end of my searches. All of this really improved my skills of research.</a:t>
            </a:r>
            <a:endParaRPr sz="1467" dirty="0"/>
          </a:p>
          <a:p>
            <a:pPr>
              <a:spcBef>
                <a:spcPts val="1600"/>
              </a:spcBef>
            </a:pPr>
            <a:endParaRPr sz="2400" dirty="0">
              <a:latin typeface="Lato Light"/>
              <a:ea typeface="Lato Light"/>
              <a:cs typeface="Lato Light"/>
              <a:sym typeface="Lato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570"/>
        <p:cNvGrpSpPr/>
        <p:nvPr/>
      </p:nvGrpSpPr>
      <p:grpSpPr>
        <a:xfrm>
          <a:off x="0" y="0"/>
          <a:ext cx="0" cy="0"/>
          <a:chOff x="0" y="0"/>
          <a:chExt cx="0" cy="0"/>
        </a:xfrm>
      </p:grpSpPr>
      <p:sp>
        <p:nvSpPr>
          <p:cNvPr id="571" name="Google Shape;571;p85"/>
          <p:cNvSpPr txBox="1">
            <a:spLocks noGrp="1"/>
          </p:cNvSpPr>
          <p:nvPr>
            <p:ph type="sldNum" idx="12"/>
          </p:nvPr>
        </p:nvSpPr>
        <p:spPr>
          <a:xfrm>
            <a:off x="11307445" y="6333135"/>
            <a:ext cx="731600" cy="524800"/>
          </a:xfrm>
          <a:prstGeom prst="rect">
            <a:avLst/>
          </a:prstGeom>
        </p:spPr>
        <p:txBody>
          <a:bodyPr spcFirstLastPara="1" vert="horz" wrap="square" lIns="0" tIns="0" rIns="0" bIns="0" rtlCol="0" anchor="ctr" anchorCtr="0">
            <a:noAutofit/>
          </a:bodyPr>
          <a:lstStyle/>
          <a:p>
            <a:fld id="{00000000-1234-1234-1234-123412341234}" type="slidenum">
              <a:rPr lang="en"/>
              <a:pPr/>
              <a:t>21</a:t>
            </a:fld>
            <a:endParaRPr/>
          </a:p>
        </p:txBody>
      </p:sp>
      <p:sp>
        <p:nvSpPr>
          <p:cNvPr id="572" name="Google Shape;572;p85"/>
          <p:cNvSpPr txBox="1">
            <a:spLocks noGrp="1"/>
          </p:cNvSpPr>
          <p:nvPr>
            <p:ph type="body" idx="1"/>
          </p:nvPr>
        </p:nvSpPr>
        <p:spPr>
          <a:xfrm>
            <a:off x="1928680" y="809367"/>
            <a:ext cx="8557200" cy="4060000"/>
          </a:xfrm>
          <a:prstGeom prst="rect">
            <a:avLst/>
          </a:prstGeom>
        </p:spPr>
        <p:txBody>
          <a:bodyPr spcFirstLastPara="1" vert="horz" wrap="square" lIns="0" tIns="0" rIns="0" bIns="0" rtlCol="0" anchor="t" anchorCtr="0">
            <a:noAutofit/>
          </a:bodyPr>
          <a:lstStyle/>
          <a:p>
            <a:pPr marL="0" indent="0">
              <a:buNone/>
            </a:pPr>
            <a:r>
              <a:rPr lang="en" sz="8000" b="1" dirty="0">
                <a:solidFill>
                  <a:schemeClr val="accent4"/>
                </a:solidFill>
                <a:latin typeface="Calibri"/>
                <a:ea typeface="Calibri"/>
                <a:cs typeface="Calibri"/>
                <a:sym typeface="Calibri"/>
              </a:rPr>
              <a:t>R2: </a:t>
            </a:r>
            <a:endParaRPr sz="8000" b="1" dirty="0">
              <a:solidFill>
                <a:schemeClr val="accent4"/>
              </a:solidFill>
              <a:latin typeface="Calibri"/>
              <a:ea typeface="Calibri"/>
              <a:cs typeface="Calibri"/>
              <a:sym typeface="Calibri"/>
            </a:endParaRPr>
          </a:p>
          <a:p>
            <a:pPr marL="389457" indent="-389457">
              <a:lnSpc>
                <a:spcPct val="100000"/>
              </a:lnSpc>
              <a:spcBef>
                <a:spcPts val="1600"/>
              </a:spcBef>
              <a:buNone/>
            </a:pPr>
            <a:r>
              <a:rPr lang="en" sz="4400" b="1" dirty="0">
                <a:solidFill>
                  <a:schemeClr val="accent4"/>
                </a:solidFill>
                <a:latin typeface="Calibri"/>
                <a:ea typeface="Calibri"/>
                <a:cs typeface="Calibri"/>
                <a:sym typeface="Calibri"/>
              </a:rPr>
              <a:t>DISCUSSION OF DECISIONS MADE IN RESPONSE TO CHALLENGES AND/OR OPPORTUNITIES.</a:t>
            </a:r>
            <a:endParaRPr sz="4400" b="1" dirty="0">
              <a:solidFill>
                <a:schemeClr val="accent4"/>
              </a:solidFill>
              <a:latin typeface="Calibri"/>
              <a:ea typeface="Calibri"/>
              <a:cs typeface="Calibri"/>
              <a:sym typeface="Calibri"/>
            </a:endParaRPr>
          </a:p>
          <a:p>
            <a:pPr marL="389457" indent="-389457">
              <a:lnSpc>
                <a:spcPct val="100000"/>
              </a:lnSpc>
              <a:spcBef>
                <a:spcPts val="1600"/>
              </a:spcBef>
              <a:buNone/>
            </a:pPr>
            <a:r>
              <a:rPr lang="en" sz="4400" b="1" dirty="0">
                <a:solidFill>
                  <a:schemeClr val="accent4"/>
                </a:solidFill>
                <a:latin typeface="Calibri"/>
                <a:ea typeface="Calibri"/>
                <a:cs typeface="Calibri"/>
                <a:sym typeface="Calibri"/>
              </a:rPr>
              <a:t>      </a:t>
            </a:r>
            <a:r>
              <a:rPr lang="en" sz="4400" b="1" dirty="0">
                <a:solidFill>
                  <a:srgbClr val="E06666"/>
                </a:solidFill>
                <a:latin typeface="Calibri"/>
                <a:ea typeface="Calibri"/>
                <a:cs typeface="Calibri"/>
                <a:sym typeface="Calibri"/>
              </a:rPr>
              <a:t>500 words or 3 mins 30 secs</a:t>
            </a:r>
            <a:endParaRPr sz="4400" b="1" dirty="0">
              <a:solidFill>
                <a:srgbClr val="E06666"/>
              </a:solidFill>
              <a:latin typeface="Calibri"/>
              <a:ea typeface="Calibri"/>
              <a:cs typeface="Calibri"/>
              <a:sym typeface="Calibri"/>
            </a:endParaRPr>
          </a:p>
          <a:p>
            <a:pPr marL="0" indent="0">
              <a:spcBef>
                <a:spcPts val="1600"/>
              </a:spcBef>
              <a:buNone/>
            </a:pPr>
            <a:endParaRPr sz="6400" b="1" dirty="0">
              <a:solidFill>
                <a:schemeClr val="accent4"/>
              </a:solidFill>
              <a:latin typeface="Calibri"/>
              <a:ea typeface="Calibri"/>
              <a:cs typeface="Calibri"/>
              <a:sym typeface="Calibri"/>
            </a:endParaRPr>
          </a:p>
          <a:p>
            <a:pPr marL="0" indent="0">
              <a:buNone/>
            </a:pPr>
            <a:endParaRPr sz="4800" b="1" dirty="0">
              <a:solidFill>
                <a:srgbClr val="E06666"/>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FFCC"/>
        </a:solidFill>
        <a:effectLst/>
      </p:bgPr>
    </p:bg>
    <p:spTree>
      <p:nvGrpSpPr>
        <p:cNvPr id="1" name="Shape 583"/>
        <p:cNvGrpSpPr/>
        <p:nvPr/>
      </p:nvGrpSpPr>
      <p:grpSpPr>
        <a:xfrm>
          <a:off x="0" y="0"/>
          <a:ext cx="0" cy="0"/>
          <a:chOff x="0" y="0"/>
          <a:chExt cx="0" cy="0"/>
        </a:xfrm>
      </p:grpSpPr>
      <p:sp>
        <p:nvSpPr>
          <p:cNvPr id="584" name="Google Shape;584;p87"/>
          <p:cNvSpPr txBox="1">
            <a:spLocks noGrp="1"/>
          </p:cNvSpPr>
          <p:nvPr>
            <p:ph type="sldNum" idx="12"/>
          </p:nvPr>
        </p:nvSpPr>
        <p:spPr>
          <a:xfrm>
            <a:off x="11307445" y="6333135"/>
            <a:ext cx="731600" cy="524800"/>
          </a:xfrm>
          <a:prstGeom prst="rect">
            <a:avLst/>
          </a:prstGeom>
        </p:spPr>
        <p:txBody>
          <a:bodyPr spcFirstLastPara="1" vert="horz" wrap="square" lIns="0" tIns="0" rIns="0" bIns="0" rtlCol="0" anchor="ctr" anchorCtr="0">
            <a:noAutofit/>
          </a:bodyPr>
          <a:lstStyle/>
          <a:p>
            <a:fld id="{00000000-1234-1234-1234-123412341234}" type="slidenum">
              <a:rPr lang="en"/>
              <a:pPr/>
              <a:t>22</a:t>
            </a:fld>
            <a:endParaRPr/>
          </a:p>
        </p:txBody>
      </p:sp>
      <p:sp>
        <p:nvSpPr>
          <p:cNvPr id="585" name="Google Shape;585;p87"/>
          <p:cNvSpPr txBox="1"/>
          <p:nvPr/>
        </p:nvSpPr>
        <p:spPr>
          <a:xfrm>
            <a:off x="750100" y="673567"/>
            <a:ext cx="306000" cy="615513"/>
          </a:xfrm>
          <a:prstGeom prst="rect">
            <a:avLst/>
          </a:prstGeom>
          <a:noFill/>
          <a:ln>
            <a:noFill/>
          </a:ln>
        </p:spPr>
        <p:txBody>
          <a:bodyPr spcFirstLastPara="1" wrap="square" lIns="121900" tIns="121900" rIns="121900" bIns="121900" anchor="t" anchorCtr="0">
            <a:spAutoFit/>
          </a:bodyPr>
          <a:lstStyle/>
          <a:p>
            <a:endParaRPr sz="2400">
              <a:latin typeface="Lato Light"/>
              <a:ea typeface="Lato Light"/>
              <a:cs typeface="Lato Light"/>
              <a:sym typeface="Lato Light"/>
            </a:endParaRPr>
          </a:p>
        </p:txBody>
      </p:sp>
      <p:sp>
        <p:nvSpPr>
          <p:cNvPr id="586" name="Google Shape;586;p87"/>
          <p:cNvSpPr txBox="1"/>
          <p:nvPr/>
        </p:nvSpPr>
        <p:spPr>
          <a:xfrm>
            <a:off x="229633" y="398000"/>
            <a:ext cx="11695200" cy="2001085"/>
          </a:xfrm>
          <a:prstGeom prst="rect">
            <a:avLst/>
          </a:prstGeom>
          <a:noFill/>
          <a:ln>
            <a:noFill/>
          </a:ln>
        </p:spPr>
        <p:txBody>
          <a:bodyPr spcFirstLastPara="1" wrap="square" lIns="121900" tIns="121900" rIns="121900" bIns="121900" anchor="t" anchorCtr="0">
            <a:spAutoFit/>
          </a:bodyPr>
          <a:lstStyle/>
          <a:p>
            <a:pPr algn="ctr">
              <a:lnSpc>
                <a:spcPct val="107000"/>
              </a:lnSpc>
              <a:spcBef>
                <a:spcPts val="1600"/>
              </a:spcBef>
            </a:pPr>
            <a:r>
              <a:rPr lang="en" sz="2933" b="1" dirty="0">
                <a:latin typeface="Calibri"/>
                <a:ea typeface="Calibri"/>
                <a:cs typeface="Calibri"/>
                <a:sym typeface="Calibri"/>
              </a:rPr>
              <a:t>And again...some prep work to assist students in their reflecting...</a:t>
            </a:r>
            <a:endParaRPr sz="2933" b="1" dirty="0">
              <a:latin typeface="Calibri"/>
              <a:ea typeface="Calibri"/>
              <a:cs typeface="Calibri"/>
              <a:sym typeface="Calibri"/>
            </a:endParaRPr>
          </a:p>
          <a:p>
            <a:pPr>
              <a:lnSpc>
                <a:spcPct val="107000"/>
              </a:lnSpc>
              <a:spcBef>
                <a:spcPts val="1600"/>
              </a:spcBef>
            </a:pPr>
            <a:endParaRPr sz="2133" dirty="0">
              <a:latin typeface="Calibri"/>
              <a:ea typeface="Calibri"/>
              <a:cs typeface="Calibri"/>
              <a:sym typeface="Calibri"/>
            </a:endParaRPr>
          </a:p>
          <a:p>
            <a:pPr>
              <a:spcBef>
                <a:spcPts val="1067"/>
              </a:spcBef>
            </a:pPr>
            <a:endParaRPr sz="2400" dirty="0">
              <a:latin typeface="Lato Light"/>
              <a:ea typeface="Lato Light"/>
              <a:cs typeface="Lato Light"/>
              <a:sym typeface="Lato Light"/>
            </a:endParaRPr>
          </a:p>
        </p:txBody>
      </p:sp>
      <p:graphicFrame>
        <p:nvGraphicFramePr>
          <p:cNvPr id="587" name="Google Shape;587;p87"/>
          <p:cNvGraphicFramePr/>
          <p:nvPr/>
        </p:nvGraphicFramePr>
        <p:xfrm>
          <a:off x="432217" y="1202067"/>
          <a:ext cx="11290000" cy="2322219"/>
        </p:xfrm>
        <a:graphic>
          <a:graphicData uri="http://schemas.openxmlformats.org/drawingml/2006/table">
            <a:tbl>
              <a:tblPr>
                <a:noFill/>
              </a:tblPr>
              <a:tblGrid>
                <a:gridCol w="2822500">
                  <a:extLst>
                    <a:ext uri="{9D8B030D-6E8A-4147-A177-3AD203B41FA5}">
                      <a16:colId xmlns:a16="http://schemas.microsoft.com/office/drawing/2014/main" val="20000"/>
                    </a:ext>
                  </a:extLst>
                </a:gridCol>
                <a:gridCol w="2822500">
                  <a:extLst>
                    <a:ext uri="{9D8B030D-6E8A-4147-A177-3AD203B41FA5}">
                      <a16:colId xmlns:a16="http://schemas.microsoft.com/office/drawing/2014/main" val="20001"/>
                    </a:ext>
                  </a:extLst>
                </a:gridCol>
                <a:gridCol w="2822500">
                  <a:extLst>
                    <a:ext uri="{9D8B030D-6E8A-4147-A177-3AD203B41FA5}">
                      <a16:colId xmlns:a16="http://schemas.microsoft.com/office/drawing/2014/main" val="20002"/>
                    </a:ext>
                  </a:extLst>
                </a:gridCol>
                <a:gridCol w="2822500">
                  <a:extLst>
                    <a:ext uri="{9D8B030D-6E8A-4147-A177-3AD203B41FA5}">
                      <a16:colId xmlns:a16="http://schemas.microsoft.com/office/drawing/2014/main" val="20003"/>
                    </a:ext>
                  </a:extLst>
                </a:gridCol>
              </a:tblGrid>
              <a:tr h="2322197">
                <a:tc>
                  <a:txBody>
                    <a:bodyPr/>
                    <a:lstStyle/>
                    <a:p>
                      <a:pPr marL="0" lvl="0" indent="0" algn="l" rtl="0">
                        <a:lnSpc>
                          <a:spcPct val="115000"/>
                        </a:lnSpc>
                        <a:spcBef>
                          <a:spcPts val="1200"/>
                        </a:spcBef>
                        <a:spcAft>
                          <a:spcPts val="1200"/>
                        </a:spcAft>
                        <a:buNone/>
                      </a:pPr>
                      <a:r>
                        <a:rPr lang="en" sz="2400" b="1">
                          <a:latin typeface="Calibri"/>
                          <a:ea typeface="Calibri"/>
                          <a:cs typeface="Calibri"/>
                          <a:sym typeface="Calibri"/>
                        </a:rPr>
                        <a:t>Write down a challenge you faced.</a:t>
                      </a:r>
                      <a:endParaRPr sz="2300">
                        <a:latin typeface="Calibri"/>
                        <a:ea typeface="Calibri"/>
                        <a:cs typeface="Calibri"/>
                        <a:sym typeface="Calibri"/>
                      </a:endParaRPr>
                    </a:p>
                  </a:txBody>
                  <a:tcPr marL="121900" marR="121900" marT="121900" marB="121900">
                    <a:lnL w="19050" cap="flat" cmpd="sng">
                      <a:solidFill>
                        <a:srgbClr val="EA9999"/>
                      </a:solidFill>
                      <a:prstDash val="solid"/>
                      <a:round/>
                      <a:headEnd type="none" w="sm" len="sm"/>
                      <a:tailEnd type="none" w="sm" len="sm"/>
                    </a:lnL>
                    <a:lnR w="19050" cap="flat" cmpd="sng">
                      <a:solidFill>
                        <a:srgbClr val="EA9999"/>
                      </a:solidFill>
                      <a:prstDash val="solid"/>
                      <a:round/>
                      <a:headEnd type="none" w="sm" len="sm"/>
                      <a:tailEnd type="none" w="sm" len="sm"/>
                    </a:lnR>
                    <a:lnT w="19050" cap="flat" cmpd="sng">
                      <a:solidFill>
                        <a:srgbClr val="EA9999"/>
                      </a:solidFill>
                      <a:prstDash val="solid"/>
                      <a:round/>
                      <a:headEnd type="none" w="sm" len="sm"/>
                      <a:tailEnd type="none" w="sm" len="sm"/>
                    </a:lnT>
                    <a:lnB w="19050" cap="flat" cmpd="sng">
                      <a:solidFill>
                        <a:srgbClr val="EA9999"/>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2400" b="1">
                          <a:latin typeface="Calibri"/>
                          <a:ea typeface="Calibri"/>
                          <a:cs typeface="Calibri"/>
                          <a:sym typeface="Calibri"/>
                        </a:rPr>
                        <a:t>Write down some decisions you made to deal with this challenge</a:t>
                      </a:r>
                      <a:endParaRPr sz="2300">
                        <a:latin typeface="Calibri"/>
                        <a:ea typeface="Calibri"/>
                        <a:cs typeface="Calibri"/>
                        <a:sym typeface="Calibri"/>
                      </a:endParaRPr>
                    </a:p>
                  </a:txBody>
                  <a:tcPr marL="121900" marR="121900" marT="121900" marB="121900">
                    <a:lnL w="19050" cap="flat" cmpd="sng">
                      <a:solidFill>
                        <a:srgbClr val="EA9999"/>
                      </a:solidFill>
                      <a:prstDash val="solid"/>
                      <a:round/>
                      <a:headEnd type="none" w="sm" len="sm"/>
                      <a:tailEnd type="none" w="sm" len="sm"/>
                    </a:lnL>
                    <a:lnR w="19050" cap="flat" cmpd="sng">
                      <a:solidFill>
                        <a:srgbClr val="EA9999"/>
                      </a:solidFill>
                      <a:prstDash val="solid"/>
                      <a:round/>
                      <a:headEnd type="none" w="sm" len="sm"/>
                      <a:tailEnd type="none" w="sm" len="sm"/>
                    </a:lnR>
                    <a:lnT w="19050" cap="flat" cmpd="sng">
                      <a:solidFill>
                        <a:srgbClr val="EA9999"/>
                      </a:solidFill>
                      <a:prstDash val="solid"/>
                      <a:round/>
                      <a:headEnd type="none" w="sm" len="sm"/>
                      <a:tailEnd type="none" w="sm" len="sm"/>
                    </a:lnT>
                    <a:lnB w="19050" cap="flat" cmpd="sng">
                      <a:solidFill>
                        <a:srgbClr val="EA9999"/>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2400" b="1">
                          <a:latin typeface="Calibri"/>
                          <a:ea typeface="Calibri"/>
                          <a:cs typeface="Calibri"/>
                          <a:sym typeface="Calibri"/>
                        </a:rPr>
                        <a:t>How did this decision help you? What did it make you learn? Develop?</a:t>
                      </a:r>
                      <a:endParaRPr sz="2300">
                        <a:latin typeface="Calibri"/>
                        <a:ea typeface="Calibri"/>
                        <a:cs typeface="Calibri"/>
                        <a:sym typeface="Calibri"/>
                      </a:endParaRPr>
                    </a:p>
                  </a:txBody>
                  <a:tcPr marL="121900" marR="121900" marT="121900" marB="121900">
                    <a:lnL w="19050" cap="flat" cmpd="sng">
                      <a:solidFill>
                        <a:srgbClr val="EA9999"/>
                      </a:solidFill>
                      <a:prstDash val="solid"/>
                      <a:round/>
                      <a:headEnd type="none" w="sm" len="sm"/>
                      <a:tailEnd type="none" w="sm" len="sm"/>
                    </a:lnL>
                    <a:lnR w="19050" cap="flat" cmpd="sng">
                      <a:solidFill>
                        <a:srgbClr val="EA9999"/>
                      </a:solidFill>
                      <a:prstDash val="solid"/>
                      <a:round/>
                      <a:headEnd type="none" w="sm" len="sm"/>
                      <a:tailEnd type="none" w="sm" len="sm"/>
                    </a:lnR>
                    <a:lnT w="19050" cap="flat" cmpd="sng">
                      <a:solidFill>
                        <a:srgbClr val="EA9999"/>
                      </a:solidFill>
                      <a:prstDash val="solid"/>
                      <a:round/>
                      <a:headEnd type="none" w="sm" len="sm"/>
                      <a:tailEnd type="none" w="sm" len="sm"/>
                    </a:lnT>
                    <a:lnB w="19050" cap="flat" cmpd="sng">
                      <a:solidFill>
                        <a:srgbClr val="EA9999"/>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2400" b="1">
                          <a:latin typeface="Calibri"/>
                          <a:ea typeface="Calibri"/>
                          <a:cs typeface="Calibri"/>
                          <a:sym typeface="Calibri"/>
                        </a:rPr>
                        <a:t>Rate how successful this decision was. Did it help you overcome the challenge?</a:t>
                      </a:r>
                      <a:endParaRPr sz="2400" b="1">
                        <a:latin typeface="Calibri"/>
                        <a:ea typeface="Calibri"/>
                        <a:cs typeface="Calibri"/>
                        <a:sym typeface="Calibri"/>
                      </a:endParaRPr>
                    </a:p>
                  </a:txBody>
                  <a:tcPr marL="121900" marR="121900" marT="121900" marB="121900">
                    <a:lnL w="19050" cap="flat" cmpd="sng">
                      <a:solidFill>
                        <a:srgbClr val="EA9999"/>
                      </a:solidFill>
                      <a:prstDash val="solid"/>
                      <a:round/>
                      <a:headEnd type="none" w="sm" len="sm"/>
                      <a:tailEnd type="none" w="sm" len="sm"/>
                    </a:lnL>
                    <a:lnR w="19050" cap="flat" cmpd="sng">
                      <a:solidFill>
                        <a:srgbClr val="EA9999"/>
                      </a:solidFill>
                      <a:prstDash val="solid"/>
                      <a:round/>
                      <a:headEnd type="none" w="sm" len="sm"/>
                      <a:tailEnd type="none" w="sm" len="sm"/>
                    </a:lnR>
                    <a:lnT w="19050" cap="flat" cmpd="sng">
                      <a:solidFill>
                        <a:srgbClr val="EA9999"/>
                      </a:solidFill>
                      <a:prstDash val="solid"/>
                      <a:round/>
                      <a:headEnd type="none" w="sm" len="sm"/>
                      <a:tailEnd type="none" w="sm" len="sm"/>
                    </a:lnT>
                    <a:lnB w="19050" cap="flat" cmpd="sng">
                      <a:solidFill>
                        <a:srgbClr val="EA9999"/>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588" name="Google Shape;588;p87"/>
          <p:cNvGraphicFramePr/>
          <p:nvPr>
            <p:extLst>
              <p:ext uri="{D42A27DB-BD31-4B8C-83A1-F6EECF244321}">
                <p14:modId xmlns:p14="http://schemas.microsoft.com/office/powerpoint/2010/main" val="3137424808"/>
              </p:ext>
            </p:extLst>
          </p:nvPr>
        </p:nvGraphicFramePr>
        <p:xfrm>
          <a:off x="383245" y="3767601"/>
          <a:ext cx="11290000" cy="2322219"/>
        </p:xfrm>
        <a:graphic>
          <a:graphicData uri="http://schemas.openxmlformats.org/drawingml/2006/table">
            <a:tbl>
              <a:tblPr>
                <a:noFill/>
              </a:tblPr>
              <a:tblGrid>
                <a:gridCol w="2822500">
                  <a:extLst>
                    <a:ext uri="{9D8B030D-6E8A-4147-A177-3AD203B41FA5}">
                      <a16:colId xmlns:a16="http://schemas.microsoft.com/office/drawing/2014/main" val="20000"/>
                    </a:ext>
                  </a:extLst>
                </a:gridCol>
                <a:gridCol w="2822500">
                  <a:extLst>
                    <a:ext uri="{9D8B030D-6E8A-4147-A177-3AD203B41FA5}">
                      <a16:colId xmlns:a16="http://schemas.microsoft.com/office/drawing/2014/main" val="20001"/>
                    </a:ext>
                  </a:extLst>
                </a:gridCol>
                <a:gridCol w="2822500">
                  <a:extLst>
                    <a:ext uri="{9D8B030D-6E8A-4147-A177-3AD203B41FA5}">
                      <a16:colId xmlns:a16="http://schemas.microsoft.com/office/drawing/2014/main" val="20002"/>
                    </a:ext>
                  </a:extLst>
                </a:gridCol>
                <a:gridCol w="2822500">
                  <a:extLst>
                    <a:ext uri="{9D8B030D-6E8A-4147-A177-3AD203B41FA5}">
                      <a16:colId xmlns:a16="http://schemas.microsoft.com/office/drawing/2014/main" val="20003"/>
                    </a:ext>
                  </a:extLst>
                </a:gridCol>
              </a:tblGrid>
              <a:tr h="2322197">
                <a:tc>
                  <a:txBody>
                    <a:bodyPr/>
                    <a:lstStyle/>
                    <a:p>
                      <a:pPr marL="0" lvl="0" indent="0" algn="l" rtl="0">
                        <a:lnSpc>
                          <a:spcPct val="115000"/>
                        </a:lnSpc>
                        <a:spcBef>
                          <a:spcPts val="1200"/>
                        </a:spcBef>
                        <a:spcAft>
                          <a:spcPts val="1200"/>
                        </a:spcAft>
                        <a:buNone/>
                      </a:pPr>
                      <a:r>
                        <a:rPr lang="en" sz="2400" b="1">
                          <a:latin typeface="Calibri"/>
                          <a:ea typeface="Calibri"/>
                          <a:cs typeface="Calibri"/>
                          <a:sym typeface="Calibri"/>
                        </a:rPr>
                        <a:t>Write down an opportunity that you had.</a:t>
                      </a:r>
                      <a:endParaRPr sz="2300">
                        <a:latin typeface="Calibri"/>
                        <a:ea typeface="Calibri"/>
                        <a:cs typeface="Calibri"/>
                        <a:sym typeface="Calibri"/>
                      </a:endParaRPr>
                    </a:p>
                  </a:txBody>
                  <a:tcPr marL="121900" marR="121900" marT="121900" marB="121900">
                    <a:lnL w="19050" cap="flat" cmpd="sng">
                      <a:solidFill>
                        <a:srgbClr val="EA9999"/>
                      </a:solidFill>
                      <a:prstDash val="solid"/>
                      <a:round/>
                      <a:headEnd type="none" w="sm" len="sm"/>
                      <a:tailEnd type="none" w="sm" len="sm"/>
                    </a:lnL>
                    <a:lnR w="19050" cap="flat" cmpd="sng">
                      <a:solidFill>
                        <a:srgbClr val="EA9999"/>
                      </a:solidFill>
                      <a:prstDash val="solid"/>
                      <a:round/>
                      <a:headEnd type="none" w="sm" len="sm"/>
                      <a:tailEnd type="none" w="sm" len="sm"/>
                    </a:lnR>
                    <a:lnT w="19050" cap="flat" cmpd="sng">
                      <a:solidFill>
                        <a:srgbClr val="EA9999"/>
                      </a:solidFill>
                      <a:prstDash val="solid"/>
                      <a:round/>
                      <a:headEnd type="none" w="sm" len="sm"/>
                      <a:tailEnd type="none" w="sm" len="sm"/>
                    </a:lnT>
                    <a:lnB w="19050" cap="flat" cmpd="sng">
                      <a:solidFill>
                        <a:srgbClr val="EA9999"/>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2400" b="1">
                          <a:latin typeface="Calibri"/>
                          <a:ea typeface="Calibri"/>
                          <a:cs typeface="Calibri"/>
                          <a:sym typeface="Calibri"/>
                        </a:rPr>
                        <a:t>Write down some decisions you made to maximise this opportunity.</a:t>
                      </a:r>
                      <a:endParaRPr sz="2300">
                        <a:latin typeface="Calibri"/>
                        <a:ea typeface="Calibri"/>
                        <a:cs typeface="Calibri"/>
                        <a:sym typeface="Calibri"/>
                      </a:endParaRPr>
                    </a:p>
                  </a:txBody>
                  <a:tcPr marL="121900" marR="121900" marT="121900" marB="121900">
                    <a:lnL w="19050" cap="flat" cmpd="sng">
                      <a:solidFill>
                        <a:srgbClr val="EA9999"/>
                      </a:solidFill>
                      <a:prstDash val="solid"/>
                      <a:round/>
                      <a:headEnd type="none" w="sm" len="sm"/>
                      <a:tailEnd type="none" w="sm" len="sm"/>
                    </a:lnL>
                    <a:lnR w="19050" cap="flat" cmpd="sng">
                      <a:solidFill>
                        <a:srgbClr val="EA9999"/>
                      </a:solidFill>
                      <a:prstDash val="solid"/>
                      <a:round/>
                      <a:headEnd type="none" w="sm" len="sm"/>
                      <a:tailEnd type="none" w="sm" len="sm"/>
                    </a:lnR>
                    <a:lnT w="19050" cap="flat" cmpd="sng">
                      <a:solidFill>
                        <a:srgbClr val="EA9999"/>
                      </a:solidFill>
                      <a:prstDash val="solid"/>
                      <a:round/>
                      <a:headEnd type="none" w="sm" len="sm"/>
                      <a:tailEnd type="none" w="sm" len="sm"/>
                    </a:lnT>
                    <a:lnB w="19050" cap="flat" cmpd="sng">
                      <a:solidFill>
                        <a:srgbClr val="EA9999"/>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2400" b="1" dirty="0">
                          <a:latin typeface="Calibri"/>
                          <a:ea typeface="Calibri"/>
                          <a:cs typeface="Calibri"/>
                          <a:sym typeface="Calibri"/>
                        </a:rPr>
                        <a:t>How did this decision help you? What did it make you learn? Develop?</a:t>
                      </a:r>
                      <a:endParaRPr sz="2300" dirty="0">
                        <a:latin typeface="Calibri"/>
                        <a:ea typeface="Calibri"/>
                        <a:cs typeface="Calibri"/>
                        <a:sym typeface="Calibri"/>
                      </a:endParaRPr>
                    </a:p>
                  </a:txBody>
                  <a:tcPr marL="121900" marR="121900" marT="121900" marB="121900">
                    <a:lnL w="19050" cap="flat" cmpd="sng">
                      <a:solidFill>
                        <a:srgbClr val="EA9999"/>
                      </a:solidFill>
                      <a:prstDash val="solid"/>
                      <a:round/>
                      <a:headEnd type="none" w="sm" len="sm"/>
                      <a:tailEnd type="none" w="sm" len="sm"/>
                    </a:lnL>
                    <a:lnR w="19050" cap="flat" cmpd="sng">
                      <a:solidFill>
                        <a:srgbClr val="EA9999"/>
                      </a:solidFill>
                      <a:prstDash val="solid"/>
                      <a:round/>
                      <a:headEnd type="none" w="sm" len="sm"/>
                      <a:tailEnd type="none" w="sm" len="sm"/>
                    </a:lnR>
                    <a:lnT w="19050" cap="flat" cmpd="sng">
                      <a:solidFill>
                        <a:srgbClr val="EA9999"/>
                      </a:solidFill>
                      <a:prstDash val="solid"/>
                      <a:round/>
                      <a:headEnd type="none" w="sm" len="sm"/>
                      <a:tailEnd type="none" w="sm" len="sm"/>
                    </a:lnT>
                    <a:lnB w="19050" cap="flat" cmpd="sng">
                      <a:solidFill>
                        <a:srgbClr val="EA9999"/>
                      </a:solidFill>
                      <a:prstDash val="solid"/>
                      <a:round/>
                      <a:headEnd type="none" w="sm" len="sm"/>
                      <a:tailEnd type="none" w="sm" len="sm"/>
                    </a:lnB>
                    <a:solidFill>
                      <a:srgbClr val="FFFFCC"/>
                    </a:solidFill>
                  </a:tcPr>
                </a:tc>
                <a:tc>
                  <a:txBody>
                    <a:bodyPr/>
                    <a:lstStyle/>
                    <a:p>
                      <a:pPr marL="0" lvl="0" indent="0" algn="l" rtl="0">
                        <a:lnSpc>
                          <a:spcPct val="115000"/>
                        </a:lnSpc>
                        <a:spcBef>
                          <a:spcPts val="1200"/>
                        </a:spcBef>
                        <a:spcAft>
                          <a:spcPts val="1200"/>
                        </a:spcAft>
                        <a:buNone/>
                      </a:pPr>
                      <a:r>
                        <a:rPr lang="en" sz="2400" b="1" dirty="0">
                          <a:latin typeface="Calibri"/>
                          <a:ea typeface="Calibri"/>
                          <a:cs typeface="Calibri"/>
                          <a:sym typeface="Calibri"/>
                        </a:rPr>
                        <a:t>Rate how successful this decision was. Did it help you maximise this opportunity?</a:t>
                      </a:r>
                      <a:endParaRPr sz="2400" b="1" dirty="0">
                        <a:latin typeface="Calibri"/>
                        <a:ea typeface="Calibri"/>
                        <a:cs typeface="Calibri"/>
                        <a:sym typeface="Calibri"/>
                      </a:endParaRPr>
                    </a:p>
                  </a:txBody>
                  <a:tcPr marL="121900" marR="121900" marT="121900" marB="121900">
                    <a:lnL w="19050" cap="flat" cmpd="sng">
                      <a:solidFill>
                        <a:srgbClr val="EA9999"/>
                      </a:solidFill>
                      <a:prstDash val="solid"/>
                      <a:round/>
                      <a:headEnd type="none" w="sm" len="sm"/>
                      <a:tailEnd type="none" w="sm" len="sm"/>
                    </a:lnL>
                    <a:lnR w="19050" cap="flat" cmpd="sng">
                      <a:solidFill>
                        <a:srgbClr val="EA9999"/>
                      </a:solidFill>
                      <a:prstDash val="solid"/>
                      <a:round/>
                      <a:headEnd type="none" w="sm" len="sm"/>
                      <a:tailEnd type="none" w="sm" len="sm"/>
                    </a:lnR>
                    <a:lnT w="19050" cap="flat" cmpd="sng">
                      <a:solidFill>
                        <a:srgbClr val="EA9999"/>
                      </a:solidFill>
                      <a:prstDash val="solid"/>
                      <a:round/>
                      <a:headEnd type="none" w="sm" len="sm"/>
                      <a:tailEnd type="none" w="sm" len="sm"/>
                    </a:lnT>
                    <a:lnB w="19050" cap="flat" cmpd="sng">
                      <a:solidFill>
                        <a:srgbClr val="EA9999"/>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00800" y="499533"/>
            <a:ext cx="5142271" cy="1658198"/>
          </a:xfrm>
        </p:spPr>
        <p:txBody>
          <a:bodyPr>
            <a:normAutofit/>
          </a:bodyPr>
          <a:lstStyle/>
          <a:p>
            <a:r>
              <a:rPr lang="en-AU" b="1" dirty="0">
                <a:solidFill>
                  <a:srgbClr val="0070C0"/>
                </a:solidFill>
              </a:rPr>
              <a:t>Hint 5  - for success in R2</a:t>
            </a:r>
            <a:endParaRPr lang="en-AU" dirty="0">
              <a:solidFill>
                <a:srgbClr val="0070C0"/>
              </a:solidFill>
            </a:endParaRPr>
          </a:p>
        </p:txBody>
      </p:sp>
      <p:pic>
        <p:nvPicPr>
          <p:cNvPr id="5" name="Picture 4">
            <a:extLst>
              <a:ext uri="{FF2B5EF4-FFF2-40B4-BE49-F238E27FC236}">
                <a16:creationId xmlns:a16="http://schemas.microsoft.com/office/drawing/2014/main" id="{B6F38B8C-2559-08F5-4951-8D140E7CDACA}"/>
              </a:ext>
            </a:extLst>
          </p:cNvPr>
          <p:cNvPicPr>
            <a:picLocks noChangeAspect="1"/>
          </p:cNvPicPr>
          <p:nvPr/>
        </p:nvPicPr>
        <p:blipFill>
          <a:blip r:embed="rId2"/>
          <a:stretch>
            <a:fillRect/>
          </a:stretch>
        </p:blipFill>
        <p:spPr>
          <a:xfrm>
            <a:off x="721600" y="645106"/>
            <a:ext cx="5294811" cy="5247747"/>
          </a:xfrm>
          <a:prstGeom prst="rect">
            <a:avLst/>
          </a:prstGeom>
        </p:spPr>
      </p:pic>
      <p:sp>
        <p:nvSpPr>
          <p:cNvPr id="3" name="Content Placeholder 2"/>
          <p:cNvSpPr>
            <a:spLocks noGrp="1"/>
          </p:cNvSpPr>
          <p:nvPr>
            <p:ph idx="1"/>
          </p:nvPr>
        </p:nvSpPr>
        <p:spPr>
          <a:xfrm>
            <a:off x="6400800" y="2011680"/>
            <a:ext cx="5142271" cy="3864732"/>
          </a:xfrm>
        </p:spPr>
        <p:txBody>
          <a:bodyPr>
            <a:normAutofit/>
          </a:bodyPr>
          <a:lstStyle/>
          <a:p>
            <a:pPr marL="0" indent="0">
              <a:buNone/>
            </a:pPr>
            <a:r>
              <a:rPr lang="en-AU" sz="2200" dirty="0"/>
              <a:t>Make sure that something from all parts of the planning table shown, are mentioned. </a:t>
            </a:r>
          </a:p>
          <a:p>
            <a:r>
              <a:rPr lang="en-AU" sz="2200" dirty="0"/>
              <a:t>Keep the challenges/opportunities </a:t>
            </a:r>
            <a:r>
              <a:rPr lang="en-AU" sz="2200" b="1" dirty="0"/>
              <a:t>to a brief overview </a:t>
            </a:r>
            <a:r>
              <a:rPr lang="en-AU" sz="2200" dirty="0"/>
              <a:t>– emphasise the other two sections of the table much more.</a:t>
            </a:r>
          </a:p>
          <a:p>
            <a:r>
              <a:rPr lang="en-AU" sz="2200" dirty="0"/>
              <a:t>Challenges doesn’t mean “gripes”. You are acting as a researcher.</a:t>
            </a:r>
          </a:p>
          <a:p>
            <a:r>
              <a:rPr lang="en-AU" sz="2200" dirty="0"/>
              <a:t>Discuss both positive and negative impacts on the research </a:t>
            </a:r>
            <a:r>
              <a:rPr lang="en-AU" sz="2200" b="1" dirty="0"/>
              <a:t>due to the decision taken</a:t>
            </a:r>
            <a:r>
              <a:rPr lang="en-AU" sz="2200" dirty="0"/>
              <a:t>.</a:t>
            </a:r>
          </a:p>
          <a:p>
            <a:endParaRPr lang="en-AU" sz="2200" dirty="0"/>
          </a:p>
        </p:txBody>
      </p:sp>
    </p:spTree>
    <p:extLst>
      <p:ext uri="{BB962C8B-B14F-4D97-AF65-F5344CB8AC3E}">
        <p14:creationId xmlns:p14="http://schemas.microsoft.com/office/powerpoint/2010/main" val="255157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89"/>
          <p:cNvSpPr txBox="1">
            <a:spLocks noGrp="1"/>
          </p:cNvSpPr>
          <p:nvPr>
            <p:ph type="sldNum" idx="12"/>
          </p:nvPr>
        </p:nvSpPr>
        <p:spPr>
          <a:xfrm>
            <a:off x="11307445" y="6333135"/>
            <a:ext cx="731600" cy="524800"/>
          </a:xfrm>
          <a:prstGeom prst="rect">
            <a:avLst/>
          </a:prstGeom>
        </p:spPr>
        <p:txBody>
          <a:bodyPr spcFirstLastPara="1" vert="horz" wrap="square" lIns="0" tIns="0" rIns="0" bIns="0" rtlCol="0" anchor="ctr" anchorCtr="0">
            <a:noAutofit/>
          </a:bodyPr>
          <a:lstStyle/>
          <a:p>
            <a:fld id="{00000000-1234-1234-1234-123412341234}" type="slidenum">
              <a:rPr lang="en"/>
              <a:pPr/>
              <a:t>24</a:t>
            </a:fld>
            <a:endParaRPr/>
          </a:p>
        </p:txBody>
      </p:sp>
      <p:sp>
        <p:nvSpPr>
          <p:cNvPr id="602" name="Google Shape;602;p89"/>
          <p:cNvSpPr txBox="1"/>
          <p:nvPr/>
        </p:nvSpPr>
        <p:spPr>
          <a:xfrm>
            <a:off x="0" y="4822033"/>
            <a:ext cx="12192000" cy="615513"/>
          </a:xfrm>
          <a:prstGeom prst="rect">
            <a:avLst/>
          </a:prstGeom>
          <a:solidFill>
            <a:srgbClr val="FFFFFF"/>
          </a:solidFill>
          <a:ln>
            <a:noFill/>
          </a:ln>
        </p:spPr>
        <p:txBody>
          <a:bodyPr spcFirstLastPara="1" wrap="square" lIns="121900" tIns="121900" rIns="121900" bIns="121900" anchor="t" anchorCtr="0">
            <a:spAutoFit/>
          </a:bodyPr>
          <a:lstStyle/>
          <a:p>
            <a:endParaRPr sz="2400">
              <a:latin typeface="Lato Light"/>
              <a:ea typeface="Lato Light"/>
              <a:cs typeface="Lato Light"/>
              <a:sym typeface="Lato Light"/>
            </a:endParaRPr>
          </a:p>
        </p:txBody>
      </p:sp>
      <p:graphicFrame>
        <p:nvGraphicFramePr>
          <p:cNvPr id="603" name="Google Shape;603;p89"/>
          <p:cNvGraphicFramePr/>
          <p:nvPr/>
        </p:nvGraphicFramePr>
        <p:xfrm>
          <a:off x="0" y="5355634"/>
          <a:ext cx="12192000" cy="1502367"/>
        </p:xfrm>
        <a:graphic>
          <a:graphicData uri="http://schemas.openxmlformats.org/drawingml/2006/table">
            <a:tbl>
              <a:tblPr>
                <a:noFill/>
              </a:tblPr>
              <a:tblGrid>
                <a:gridCol w="12192000">
                  <a:extLst>
                    <a:ext uri="{9D8B030D-6E8A-4147-A177-3AD203B41FA5}">
                      <a16:colId xmlns:a16="http://schemas.microsoft.com/office/drawing/2014/main" val="20000"/>
                    </a:ext>
                  </a:extLst>
                </a:gridCol>
              </a:tblGrid>
              <a:tr h="1502367">
                <a:tc>
                  <a:txBody>
                    <a:bodyPr/>
                    <a:lstStyle/>
                    <a:p>
                      <a:pPr marL="0" lvl="0" indent="0" algn="l" rtl="0">
                        <a:spcBef>
                          <a:spcPts val="0"/>
                        </a:spcBef>
                        <a:spcAft>
                          <a:spcPts val="0"/>
                        </a:spcAft>
                        <a:buNone/>
                      </a:pPr>
                      <a:endParaRPr sz="2400"/>
                    </a:p>
                  </a:txBody>
                  <a:tcPr marL="121900" marR="121900" marT="121900" marB="1219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bl>
          </a:graphicData>
        </a:graphic>
      </p:graphicFrame>
      <p:sp>
        <p:nvSpPr>
          <p:cNvPr id="604" name="Google Shape;604;p89"/>
          <p:cNvSpPr txBox="1"/>
          <p:nvPr/>
        </p:nvSpPr>
        <p:spPr>
          <a:xfrm>
            <a:off x="176000" y="137800"/>
            <a:ext cx="11840000" cy="2846573"/>
          </a:xfrm>
          <a:prstGeom prst="rect">
            <a:avLst/>
          </a:prstGeom>
          <a:noFill/>
          <a:ln>
            <a:noFill/>
          </a:ln>
        </p:spPr>
        <p:txBody>
          <a:bodyPr spcFirstLastPara="1" wrap="square" lIns="121900" tIns="121900" rIns="121900" bIns="121900" anchor="t" anchorCtr="0">
            <a:spAutoFit/>
          </a:bodyPr>
          <a:lstStyle/>
          <a:p>
            <a:pPr>
              <a:lnSpc>
                <a:spcPct val="115000"/>
              </a:lnSpc>
              <a:spcBef>
                <a:spcPts val="1600"/>
              </a:spcBef>
            </a:pPr>
            <a:r>
              <a:rPr lang="en" sz="1733">
                <a:latin typeface="Calibri"/>
                <a:ea typeface="Calibri"/>
                <a:cs typeface="Calibri"/>
                <a:sym typeface="Calibri"/>
              </a:rPr>
              <a:t>In this graph it is clear I (orange line) was progressing throughout the duration of the time I was following the cardiovascular endurance program, as you can see Jess’ results (blue line) did not improve, they declined. This makes it visible that the cardiovascular endurance program worked for me.</a:t>
            </a:r>
            <a:endParaRPr sz="1733">
              <a:latin typeface="Calibri"/>
              <a:ea typeface="Calibri"/>
              <a:cs typeface="Calibri"/>
              <a:sym typeface="Calibri"/>
            </a:endParaRPr>
          </a:p>
          <a:p>
            <a:pPr>
              <a:lnSpc>
                <a:spcPct val="115000"/>
              </a:lnSpc>
              <a:spcBef>
                <a:spcPts val="1600"/>
              </a:spcBef>
            </a:pPr>
            <a:endParaRPr sz="1733">
              <a:latin typeface="Calibri"/>
              <a:ea typeface="Calibri"/>
              <a:cs typeface="Calibri"/>
              <a:sym typeface="Calibri"/>
            </a:endParaRPr>
          </a:p>
          <a:p>
            <a:pPr>
              <a:lnSpc>
                <a:spcPct val="115000"/>
              </a:lnSpc>
              <a:spcBef>
                <a:spcPts val="1600"/>
              </a:spcBef>
            </a:pPr>
            <a:endParaRPr sz="1733">
              <a:latin typeface="Calibri"/>
              <a:ea typeface="Calibri"/>
              <a:cs typeface="Calibri"/>
              <a:sym typeface="Calibri"/>
            </a:endParaRPr>
          </a:p>
          <a:p>
            <a:pPr>
              <a:spcBef>
                <a:spcPts val="1600"/>
              </a:spcBef>
            </a:pPr>
            <a:endParaRPr sz="1600" b="1">
              <a:latin typeface="Calibri"/>
              <a:ea typeface="Calibri"/>
              <a:cs typeface="Calibri"/>
              <a:sym typeface="Calibri"/>
            </a:endParaRPr>
          </a:p>
        </p:txBody>
      </p:sp>
      <p:pic>
        <p:nvPicPr>
          <p:cNvPr id="605" name="Google Shape;605;p89"/>
          <p:cNvPicPr preferRelativeResize="0"/>
          <p:nvPr/>
        </p:nvPicPr>
        <p:blipFill>
          <a:blip r:embed="rId3">
            <a:alphaModFix/>
          </a:blip>
          <a:stretch>
            <a:fillRect/>
          </a:stretch>
        </p:blipFill>
        <p:spPr>
          <a:xfrm>
            <a:off x="841934" y="1515501"/>
            <a:ext cx="8235700" cy="4056633"/>
          </a:xfrm>
          <a:prstGeom prst="rect">
            <a:avLst/>
          </a:prstGeom>
          <a:noFill/>
          <a:ln>
            <a:noFill/>
          </a:ln>
        </p:spPr>
      </p:pic>
      <p:sp>
        <p:nvSpPr>
          <p:cNvPr id="606" name="Google Shape;606;p89"/>
          <p:cNvSpPr/>
          <p:nvPr/>
        </p:nvSpPr>
        <p:spPr>
          <a:xfrm>
            <a:off x="8541900" y="4822033"/>
            <a:ext cx="3650000" cy="1852400"/>
          </a:xfrm>
          <a:prstGeom prst="cloudCallout">
            <a:avLst>
              <a:gd name="adj1" fmla="val -77488"/>
              <a:gd name="adj2" fmla="val -55970"/>
            </a:avLst>
          </a:prstGeom>
          <a:solidFill>
            <a:srgbClr val="FFFF00"/>
          </a:solidFill>
          <a:ln w="2857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r>
              <a:rPr lang="en" sz="2400"/>
              <a:t>RPA and RPB: you can use graphs / images / etc...</a:t>
            </a:r>
            <a:endParaRPr sz="2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610"/>
        <p:cNvGrpSpPr/>
        <p:nvPr/>
      </p:nvGrpSpPr>
      <p:grpSpPr>
        <a:xfrm>
          <a:off x="0" y="0"/>
          <a:ext cx="0" cy="0"/>
          <a:chOff x="0" y="0"/>
          <a:chExt cx="0" cy="0"/>
        </a:xfrm>
      </p:grpSpPr>
      <p:sp>
        <p:nvSpPr>
          <p:cNvPr id="611" name="Google Shape;611;p90"/>
          <p:cNvSpPr txBox="1">
            <a:spLocks noGrp="1"/>
          </p:cNvSpPr>
          <p:nvPr>
            <p:ph type="sldNum" idx="12"/>
          </p:nvPr>
        </p:nvSpPr>
        <p:spPr>
          <a:xfrm>
            <a:off x="11307445" y="6333135"/>
            <a:ext cx="731600" cy="524800"/>
          </a:xfrm>
          <a:prstGeom prst="rect">
            <a:avLst/>
          </a:prstGeom>
        </p:spPr>
        <p:txBody>
          <a:bodyPr spcFirstLastPara="1" vert="horz" wrap="square" lIns="0" tIns="0" rIns="0" bIns="0" rtlCol="0" anchor="ctr" anchorCtr="0">
            <a:noAutofit/>
          </a:bodyPr>
          <a:lstStyle/>
          <a:p>
            <a:fld id="{00000000-1234-1234-1234-123412341234}" type="slidenum">
              <a:rPr lang="en"/>
              <a:pPr/>
              <a:t>25</a:t>
            </a:fld>
            <a:endParaRPr/>
          </a:p>
        </p:txBody>
      </p:sp>
      <p:sp>
        <p:nvSpPr>
          <p:cNvPr id="612" name="Google Shape;612;p90"/>
          <p:cNvSpPr txBox="1">
            <a:spLocks noGrp="1"/>
          </p:cNvSpPr>
          <p:nvPr>
            <p:ph type="body" idx="1"/>
          </p:nvPr>
        </p:nvSpPr>
        <p:spPr>
          <a:xfrm>
            <a:off x="1898200" y="1876167"/>
            <a:ext cx="8557200" cy="4060000"/>
          </a:xfrm>
          <a:prstGeom prst="rect">
            <a:avLst/>
          </a:prstGeom>
        </p:spPr>
        <p:txBody>
          <a:bodyPr spcFirstLastPara="1" vert="horz" wrap="square" lIns="0" tIns="0" rIns="0" bIns="0" rtlCol="0" anchor="t" anchorCtr="0">
            <a:noAutofit/>
          </a:bodyPr>
          <a:lstStyle/>
          <a:p>
            <a:pPr marL="0" indent="0">
              <a:buNone/>
            </a:pPr>
            <a:r>
              <a:rPr lang="en" sz="8000" b="1">
                <a:solidFill>
                  <a:schemeClr val="accent4"/>
                </a:solidFill>
                <a:latin typeface="Calibri"/>
                <a:ea typeface="Calibri"/>
                <a:cs typeface="Calibri"/>
                <a:sym typeface="Calibri"/>
              </a:rPr>
              <a:t>R3: </a:t>
            </a:r>
            <a:endParaRPr sz="8000" b="1">
              <a:solidFill>
                <a:schemeClr val="accent4"/>
              </a:solidFill>
              <a:latin typeface="Calibri"/>
              <a:ea typeface="Calibri"/>
              <a:cs typeface="Calibri"/>
              <a:sym typeface="Calibri"/>
            </a:endParaRPr>
          </a:p>
          <a:p>
            <a:pPr marL="389457" indent="-389457">
              <a:lnSpc>
                <a:spcPct val="100000"/>
              </a:lnSpc>
              <a:spcBef>
                <a:spcPts val="1600"/>
              </a:spcBef>
              <a:buNone/>
            </a:pPr>
            <a:r>
              <a:rPr lang="en" sz="4400" b="1">
                <a:solidFill>
                  <a:srgbClr val="E69138"/>
                </a:solidFill>
                <a:latin typeface="Calibri"/>
                <a:ea typeface="Calibri"/>
                <a:cs typeface="Calibri"/>
                <a:sym typeface="Calibri"/>
              </a:rPr>
              <a:t>REFLECTION ON THE QUALITY OF THE RESEARCH OUTCOME</a:t>
            </a:r>
            <a:r>
              <a:rPr lang="en" sz="1333" i="0">
                <a:solidFill>
                  <a:srgbClr val="000000"/>
                </a:solidFill>
                <a:latin typeface="Arial"/>
                <a:ea typeface="Arial"/>
                <a:cs typeface="Arial"/>
                <a:sym typeface="Arial"/>
              </a:rPr>
              <a:t>.</a:t>
            </a:r>
            <a:endParaRPr sz="4400" b="1">
              <a:solidFill>
                <a:schemeClr val="accent4"/>
              </a:solidFill>
              <a:latin typeface="Calibri"/>
              <a:ea typeface="Calibri"/>
              <a:cs typeface="Calibri"/>
              <a:sym typeface="Calibri"/>
            </a:endParaRPr>
          </a:p>
          <a:p>
            <a:pPr marL="389457" indent="-389457">
              <a:lnSpc>
                <a:spcPct val="100000"/>
              </a:lnSpc>
              <a:spcBef>
                <a:spcPts val="1600"/>
              </a:spcBef>
              <a:buNone/>
            </a:pPr>
            <a:r>
              <a:rPr lang="en" sz="4400" b="1">
                <a:solidFill>
                  <a:schemeClr val="accent4"/>
                </a:solidFill>
                <a:latin typeface="Calibri"/>
                <a:ea typeface="Calibri"/>
                <a:cs typeface="Calibri"/>
                <a:sym typeface="Calibri"/>
              </a:rPr>
              <a:t>      </a:t>
            </a:r>
            <a:r>
              <a:rPr lang="en" sz="4400" b="1">
                <a:solidFill>
                  <a:srgbClr val="E06666"/>
                </a:solidFill>
                <a:latin typeface="Calibri"/>
                <a:ea typeface="Calibri"/>
                <a:cs typeface="Calibri"/>
                <a:sym typeface="Calibri"/>
              </a:rPr>
              <a:t>500 words or 3 mins 30 secs</a:t>
            </a:r>
            <a:endParaRPr sz="4400" b="1">
              <a:solidFill>
                <a:srgbClr val="E06666"/>
              </a:solidFill>
              <a:latin typeface="Calibri"/>
              <a:ea typeface="Calibri"/>
              <a:cs typeface="Calibri"/>
              <a:sym typeface="Calibri"/>
            </a:endParaRPr>
          </a:p>
          <a:p>
            <a:pPr marL="0" indent="0">
              <a:spcBef>
                <a:spcPts val="1600"/>
              </a:spcBef>
              <a:buNone/>
            </a:pPr>
            <a:endParaRPr sz="6400" b="1">
              <a:solidFill>
                <a:schemeClr val="accent4"/>
              </a:solidFill>
              <a:latin typeface="Calibri"/>
              <a:ea typeface="Calibri"/>
              <a:cs typeface="Calibri"/>
              <a:sym typeface="Calibri"/>
            </a:endParaRPr>
          </a:p>
          <a:p>
            <a:pPr marL="0" indent="0">
              <a:buNone/>
            </a:pPr>
            <a:endParaRPr sz="4800" b="1">
              <a:solidFill>
                <a:srgbClr val="E06666"/>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616"/>
        <p:cNvGrpSpPr/>
        <p:nvPr/>
      </p:nvGrpSpPr>
      <p:grpSpPr>
        <a:xfrm>
          <a:off x="0" y="0"/>
          <a:ext cx="0" cy="0"/>
          <a:chOff x="0" y="0"/>
          <a:chExt cx="0" cy="0"/>
        </a:xfrm>
      </p:grpSpPr>
      <p:sp>
        <p:nvSpPr>
          <p:cNvPr id="617" name="Google Shape;617;p91"/>
          <p:cNvSpPr txBox="1">
            <a:spLocks noGrp="1"/>
          </p:cNvSpPr>
          <p:nvPr>
            <p:ph type="sldNum" idx="12"/>
          </p:nvPr>
        </p:nvSpPr>
        <p:spPr>
          <a:xfrm>
            <a:off x="11307445" y="6333135"/>
            <a:ext cx="731600" cy="524800"/>
          </a:xfrm>
          <a:prstGeom prst="rect">
            <a:avLst/>
          </a:prstGeom>
        </p:spPr>
        <p:txBody>
          <a:bodyPr spcFirstLastPara="1" vert="horz" wrap="square" lIns="0" tIns="0" rIns="0" bIns="0" rtlCol="0" anchor="ctr" anchorCtr="0">
            <a:noAutofit/>
          </a:bodyPr>
          <a:lstStyle/>
          <a:p>
            <a:fld id="{00000000-1234-1234-1234-123412341234}" type="slidenum">
              <a:rPr lang="en"/>
              <a:pPr/>
              <a:t>26</a:t>
            </a:fld>
            <a:endParaRPr/>
          </a:p>
        </p:txBody>
      </p:sp>
      <p:sp>
        <p:nvSpPr>
          <p:cNvPr id="618" name="Google Shape;618;p91"/>
          <p:cNvSpPr txBox="1">
            <a:spLocks noGrp="1"/>
          </p:cNvSpPr>
          <p:nvPr>
            <p:ph type="title"/>
          </p:nvPr>
        </p:nvSpPr>
        <p:spPr>
          <a:xfrm>
            <a:off x="264333" y="246100"/>
            <a:ext cx="9594000" cy="992400"/>
          </a:xfrm>
          <a:prstGeom prst="rect">
            <a:avLst/>
          </a:prstGeom>
        </p:spPr>
        <p:txBody>
          <a:bodyPr spcFirstLastPara="1" vert="horz" wrap="square" lIns="0" tIns="0" rIns="0" bIns="0" rtlCol="0" anchor="b" anchorCtr="0">
            <a:noAutofit/>
          </a:bodyPr>
          <a:lstStyle/>
          <a:p>
            <a:pPr>
              <a:lnSpc>
                <a:spcPct val="115000"/>
              </a:lnSpc>
              <a:spcBef>
                <a:spcPts val="800"/>
              </a:spcBef>
              <a:spcAft>
                <a:spcPts val="1600"/>
              </a:spcAft>
            </a:pPr>
            <a:r>
              <a:rPr lang="en" b="1" dirty="0">
                <a:solidFill>
                  <a:srgbClr val="FF0000"/>
                </a:solidFill>
                <a:latin typeface="Calibri"/>
                <a:ea typeface="Calibri"/>
                <a:cs typeface="Calibri"/>
                <a:sym typeface="Calibri"/>
              </a:rPr>
              <a:t>And finally, for R3, students need Pre- work for students to consider:</a:t>
            </a:r>
            <a:endParaRPr dirty="0">
              <a:solidFill>
                <a:srgbClr val="FF0000"/>
              </a:solidFill>
            </a:endParaRPr>
          </a:p>
        </p:txBody>
      </p:sp>
      <p:sp>
        <p:nvSpPr>
          <p:cNvPr id="619" name="Google Shape;619;p91"/>
          <p:cNvSpPr txBox="1">
            <a:spLocks noGrp="1"/>
          </p:cNvSpPr>
          <p:nvPr>
            <p:ph type="body" idx="1"/>
          </p:nvPr>
        </p:nvSpPr>
        <p:spPr>
          <a:xfrm>
            <a:off x="203067" y="1033800"/>
            <a:ext cx="10130000" cy="4057600"/>
          </a:xfrm>
          <a:prstGeom prst="rect">
            <a:avLst/>
          </a:prstGeom>
        </p:spPr>
        <p:txBody>
          <a:bodyPr spcFirstLastPara="1" vert="horz" wrap="square" lIns="0" tIns="0" rIns="0" bIns="0" rtlCol="0" anchor="t" anchorCtr="0">
            <a:noAutofit/>
          </a:bodyPr>
          <a:lstStyle/>
          <a:p>
            <a:pPr marL="0" indent="0">
              <a:lnSpc>
                <a:spcPct val="100000"/>
              </a:lnSpc>
              <a:spcBef>
                <a:spcPts val="0"/>
              </a:spcBef>
              <a:buNone/>
            </a:pPr>
            <a:r>
              <a:rPr lang="en" sz="2133" dirty="0">
                <a:solidFill>
                  <a:srgbClr val="000000"/>
                </a:solidFill>
                <a:latin typeface="Calibri"/>
                <a:ea typeface="Calibri"/>
                <a:cs typeface="Calibri"/>
                <a:sym typeface="Calibri"/>
              </a:rPr>
              <a:t>Q1. How well did your Outcome answer your research project question?</a:t>
            </a:r>
            <a:endParaRPr sz="2133" dirty="0">
              <a:solidFill>
                <a:srgbClr val="000000"/>
              </a:solidFill>
              <a:latin typeface="Calibri"/>
              <a:ea typeface="Calibri"/>
              <a:cs typeface="Calibri"/>
              <a:sym typeface="Calibri"/>
            </a:endParaRPr>
          </a:p>
          <a:p>
            <a:pPr marL="0" indent="0">
              <a:lnSpc>
                <a:spcPct val="100000"/>
              </a:lnSpc>
              <a:spcBef>
                <a:spcPts val="0"/>
              </a:spcBef>
              <a:buNone/>
            </a:pPr>
            <a:r>
              <a:rPr lang="en" sz="2133" i="1" dirty="0">
                <a:solidFill>
                  <a:srgbClr val="000000"/>
                </a:solidFill>
                <a:latin typeface="Calibri"/>
                <a:ea typeface="Calibri"/>
                <a:cs typeface="Calibri"/>
                <a:sym typeface="Calibri"/>
              </a:rPr>
              <a:t>Please circle:     </a:t>
            </a:r>
            <a:r>
              <a:rPr lang="en" sz="2133" dirty="0">
                <a:solidFill>
                  <a:srgbClr val="000000"/>
                </a:solidFill>
                <a:latin typeface="Calibri"/>
                <a:ea typeface="Calibri"/>
                <a:cs typeface="Calibri"/>
                <a:sym typeface="Calibri"/>
              </a:rPr>
              <a:t>Not at all                Somewhat               Mostly            	     Very well</a:t>
            </a:r>
            <a:endParaRPr sz="2133" dirty="0">
              <a:solidFill>
                <a:srgbClr val="000000"/>
              </a:solidFill>
              <a:latin typeface="Calibri"/>
              <a:ea typeface="Calibri"/>
              <a:cs typeface="Calibri"/>
              <a:sym typeface="Calibri"/>
            </a:endParaRPr>
          </a:p>
          <a:p>
            <a:pPr marL="0" indent="0">
              <a:lnSpc>
                <a:spcPct val="100000"/>
              </a:lnSpc>
              <a:spcBef>
                <a:spcPts val="0"/>
              </a:spcBef>
              <a:buNone/>
            </a:pPr>
            <a:endParaRPr sz="2133" dirty="0">
              <a:solidFill>
                <a:srgbClr val="000000"/>
              </a:solidFill>
              <a:latin typeface="Calibri"/>
              <a:ea typeface="Calibri"/>
              <a:cs typeface="Calibri"/>
              <a:sym typeface="Calibri"/>
            </a:endParaRPr>
          </a:p>
          <a:p>
            <a:pPr marL="0" indent="0">
              <a:lnSpc>
                <a:spcPct val="100000"/>
              </a:lnSpc>
              <a:spcBef>
                <a:spcPts val="0"/>
              </a:spcBef>
              <a:buNone/>
            </a:pPr>
            <a:r>
              <a:rPr lang="en" sz="2133" dirty="0">
                <a:solidFill>
                  <a:srgbClr val="000000"/>
                </a:solidFill>
                <a:latin typeface="Calibri"/>
                <a:ea typeface="Calibri"/>
                <a:cs typeface="Calibri"/>
                <a:sym typeface="Calibri"/>
              </a:rPr>
              <a:t>Q2. How much evidence did you have to support</a:t>
            </a:r>
            <a:r>
              <a:rPr lang="en" sz="2133" b="1" dirty="0">
                <a:solidFill>
                  <a:srgbClr val="000000"/>
                </a:solidFill>
                <a:latin typeface="Calibri"/>
                <a:ea typeface="Calibri"/>
                <a:cs typeface="Calibri"/>
                <a:sym typeface="Calibri"/>
              </a:rPr>
              <a:t> each </a:t>
            </a:r>
            <a:r>
              <a:rPr lang="en" sz="2133" dirty="0">
                <a:solidFill>
                  <a:srgbClr val="000000"/>
                </a:solidFill>
                <a:latin typeface="Calibri"/>
                <a:ea typeface="Calibri"/>
                <a:cs typeface="Calibri"/>
                <a:sym typeface="Calibri"/>
              </a:rPr>
              <a:t>of  your findings?</a:t>
            </a:r>
            <a:endParaRPr sz="2133" dirty="0">
              <a:solidFill>
                <a:srgbClr val="000000"/>
              </a:solidFill>
              <a:latin typeface="Calibri"/>
              <a:ea typeface="Calibri"/>
              <a:cs typeface="Calibri"/>
              <a:sym typeface="Calibri"/>
            </a:endParaRPr>
          </a:p>
          <a:p>
            <a:pPr marL="0" indent="0">
              <a:lnSpc>
                <a:spcPct val="100000"/>
              </a:lnSpc>
              <a:spcBef>
                <a:spcPts val="0"/>
              </a:spcBef>
              <a:buNone/>
            </a:pPr>
            <a:r>
              <a:rPr lang="en" sz="2133" i="1" dirty="0">
                <a:solidFill>
                  <a:srgbClr val="000000"/>
                </a:solidFill>
                <a:latin typeface="Calibri"/>
                <a:ea typeface="Calibri"/>
                <a:cs typeface="Calibri"/>
                <a:sym typeface="Calibri"/>
              </a:rPr>
              <a:t>Please circle:</a:t>
            </a:r>
            <a:endParaRPr sz="2133" i="1" dirty="0">
              <a:solidFill>
                <a:srgbClr val="000000"/>
              </a:solidFill>
              <a:latin typeface="Calibri"/>
              <a:ea typeface="Calibri"/>
              <a:cs typeface="Calibri"/>
              <a:sym typeface="Calibri"/>
            </a:endParaRPr>
          </a:p>
          <a:p>
            <a:pPr marL="0" indent="609585">
              <a:lnSpc>
                <a:spcPct val="100000"/>
              </a:lnSpc>
              <a:spcBef>
                <a:spcPts val="0"/>
              </a:spcBef>
              <a:buNone/>
            </a:pPr>
            <a:r>
              <a:rPr lang="en" sz="2133" dirty="0">
                <a:solidFill>
                  <a:srgbClr val="000000"/>
                </a:solidFill>
                <a:latin typeface="Calibri"/>
                <a:ea typeface="Calibri"/>
                <a:cs typeface="Calibri"/>
                <a:sym typeface="Calibri"/>
              </a:rPr>
              <a:t>Not very much – only one or two sources</a:t>
            </a:r>
            <a:endParaRPr sz="2133" dirty="0">
              <a:solidFill>
                <a:srgbClr val="000000"/>
              </a:solidFill>
              <a:latin typeface="Calibri"/>
              <a:ea typeface="Calibri"/>
              <a:cs typeface="Calibri"/>
              <a:sym typeface="Calibri"/>
            </a:endParaRPr>
          </a:p>
          <a:p>
            <a:pPr marL="0" indent="609585">
              <a:lnSpc>
                <a:spcPct val="100000"/>
              </a:lnSpc>
              <a:spcBef>
                <a:spcPts val="0"/>
              </a:spcBef>
              <a:buNone/>
            </a:pPr>
            <a:r>
              <a:rPr lang="en" sz="2133" dirty="0">
                <a:solidFill>
                  <a:srgbClr val="000000"/>
                </a:solidFill>
                <a:latin typeface="Calibri"/>
                <a:ea typeface="Calibri"/>
                <a:cs typeface="Calibri"/>
                <a:sym typeface="Calibri"/>
              </a:rPr>
              <a:t>A bit – three or four sources</a:t>
            </a:r>
            <a:endParaRPr sz="2133" dirty="0">
              <a:solidFill>
                <a:srgbClr val="000000"/>
              </a:solidFill>
              <a:latin typeface="Calibri"/>
              <a:ea typeface="Calibri"/>
              <a:cs typeface="Calibri"/>
              <a:sym typeface="Calibri"/>
            </a:endParaRPr>
          </a:p>
          <a:p>
            <a:pPr marL="0" indent="609585">
              <a:lnSpc>
                <a:spcPct val="100000"/>
              </a:lnSpc>
              <a:spcBef>
                <a:spcPts val="0"/>
              </a:spcBef>
              <a:buNone/>
            </a:pPr>
            <a:r>
              <a:rPr lang="en" sz="2133" dirty="0">
                <a:solidFill>
                  <a:srgbClr val="000000"/>
                </a:solidFill>
                <a:latin typeface="Calibri"/>
                <a:ea typeface="Calibri"/>
                <a:cs typeface="Calibri"/>
                <a:sym typeface="Calibri"/>
              </a:rPr>
              <a:t>A decent amount – five or six sources</a:t>
            </a:r>
            <a:endParaRPr sz="2133" dirty="0">
              <a:solidFill>
                <a:srgbClr val="000000"/>
              </a:solidFill>
              <a:latin typeface="Calibri"/>
              <a:ea typeface="Calibri"/>
              <a:cs typeface="Calibri"/>
              <a:sym typeface="Calibri"/>
            </a:endParaRPr>
          </a:p>
          <a:p>
            <a:pPr marL="0" indent="609585">
              <a:lnSpc>
                <a:spcPct val="100000"/>
              </a:lnSpc>
              <a:spcBef>
                <a:spcPts val="0"/>
              </a:spcBef>
              <a:buNone/>
            </a:pPr>
            <a:r>
              <a:rPr lang="en" sz="2133" dirty="0">
                <a:solidFill>
                  <a:srgbClr val="000000"/>
                </a:solidFill>
                <a:latin typeface="Calibri"/>
                <a:ea typeface="Calibri"/>
                <a:cs typeface="Calibri"/>
                <a:sym typeface="Calibri"/>
              </a:rPr>
              <a:t>A good amount – seven or eight sources</a:t>
            </a:r>
            <a:endParaRPr sz="2133" dirty="0">
              <a:solidFill>
                <a:srgbClr val="000000"/>
              </a:solidFill>
              <a:latin typeface="Calibri"/>
              <a:ea typeface="Calibri"/>
              <a:cs typeface="Calibri"/>
              <a:sym typeface="Calibri"/>
            </a:endParaRPr>
          </a:p>
          <a:p>
            <a:pPr marL="0" indent="609585">
              <a:lnSpc>
                <a:spcPct val="100000"/>
              </a:lnSpc>
              <a:spcBef>
                <a:spcPts val="0"/>
              </a:spcBef>
              <a:buNone/>
            </a:pPr>
            <a:r>
              <a:rPr lang="en" sz="2133" dirty="0">
                <a:solidFill>
                  <a:srgbClr val="000000"/>
                </a:solidFill>
                <a:latin typeface="Calibri"/>
                <a:ea typeface="Calibri"/>
                <a:cs typeface="Calibri"/>
                <a:sym typeface="Calibri"/>
              </a:rPr>
              <a:t>A lot – over eight sources</a:t>
            </a:r>
            <a:endParaRPr sz="2133" dirty="0">
              <a:solidFill>
                <a:srgbClr val="000000"/>
              </a:solidFill>
              <a:latin typeface="Calibri"/>
              <a:ea typeface="Calibri"/>
              <a:cs typeface="Calibri"/>
              <a:sym typeface="Calibri"/>
            </a:endParaRPr>
          </a:p>
          <a:p>
            <a:pPr marL="0" indent="609585">
              <a:lnSpc>
                <a:spcPct val="100000"/>
              </a:lnSpc>
              <a:spcBef>
                <a:spcPts val="0"/>
              </a:spcBef>
              <a:buNone/>
            </a:pPr>
            <a:r>
              <a:rPr lang="en" sz="2133" dirty="0">
                <a:solidFill>
                  <a:srgbClr val="000000"/>
                </a:solidFill>
                <a:latin typeface="Calibri"/>
                <a:ea typeface="Calibri"/>
                <a:cs typeface="Calibri"/>
                <a:sym typeface="Calibri"/>
              </a:rPr>
              <a:t>Way too much</a:t>
            </a:r>
            <a:endParaRPr sz="2133" dirty="0">
              <a:solidFill>
                <a:srgbClr val="000000"/>
              </a:solidFill>
              <a:latin typeface="Calibri"/>
              <a:ea typeface="Calibri"/>
              <a:cs typeface="Calibri"/>
              <a:sym typeface="Calibri"/>
            </a:endParaRPr>
          </a:p>
          <a:p>
            <a:pPr marL="0" indent="609585">
              <a:lnSpc>
                <a:spcPct val="100000"/>
              </a:lnSpc>
              <a:spcBef>
                <a:spcPts val="0"/>
              </a:spcBef>
              <a:buNone/>
            </a:pPr>
            <a:endParaRPr sz="2133" dirty="0">
              <a:solidFill>
                <a:srgbClr val="000000"/>
              </a:solidFill>
              <a:latin typeface="Calibri"/>
              <a:ea typeface="Calibri"/>
              <a:cs typeface="Calibri"/>
              <a:sym typeface="Calibri"/>
            </a:endParaRPr>
          </a:p>
          <a:p>
            <a:pPr marL="0" indent="0">
              <a:lnSpc>
                <a:spcPct val="100000"/>
              </a:lnSpc>
              <a:spcBef>
                <a:spcPts val="0"/>
              </a:spcBef>
              <a:buNone/>
            </a:pPr>
            <a:r>
              <a:rPr lang="en" sz="2133" dirty="0">
                <a:solidFill>
                  <a:srgbClr val="000000"/>
                </a:solidFill>
                <a:latin typeface="Calibri"/>
                <a:ea typeface="Calibri"/>
                <a:cs typeface="Calibri"/>
                <a:sym typeface="Calibri"/>
              </a:rPr>
              <a:t>Q3. How clear was your introduction? Did the reader get an understanding of your question straight away?      </a:t>
            </a:r>
            <a:endParaRPr sz="2133" dirty="0">
              <a:solidFill>
                <a:srgbClr val="000000"/>
              </a:solidFill>
              <a:latin typeface="Calibri"/>
              <a:ea typeface="Calibri"/>
              <a:cs typeface="Calibri"/>
              <a:sym typeface="Calibri"/>
            </a:endParaRPr>
          </a:p>
          <a:p>
            <a:pPr marL="0" indent="0">
              <a:lnSpc>
                <a:spcPct val="100000"/>
              </a:lnSpc>
              <a:spcBef>
                <a:spcPts val="0"/>
              </a:spcBef>
              <a:buNone/>
            </a:pPr>
            <a:r>
              <a:rPr lang="en" sz="2133" i="1" dirty="0">
                <a:solidFill>
                  <a:srgbClr val="000000"/>
                </a:solidFill>
                <a:latin typeface="Calibri"/>
                <a:ea typeface="Calibri"/>
                <a:cs typeface="Calibri"/>
                <a:sym typeface="Calibri"/>
              </a:rPr>
              <a:t>Please circle: </a:t>
            </a:r>
            <a:r>
              <a:rPr lang="en" sz="2133" dirty="0">
                <a:solidFill>
                  <a:srgbClr val="000000"/>
                </a:solidFill>
                <a:latin typeface="Calibri"/>
                <a:ea typeface="Calibri"/>
                <a:cs typeface="Calibri"/>
                <a:sym typeface="Calibri"/>
              </a:rPr>
              <a:t>Not clear at all        Somewhat clear             Mostly clear               Very clear</a:t>
            </a:r>
            <a:endParaRPr sz="2133" dirty="0">
              <a:solidFill>
                <a:srgbClr val="000000"/>
              </a:solidFill>
              <a:latin typeface="Calibri"/>
              <a:ea typeface="Calibri"/>
              <a:cs typeface="Calibri"/>
              <a:sym typeface="Calibri"/>
            </a:endParaRPr>
          </a:p>
          <a:p>
            <a:pPr marL="491054" indent="-304792">
              <a:lnSpc>
                <a:spcPct val="100000"/>
              </a:lnSpc>
              <a:spcBef>
                <a:spcPts val="0"/>
              </a:spcBef>
              <a:buNone/>
            </a:pPr>
            <a:endParaRPr sz="2133" dirty="0">
              <a:solidFill>
                <a:srgbClr val="000000"/>
              </a:solidFill>
              <a:latin typeface="Calibri"/>
              <a:ea typeface="Calibri"/>
              <a:cs typeface="Calibri"/>
              <a:sym typeface="Calibri"/>
            </a:endParaRPr>
          </a:p>
          <a:p>
            <a:pPr marL="0" indent="0">
              <a:lnSpc>
                <a:spcPct val="115000"/>
              </a:lnSpc>
              <a:buNone/>
            </a:pPr>
            <a:endParaRPr sz="2133" b="1" dirty="0">
              <a:solidFill>
                <a:srgbClr val="000000"/>
              </a:solidFill>
              <a:latin typeface="Calibri"/>
              <a:ea typeface="Calibri"/>
              <a:cs typeface="Calibri"/>
              <a:sym typeface="Calibri"/>
            </a:endParaRPr>
          </a:p>
          <a:p>
            <a:pPr marL="0" indent="0">
              <a:spcBef>
                <a:spcPts val="1600"/>
              </a:spcBef>
              <a:buNone/>
            </a:pP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623"/>
        <p:cNvGrpSpPr/>
        <p:nvPr/>
      </p:nvGrpSpPr>
      <p:grpSpPr>
        <a:xfrm>
          <a:off x="0" y="0"/>
          <a:ext cx="0" cy="0"/>
          <a:chOff x="0" y="0"/>
          <a:chExt cx="0" cy="0"/>
        </a:xfrm>
      </p:grpSpPr>
      <p:sp>
        <p:nvSpPr>
          <p:cNvPr id="624" name="Google Shape;624;p92"/>
          <p:cNvSpPr txBox="1">
            <a:spLocks noGrp="1"/>
          </p:cNvSpPr>
          <p:nvPr>
            <p:ph type="sldNum" idx="12"/>
          </p:nvPr>
        </p:nvSpPr>
        <p:spPr>
          <a:xfrm>
            <a:off x="11307445" y="6333135"/>
            <a:ext cx="731600" cy="524800"/>
          </a:xfrm>
          <a:prstGeom prst="rect">
            <a:avLst/>
          </a:prstGeom>
        </p:spPr>
        <p:txBody>
          <a:bodyPr spcFirstLastPara="1" vert="horz" wrap="square" lIns="0" tIns="0" rIns="0" bIns="0" rtlCol="0" anchor="ctr" anchorCtr="0">
            <a:noAutofit/>
          </a:bodyPr>
          <a:lstStyle/>
          <a:p>
            <a:fld id="{00000000-1234-1234-1234-123412341234}" type="slidenum">
              <a:rPr lang="en"/>
              <a:pPr/>
              <a:t>27</a:t>
            </a:fld>
            <a:endParaRPr/>
          </a:p>
        </p:txBody>
      </p:sp>
      <p:sp>
        <p:nvSpPr>
          <p:cNvPr id="625" name="Google Shape;625;p92"/>
          <p:cNvSpPr txBox="1"/>
          <p:nvPr/>
        </p:nvSpPr>
        <p:spPr>
          <a:xfrm>
            <a:off x="750100" y="673567"/>
            <a:ext cx="306000" cy="615513"/>
          </a:xfrm>
          <a:prstGeom prst="rect">
            <a:avLst/>
          </a:prstGeom>
          <a:noFill/>
          <a:ln>
            <a:noFill/>
          </a:ln>
        </p:spPr>
        <p:txBody>
          <a:bodyPr spcFirstLastPara="1" wrap="square" lIns="121900" tIns="121900" rIns="121900" bIns="121900" anchor="t" anchorCtr="0">
            <a:spAutoFit/>
          </a:bodyPr>
          <a:lstStyle/>
          <a:p>
            <a:endParaRPr sz="2400">
              <a:latin typeface="Lato Light"/>
              <a:ea typeface="Lato Light"/>
              <a:cs typeface="Lato Light"/>
              <a:sym typeface="Lato Light"/>
            </a:endParaRPr>
          </a:p>
        </p:txBody>
      </p:sp>
      <p:sp>
        <p:nvSpPr>
          <p:cNvPr id="626" name="Google Shape;626;p92"/>
          <p:cNvSpPr txBox="1"/>
          <p:nvPr/>
        </p:nvSpPr>
        <p:spPr>
          <a:xfrm>
            <a:off x="229633" y="398001"/>
            <a:ext cx="11695200" cy="2557455"/>
          </a:xfrm>
          <a:prstGeom prst="rect">
            <a:avLst/>
          </a:prstGeom>
          <a:noFill/>
          <a:ln>
            <a:noFill/>
          </a:ln>
        </p:spPr>
        <p:txBody>
          <a:bodyPr spcFirstLastPara="1" wrap="square" lIns="121900" tIns="121900" rIns="121900" bIns="121900" anchor="t" anchorCtr="0">
            <a:spAutoFit/>
          </a:bodyPr>
          <a:lstStyle/>
          <a:p>
            <a:pPr>
              <a:lnSpc>
                <a:spcPct val="107000"/>
              </a:lnSpc>
              <a:spcBef>
                <a:spcPts val="1600"/>
              </a:spcBef>
            </a:pPr>
            <a:r>
              <a:rPr lang="en" sz="2133">
                <a:latin typeface="Calibri"/>
                <a:ea typeface="Calibri"/>
                <a:cs typeface="Calibri"/>
                <a:sym typeface="Calibri"/>
              </a:rPr>
              <a:t>Q4. How well did you answer each of your key findings?</a:t>
            </a:r>
            <a:endParaRPr sz="2133">
              <a:latin typeface="Calibri"/>
              <a:ea typeface="Calibri"/>
              <a:cs typeface="Calibri"/>
              <a:sym typeface="Calibri"/>
            </a:endParaRPr>
          </a:p>
          <a:p>
            <a:pPr algn="ctr">
              <a:lnSpc>
                <a:spcPct val="107000"/>
              </a:lnSpc>
              <a:spcBef>
                <a:spcPts val="1600"/>
              </a:spcBef>
            </a:pPr>
            <a:endParaRPr sz="2933" b="1">
              <a:latin typeface="Calibri"/>
              <a:ea typeface="Calibri"/>
              <a:cs typeface="Calibri"/>
              <a:sym typeface="Calibri"/>
            </a:endParaRPr>
          </a:p>
          <a:p>
            <a:pPr>
              <a:lnSpc>
                <a:spcPct val="107000"/>
              </a:lnSpc>
              <a:spcBef>
                <a:spcPts val="1600"/>
              </a:spcBef>
            </a:pPr>
            <a:endParaRPr sz="2133">
              <a:latin typeface="Calibri"/>
              <a:ea typeface="Calibri"/>
              <a:cs typeface="Calibri"/>
              <a:sym typeface="Calibri"/>
            </a:endParaRPr>
          </a:p>
          <a:p>
            <a:pPr>
              <a:spcBef>
                <a:spcPts val="1067"/>
              </a:spcBef>
            </a:pPr>
            <a:endParaRPr sz="2400">
              <a:latin typeface="Lato Light"/>
              <a:ea typeface="Lato Light"/>
              <a:cs typeface="Lato Light"/>
              <a:sym typeface="Lato Light"/>
            </a:endParaRPr>
          </a:p>
        </p:txBody>
      </p:sp>
      <p:graphicFrame>
        <p:nvGraphicFramePr>
          <p:cNvPr id="627" name="Google Shape;627;p92"/>
          <p:cNvGraphicFramePr/>
          <p:nvPr/>
        </p:nvGraphicFramePr>
        <p:xfrm>
          <a:off x="432218" y="1202067"/>
          <a:ext cx="11367767" cy="3325773"/>
        </p:xfrm>
        <a:graphic>
          <a:graphicData uri="http://schemas.openxmlformats.org/drawingml/2006/table">
            <a:tbl>
              <a:tblPr>
                <a:noFill/>
              </a:tblPr>
              <a:tblGrid>
                <a:gridCol w="2820600">
                  <a:extLst>
                    <a:ext uri="{9D8B030D-6E8A-4147-A177-3AD203B41FA5}">
                      <a16:colId xmlns:a16="http://schemas.microsoft.com/office/drawing/2014/main" val="20000"/>
                    </a:ext>
                  </a:extLst>
                </a:gridCol>
                <a:gridCol w="3008767">
                  <a:extLst>
                    <a:ext uri="{9D8B030D-6E8A-4147-A177-3AD203B41FA5}">
                      <a16:colId xmlns:a16="http://schemas.microsoft.com/office/drawing/2014/main" val="20001"/>
                    </a:ext>
                  </a:extLst>
                </a:gridCol>
                <a:gridCol w="3008800">
                  <a:extLst>
                    <a:ext uri="{9D8B030D-6E8A-4147-A177-3AD203B41FA5}">
                      <a16:colId xmlns:a16="http://schemas.microsoft.com/office/drawing/2014/main" val="20002"/>
                    </a:ext>
                  </a:extLst>
                </a:gridCol>
                <a:gridCol w="2529600">
                  <a:extLst>
                    <a:ext uri="{9D8B030D-6E8A-4147-A177-3AD203B41FA5}">
                      <a16:colId xmlns:a16="http://schemas.microsoft.com/office/drawing/2014/main" val="20003"/>
                    </a:ext>
                  </a:extLst>
                </a:gridCol>
              </a:tblGrid>
              <a:tr h="1625307">
                <a:tc>
                  <a:txBody>
                    <a:bodyPr/>
                    <a:lstStyle/>
                    <a:p>
                      <a:pPr marL="0" lvl="0" indent="0" algn="l" rtl="0">
                        <a:lnSpc>
                          <a:spcPct val="115000"/>
                        </a:lnSpc>
                        <a:spcBef>
                          <a:spcPts val="1200"/>
                        </a:spcBef>
                        <a:spcAft>
                          <a:spcPts val="1200"/>
                        </a:spcAft>
                        <a:buNone/>
                      </a:pPr>
                      <a:r>
                        <a:rPr lang="en" sz="2400" b="1">
                          <a:latin typeface="Calibri"/>
                          <a:ea typeface="Calibri"/>
                          <a:cs typeface="Calibri"/>
                          <a:sym typeface="Calibri"/>
                        </a:rPr>
                        <a:t>Key finding</a:t>
                      </a:r>
                      <a:endParaRPr sz="2300">
                        <a:latin typeface="Calibri"/>
                        <a:ea typeface="Calibri"/>
                        <a:cs typeface="Calibri"/>
                        <a:sym typeface="Calibri"/>
                      </a:endParaRPr>
                    </a:p>
                  </a:txBody>
                  <a:tcPr marL="121900" marR="121900" marT="121900" marB="121900">
                    <a:lnL w="19050" cap="flat" cmpd="sng">
                      <a:solidFill>
                        <a:srgbClr val="EA9999"/>
                      </a:solidFill>
                      <a:prstDash val="solid"/>
                      <a:round/>
                      <a:headEnd type="none" w="sm" len="sm"/>
                      <a:tailEnd type="none" w="sm" len="sm"/>
                    </a:lnL>
                    <a:lnR w="19050" cap="flat" cmpd="sng">
                      <a:solidFill>
                        <a:srgbClr val="EA9999"/>
                      </a:solidFill>
                      <a:prstDash val="solid"/>
                      <a:round/>
                      <a:headEnd type="none" w="sm" len="sm"/>
                      <a:tailEnd type="none" w="sm" len="sm"/>
                    </a:lnR>
                    <a:lnT w="19050" cap="flat" cmpd="sng">
                      <a:solidFill>
                        <a:srgbClr val="EA9999"/>
                      </a:solidFill>
                      <a:prstDash val="solid"/>
                      <a:round/>
                      <a:headEnd type="none" w="sm" len="sm"/>
                      <a:tailEnd type="none" w="sm" len="sm"/>
                    </a:lnT>
                    <a:lnB w="19050" cap="flat" cmpd="sng">
                      <a:solidFill>
                        <a:srgbClr val="EA9999"/>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2000" b="1">
                          <a:latin typeface="Calibri"/>
                          <a:ea typeface="Calibri"/>
                          <a:cs typeface="Calibri"/>
                          <a:sym typeface="Calibri"/>
                        </a:rPr>
                        <a:t>Was this KF answered clearly (yes/no)?</a:t>
                      </a:r>
                      <a:endParaRPr sz="2800" b="1">
                        <a:latin typeface="Calibri"/>
                        <a:ea typeface="Calibri"/>
                        <a:cs typeface="Calibri"/>
                        <a:sym typeface="Calibri"/>
                      </a:endParaRPr>
                    </a:p>
                  </a:txBody>
                  <a:tcPr marL="121900" marR="121900" marT="121900" marB="121900">
                    <a:lnL w="19050" cap="flat" cmpd="sng">
                      <a:solidFill>
                        <a:srgbClr val="EA9999"/>
                      </a:solidFill>
                      <a:prstDash val="solid"/>
                      <a:round/>
                      <a:headEnd type="none" w="sm" len="sm"/>
                      <a:tailEnd type="none" w="sm" len="sm"/>
                    </a:lnL>
                    <a:lnR w="19050" cap="flat" cmpd="sng">
                      <a:solidFill>
                        <a:srgbClr val="EA9999"/>
                      </a:solidFill>
                      <a:prstDash val="solid"/>
                      <a:round/>
                      <a:headEnd type="none" w="sm" len="sm"/>
                      <a:tailEnd type="none" w="sm" len="sm"/>
                    </a:lnR>
                    <a:lnT w="19050" cap="flat" cmpd="sng">
                      <a:solidFill>
                        <a:srgbClr val="EA9999"/>
                      </a:solidFill>
                      <a:prstDash val="solid"/>
                      <a:round/>
                      <a:headEnd type="none" w="sm" len="sm"/>
                      <a:tailEnd type="none" w="sm" len="sm"/>
                    </a:lnT>
                    <a:lnB w="19050" cap="flat" cmpd="sng">
                      <a:solidFill>
                        <a:srgbClr val="EA9999"/>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2000" b="1">
                          <a:latin typeface="Calibri"/>
                          <a:ea typeface="Calibri"/>
                          <a:cs typeface="Calibri"/>
                          <a:sym typeface="Calibri"/>
                        </a:rPr>
                        <a:t>Did you have a range/number of sources to support your answer (yes/no)?</a:t>
                      </a:r>
                      <a:endParaRPr sz="2800" b="1">
                        <a:latin typeface="Calibri"/>
                        <a:ea typeface="Calibri"/>
                        <a:cs typeface="Calibri"/>
                        <a:sym typeface="Calibri"/>
                      </a:endParaRPr>
                    </a:p>
                  </a:txBody>
                  <a:tcPr marL="121900" marR="121900" marT="121900" marB="121900">
                    <a:lnL w="19050" cap="flat" cmpd="sng">
                      <a:solidFill>
                        <a:srgbClr val="EA9999"/>
                      </a:solidFill>
                      <a:prstDash val="solid"/>
                      <a:round/>
                      <a:headEnd type="none" w="sm" len="sm"/>
                      <a:tailEnd type="none" w="sm" len="sm"/>
                    </a:lnL>
                    <a:lnR w="19050" cap="flat" cmpd="sng">
                      <a:solidFill>
                        <a:srgbClr val="EA9999"/>
                      </a:solidFill>
                      <a:prstDash val="solid"/>
                      <a:round/>
                      <a:headEnd type="none" w="sm" len="sm"/>
                      <a:tailEnd type="none" w="sm" len="sm"/>
                    </a:lnR>
                    <a:lnT w="19050" cap="flat" cmpd="sng">
                      <a:solidFill>
                        <a:srgbClr val="EA9999"/>
                      </a:solidFill>
                      <a:prstDash val="solid"/>
                      <a:round/>
                      <a:headEnd type="none" w="sm" len="sm"/>
                      <a:tailEnd type="none" w="sm" len="sm"/>
                    </a:lnT>
                    <a:lnB w="19050" cap="flat" cmpd="sng">
                      <a:solidFill>
                        <a:srgbClr val="EA9999"/>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2000" b="1">
                          <a:latin typeface="Calibri"/>
                          <a:ea typeface="Calibri"/>
                          <a:cs typeface="Calibri"/>
                          <a:sym typeface="Calibri"/>
                        </a:rPr>
                        <a:t>Did you synthesise the information in your outcome clearly (yes/no)?</a:t>
                      </a:r>
                      <a:endParaRPr sz="2400" b="1">
                        <a:latin typeface="Calibri"/>
                        <a:ea typeface="Calibri"/>
                        <a:cs typeface="Calibri"/>
                        <a:sym typeface="Calibri"/>
                      </a:endParaRPr>
                    </a:p>
                  </a:txBody>
                  <a:tcPr marL="121900" marR="121900" marT="121900" marB="121900">
                    <a:lnL w="19050" cap="flat" cmpd="sng">
                      <a:solidFill>
                        <a:srgbClr val="EA9999"/>
                      </a:solidFill>
                      <a:prstDash val="solid"/>
                      <a:round/>
                      <a:headEnd type="none" w="sm" len="sm"/>
                      <a:tailEnd type="none" w="sm" len="sm"/>
                    </a:lnL>
                    <a:lnR w="19050" cap="flat" cmpd="sng">
                      <a:solidFill>
                        <a:srgbClr val="EA9999"/>
                      </a:solidFill>
                      <a:prstDash val="solid"/>
                      <a:round/>
                      <a:headEnd type="none" w="sm" len="sm"/>
                      <a:tailEnd type="none" w="sm" len="sm"/>
                    </a:lnR>
                    <a:lnT w="19050" cap="flat" cmpd="sng">
                      <a:solidFill>
                        <a:srgbClr val="EA9999"/>
                      </a:solidFill>
                      <a:prstDash val="solid"/>
                      <a:round/>
                      <a:headEnd type="none" w="sm" len="sm"/>
                      <a:tailEnd type="none" w="sm" len="sm"/>
                    </a:lnT>
                    <a:lnB w="19050" cap="flat" cmpd="sng">
                      <a:solidFill>
                        <a:srgbClr val="EA9999"/>
                      </a:solidFill>
                      <a:prstDash val="solid"/>
                      <a:round/>
                      <a:headEnd type="none" w="sm" len="sm"/>
                      <a:tailEnd type="none" w="sm" len="sm"/>
                    </a:lnB>
                  </a:tcPr>
                </a:tc>
                <a:extLst>
                  <a:ext uri="{0D108BD9-81ED-4DB2-BD59-A6C34878D82A}">
                    <a16:rowId xmlns:a16="http://schemas.microsoft.com/office/drawing/2014/main" val="10000"/>
                  </a:ext>
                </a:extLst>
              </a:tr>
              <a:tr h="850233">
                <a:tc>
                  <a:txBody>
                    <a:bodyPr/>
                    <a:lstStyle/>
                    <a:p>
                      <a:pPr marL="0" lvl="0" indent="0" algn="l" rtl="0">
                        <a:lnSpc>
                          <a:spcPct val="115000"/>
                        </a:lnSpc>
                        <a:spcBef>
                          <a:spcPts val="1200"/>
                        </a:spcBef>
                        <a:spcAft>
                          <a:spcPts val="1200"/>
                        </a:spcAft>
                        <a:buNone/>
                      </a:pPr>
                      <a:r>
                        <a:rPr lang="en" sz="2400" b="1">
                          <a:latin typeface="Calibri"/>
                          <a:ea typeface="Calibri"/>
                          <a:cs typeface="Calibri"/>
                          <a:sym typeface="Calibri"/>
                        </a:rPr>
                        <a:t>1.</a:t>
                      </a:r>
                      <a:endParaRPr sz="2400" b="1">
                        <a:latin typeface="Calibri"/>
                        <a:ea typeface="Calibri"/>
                        <a:cs typeface="Calibri"/>
                        <a:sym typeface="Calibri"/>
                      </a:endParaRPr>
                    </a:p>
                  </a:txBody>
                  <a:tcPr marL="121900" marR="121900" marT="121900" marB="121900">
                    <a:lnL w="19050" cap="flat" cmpd="sng">
                      <a:solidFill>
                        <a:srgbClr val="EA9999"/>
                      </a:solidFill>
                      <a:prstDash val="solid"/>
                      <a:round/>
                      <a:headEnd type="none" w="sm" len="sm"/>
                      <a:tailEnd type="none" w="sm" len="sm"/>
                    </a:lnL>
                    <a:lnR w="19050" cap="flat" cmpd="sng">
                      <a:solidFill>
                        <a:srgbClr val="EA9999"/>
                      </a:solidFill>
                      <a:prstDash val="solid"/>
                      <a:round/>
                      <a:headEnd type="none" w="sm" len="sm"/>
                      <a:tailEnd type="none" w="sm" len="sm"/>
                    </a:lnR>
                    <a:lnT w="19050" cap="flat" cmpd="sng">
                      <a:solidFill>
                        <a:srgbClr val="EA9999"/>
                      </a:solidFill>
                      <a:prstDash val="solid"/>
                      <a:round/>
                      <a:headEnd type="none" w="sm" len="sm"/>
                      <a:tailEnd type="none" w="sm" len="sm"/>
                    </a:lnT>
                    <a:lnB w="19050" cap="flat" cmpd="sng">
                      <a:solidFill>
                        <a:srgbClr val="EA9999"/>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endParaRPr sz="2000" b="1">
                        <a:latin typeface="Calibri"/>
                        <a:ea typeface="Calibri"/>
                        <a:cs typeface="Calibri"/>
                        <a:sym typeface="Calibri"/>
                      </a:endParaRPr>
                    </a:p>
                  </a:txBody>
                  <a:tcPr marL="121900" marR="121900" marT="121900" marB="121900">
                    <a:lnL w="19050" cap="flat" cmpd="sng">
                      <a:solidFill>
                        <a:srgbClr val="EA9999"/>
                      </a:solidFill>
                      <a:prstDash val="solid"/>
                      <a:round/>
                      <a:headEnd type="none" w="sm" len="sm"/>
                      <a:tailEnd type="none" w="sm" len="sm"/>
                    </a:lnL>
                    <a:lnR w="19050" cap="flat" cmpd="sng">
                      <a:solidFill>
                        <a:srgbClr val="EA9999"/>
                      </a:solidFill>
                      <a:prstDash val="solid"/>
                      <a:round/>
                      <a:headEnd type="none" w="sm" len="sm"/>
                      <a:tailEnd type="none" w="sm" len="sm"/>
                    </a:lnR>
                    <a:lnT w="19050" cap="flat" cmpd="sng">
                      <a:solidFill>
                        <a:srgbClr val="EA9999"/>
                      </a:solidFill>
                      <a:prstDash val="solid"/>
                      <a:round/>
                      <a:headEnd type="none" w="sm" len="sm"/>
                      <a:tailEnd type="none" w="sm" len="sm"/>
                    </a:lnT>
                    <a:lnB w="19050" cap="flat" cmpd="sng">
                      <a:solidFill>
                        <a:srgbClr val="EA9999"/>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endParaRPr sz="2000" b="1">
                        <a:latin typeface="Calibri"/>
                        <a:ea typeface="Calibri"/>
                        <a:cs typeface="Calibri"/>
                        <a:sym typeface="Calibri"/>
                      </a:endParaRPr>
                    </a:p>
                  </a:txBody>
                  <a:tcPr marL="121900" marR="121900" marT="121900" marB="121900">
                    <a:lnL w="19050" cap="flat" cmpd="sng">
                      <a:solidFill>
                        <a:srgbClr val="EA9999"/>
                      </a:solidFill>
                      <a:prstDash val="solid"/>
                      <a:round/>
                      <a:headEnd type="none" w="sm" len="sm"/>
                      <a:tailEnd type="none" w="sm" len="sm"/>
                    </a:lnL>
                    <a:lnR w="19050" cap="flat" cmpd="sng">
                      <a:solidFill>
                        <a:srgbClr val="EA9999"/>
                      </a:solidFill>
                      <a:prstDash val="solid"/>
                      <a:round/>
                      <a:headEnd type="none" w="sm" len="sm"/>
                      <a:tailEnd type="none" w="sm" len="sm"/>
                    </a:lnR>
                    <a:lnT w="19050" cap="flat" cmpd="sng">
                      <a:solidFill>
                        <a:srgbClr val="EA9999"/>
                      </a:solidFill>
                      <a:prstDash val="solid"/>
                      <a:round/>
                      <a:headEnd type="none" w="sm" len="sm"/>
                      <a:tailEnd type="none" w="sm" len="sm"/>
                    </a:lnT>
                    <a:lnB w="19050" cap="flat" cmpd="sng">
                      <a:solidFill>
                        <a:srgbClr val="EA9999"/>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endParaRPr sz="2000" b="1">
                        <a:latin typeface="Calibri"/>
                        <a:ea typeface="Calibri"/>
                        <a:cs typeface="Calibri"/>
                        <a:sym typeface="Calibri"/>
                      </a:endParaRPr>
                    </a:p>
                  </a:txBody>
                  <a:tcPr marL="121900" marR="121900" marT="121900" marB="121900">
                    <a:lnL w="19050" cap="flat" cmpd="sng">
                      <a:solidFill>
                        <a:srgbClr val="EA9999"/>
                      </a:solidFill>
                      <a:prstDash val="solid"/>
                      <a:round/>
                      <a:headEnd type="none" w="sm" len="sm"/>
                      <a:tailEnd type="none" w="sm" len="sm"/>
                    </a:lnL>
                    <a:lnR w="19050" cap="flat" cmpd="sng">
                      <a:solidFill>
                        <a:srgbClr val="EA9999"/>
                      </a:solidFill>
                      <a:prstDash val="solid"/>
                      <a:round/>
                      <a:headEnd type="none" w="sm" len="sm"/>
                      <a:tailEnd type="none" w="sm" len="sm"/>
                    </a:lnR>
                    <a:lnT w="19050" cap="flat" cmpd="sng">
                      <a:solidFill>
                        <a:srgbClr val="EA9999"/>
                      </a:solidFill>
                      <a:prstDash val="solid"/>
                      <a:round/>
                      <a:headEnd type="none" w="sm" len="sm"/>
                      <a:tailEnd type="none" w="sm" len="sm"/>
                    </a:lnT>
                    <a:lnB w="19050" cap="flat" cmpd="sng">
                      <a:solidFill>
                        <a:srgbClr val="EA9999"/>
                      </a:solidFill>
                      <a:prstDash val="solid"/>
                      <a:round/>
                      <a:headEnd type="none" w="sm" len="sm"/>
                      <a:tailEnd type="none" w="sm" len="sm"/>
                    </a:lnB>
                  </a:tcPr>
                </a:tc>
                <a:extLst>
                  <a:ext uri="{0D108BD9-81ED-4DB2-BD59-A6C34878D82A}">
                    <a16:rowId xmlns:a16="http://schemas.microsoft.com/office/drawing/2014/main" val="10001"/>
                  </a:ext>
                </a:extLst>
              </a:tr>
              <a:tr h="850233">
                <a:tc>
                  <a:txBody>
                    <a:bodyPr/>
                    <a:lstStyle/>
                    <a:p>
                      <a:pPr marL="0" lvl="0" indent="0" algn="l" rtl="0">
                        <a:lnSpc>
                          <a:spcPct val="115000"/>
                        </a:lnSpc>
                        <a:spcBef>
                          <a:spcPts val="1200"/>
                        </a:spcBef>
                        <a:spcAft>
                          <a:spcPts val="1200"/>
                        </a:spcAft>
                        <a:buNone/>
                      </a:pPr>
                      <a:r>
                        <a:rPr lang="en" sz="2400" b="1">
                          <a:latin typeface="Calibri"/>
                          <a:ea typeface="Calibri"/>
                          <a:cs typeface="Calibri"/>
                          <a:sym typeface="Calibri"/>
                        </a:rPr>
                        <a:t>2.</a:t>
                      </a:r>
                      <a:endParaRPr sz="2400" b="1">
                        <a:latin typeface="Calibri"/>
                        <a:ea typeface="Calibri"/>
                        <a:cs typeface="Calibri"/>
                        <a:sym typeface="Calibri"/>
                      </a:endParaRPr>
                    </a:p>
                  </a:txBody>
                  <a:tcPr marL="121900" marR="121900" marT="121900" marB="121900">
                    <a:lnL w="19050" cap="flat" cmpd="sng">
                      <a:solidFill>
                        <a:srgbClr val="EA9999"/>
                      </a:solidFill>
                      <a:prstDash val="solid"/>
                      <a:round/>
                      <a:headEnd type="none" w="sm" len="sm"/>
                      <a:tailEnd type="none" w="sm" len="sm"/>
                    </a:lnL>
                    <a:lnR w="19050" cap="flat" cmpd="sng">
                      <a:solidFill>
                        <a:srgbClr val="EA9999"/>
                      </a:solidFill>
                      <a:prstDash val="solid"/>
                      <a:round/>
                      <a:headEnd type="none" w="sm" len="sm"/>
                      <a:tailEnd type="none" w="sm" len="sm"/>
                    </a:lnR>
                    <a:lnT w="19050" cap="flat" cmpd="sng">
                      <a:solidFill>
                        <a:srgbClr val="EA9999"/>
                      </a:solidFill>
                      <a:prstDash val="solid"/>
                      <a:round/>
                      <a:headEnd type="none" w="sm" len="sm"/>
                      <a:tailEnd type="none" w="sm" len="sm"/>
                    </a:lnT>
                    <a:lnB w="19050" cap="flat" cmpd="sng">
                      <a:solidFill>
                        <a:srgbClr val="EA9999"/>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endParaRPr sz="2000" b="1">
                        <a:latin typeface="Calibri"/>
                        <a:ea typeface="Calibri"/>
                        <a:cs typeface="Calibri"/>
                        <a:sym typeface="Calibri"/>
                      </a:endParaRPr>
                    </a:p>
                  </a:txBody>
                  <a:tcPr marL="121900" marR="121900" marT="121900" marB="121900">
                    <a:lnL w="19050" cap="flat" cmpd="sng">
                      <a:solidFill>
                        <a:srgbClr val="EA9999"/>
                      </a:solidFill>
                      <a:prstDash val="solid"/>
                      <a:round/>
                      <a:headEnd type="none" w="sm" len="sm"/>
                      <a:tailEnd type="none" w="sm" len="sm"/>
                    </a:lnL>
                    <a:lnR w="19050" cap="flat" cmpd="sng">
                      <a:solidFill>
                        <a:srgbClr val="EA9999"/>
                      </a:solidFill>
                      <a:prstDash val="solid"/>
                      <a:round/>
                      <a:headEnd type="none" w="sm" len="sm"/>
                      <a:tailEnd type="none" w="sm" len="sm"/>
                    </a:lnR>
                    <a:lnT w="19050" cap="flat" cmpd="sng">
                      <a:solidFill>
                        <a:srgbClr val="EA9999"/>
                      </a:solidFill>
                      <a:prstDash val="solid"/>
                      <a:round/>
                      <a:headEnd type="none" w="sm" len="sm"/>
                      <a:tailEnd type="none" w="sm" len="sm"/>
                    </a:lnT>
                    <a:lnB w="19050" cap="flat" cmpd="sng">
                      <a:solidFill>
                        <a:srgbClr val="EA9999"/>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endParaRPr sz="2000" b="1">
                        <a:latin typeface="Calibri"/>
                        <a:ea typeface="Calibri"/>
                        <a:cs typeface="Calibri"/>
                        <a:sym typeface="Calibri"/>
                      </a:endParaRPr>
                    </a:p>
                  </a:txBody>
                  <a:tcPr marL="121900" marR="121900" marT="121900" marB="121900">
                    <a:lnL w="19050" cap="flat" cmpd="sng">
                      <a:solidFill>
                        <a:srgbClr val="EA9999"/>
                      </a:solidFill>
                      <a:prstDash val="solid"/>
                      <a:round/>
                      <a:headEnd type="none" w="sm" len="sm"/>
                      <a:tailEnd type="none" w="sm" len="sm"/>
                    </a:lnL>
                    <a:lnR w="19050" cap="flat" cmpd="sng">
                      <a:solidFill>
                        <a:srgbClr val="EA9999"/>
                      </a:solidFill>
                      <a:prstDash val="solid"/>
                      <a:round/>
                      <a:headEnd type="none" w="sm" len="sm"/>
                      <a:tailEnd type="none" w="sm" len="sm"/>
                    </a:lnR>
                    <a:lnT w="19050" cap="flat" cmpd="sng">
                      <a:solidFill>
                        <a:srgbClr val="EA9999"/>
                      </a:solidFill>
                      <a:prstDash val="solid"/>
                      <a:round/>
                      <a:headEnd type="none" w="sm" len="sm"/>
                      <a:tailEnd type="none" w="sm" len="sm"/>
                    </a:lnT>
                    <a:lnB w="19050" cap="flat" cmpd="sng">
                      <a:solidFill>
                        <a:srgbClr val="EA9999"/>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endParaRPr sz="2000" b="1">
                        <a:latin typeface="Calibri"/>
                        <a:ea typeface="Calibri"/>
                        <a:cs typeface="Calibri"/>
                        <a:sym typeface="Calibri"/>
                      </a:endParaRPr>
                    </a:p>
                  </a:txBody>
                  <a:tcPr marL="121900" marR="121900" marT="121900" marB="121900">
                    <a:lnL w="19050" cap="flat" cmpd="sng">
                      <a:solidFill>
                        <a:srgbClr val="EA9999"/>
                      </a:solidFill>
                      <a:prstDash val="solid"/>
                      <a:round/>
                      <a:headEnd type="none" w="sm" len="sm"/>
                      <a:tailEnd type="none" w="sm" len="sm"/>
                    </a:lnL>
                    <a:lnR w="19050" cap="flat" cmpd="sng">
                      <a:solidFill>
                        <a:srgbClr val="EA9999"/>
                      </a:solidFill>
                      <a:prstDash val="solid"/>
                      <a:round/>
                      <a:headEnd type="none" w="sm" len="sm"/>
                      <a:tailEnd type="none" w="sm" len="sm"/>
                    </a:lnR>
                    <a:lnT w="19050" cap="flat" cmpd="sng">
                      <a:solidFill>
                        <a:srgbClr val="EA9999"/>
                      </a:solidFill>
                      <a:prstDash val="solid"/>
                      <a:round/>
                      <a:headEnd type="none" w="sm" len="sm"/>
                      <a:tailEnd type="none" w="sm" len="sm"/>
                    </a:lnT>
                    <a:lnB w="19050" cap="flat" cmpd="sng">
                      <a:solidFill>
                        <a:srgbClr val="EA9999"/>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628" name="Google Shape;628;p92"/>
          <p:cNvSpPr txBox="1"/>
          <p:nvPr/>
        </p:nvSpPr>
        <p:spPr>
          <a:xfrm>
            <a:off x="956817" y="4789633"/>
            <a:ext cx="10240800" cy="921750"/>
          </a:xfrm>
          <a:prstGeom prst="rect">
            <a:avLst/>
          </a:prstGeom>
          <a:noFill/>
          <a:ln>
            <a:noFill/>
          </a:ln>
        </p:spPr>
        <p:txBody>
          <a:bodyPr spcFirstLastPara="1" wrap="square" lIns="121900" tIns="121900" rIns="121900" bIns="121900" anchor="t" anchorCtr="0">
            <a:spAutoFit/>
          </a:bodyPr>
          <a:lstStyle/>
          <a:p>
            <a:pPr algn="ctr">
              <a:lnSpc>
                <a:spcPct val="107000"/>
              </a:lnSpc>
              <a:spcBef>
                <a:spcPts val="1600"/>
              </a:spcBef>
              <a:spcAft>
                <a:spcPts val="1067"/>
              </a:spcAft>
            </a:pPr>
            <a:r>
              <a:rPr lang="en" sz="2000">
                <a:latin typeface="Calibri"/>
                <a:ea typeface="Calibri"/>
                <a:cs typeface="Calibri"/>
                <a:sym typeface="Calibri"/>
              </a:rPr>
              <a:t>Looking at the table, which Key findings were answered most strongly? Highlight these</a:t>
            </a:r>
            <a:r>
              <a:rPr lang="en" sz="2000" b="1">
                <a:latin typeface="Calibri"/>
                <a:ea typeface="Calibri"/>
                <a:cs typeface="Calibri"/>
                <a:sym typeface="Calibri"/>
              </a:rPr>
              <a:t>.</a:t>
            </a:r>
            <a:endParaRPr sz="2000" b="1">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632"/>
        <p:cNvGrpSpPr/>
        <p:nvPr/>
      </p:nvGrpSpPr>
      <p:grpSpPr>
        <a:xfrm>
          <a:off x="0" y="0"/>
          <a:ext cx="0" cy="0"/>
          <a:chOff x="0" y="0"/>
          <a:chExt cx="0" cy="0"/>
        </a:xfrm>
      </p:grpSpPr>
      <p:sp>
        <p:nvSpPr>
          <p:cNvPr id="633" name="Google Shape;633;p93"/>
          <p:cNvSpPr txBox="1">
            <a:spLocks noGrp="1"/>
          </p:cNvSpPr>
          <p:nvPr>
            <p:ph type="sldNum" idx="12"/>
          </p:nvPr>
        </p:nvSpPr>
        <p:spPr>
          <a:xfrm>
            <a:off x="11307445" y="6333135"/>
            <a:ext cx="731600" cy="524800"/>
          </a:xfrm>
          <a:prstGeom prst="rect">
            <a:avLst/>
          </a:prstGeom>
        </p:spPr>
        <p:txBody>
          <a:bodyPr spcFirstLastPara="1" vert="horz" wrap="square" lIns="0" tIns="0" rIns="0" bIns="0" rtlCol="0" anchor="ctr" anchorCtr="0">
            <a:noAutofit/>
          </a:bodyPr>
          <a:lstStyle/>
          <a:p>
            <a:fld id="{00000000-1234-1234-1234-123412341234}" type="slidenum">
              <a:rPr lang="en"/>
              <a:pPr/>
              <a:t>28</a:t>
            </a:fld>
            <a:endParaRPr/>
          </a:p>
        </p:txBody>
      </p:sp>
      <p:sp>
        <p:nvSpPr>
          <p:cNvPr id="634" name="Google Shape;634;p93"/>
          <p:cNvSpPr txBox="1"/>
          <p:nvPr/>
        </p:nvSpPr>
        <p:spPr>
          <a:xfrm>
            <a:off x="750100" y="673567"/>
            <a:ext cx="306000" cy="615513"/>
          </a:xfrm>
          <a:prstGeom prst="rect">
            <a:avLst/>
          </a:prstGeom>
          <a:noFill/>
          <a:ln>
            <a:noFill/>
          </a:ln>
        </p:spPr>
        <p:txBody>
          <a:bodyPr spcFirstLastPara="1" wrap="square" lIns="121900" tIns="121900" rIns="121900" bIns="121900" anchor="t" anchorCtr="0">
            <a:spAutoFit/>
          </a:bodyPr>
          <a:lstStyle/>
          <a:p>
            <a:endParaRPr sz="2400">
              <a:latin typeface="Lato Light"/>
              <a:ea typeface="Lato Light"/>
              <a:cs typeface="Lato Light"/>
              <a:sym typeface="Lato Light"/>
            </a:endParaRPr>
          </a:p>
        </p:txBody>
      </p:sp>
      <p:sp>
        <p:nvSpPr>
          <p:cNvPr id="635" name="Google Shape;635;p93"/>
          <p:cNvSpPr txBox="1"/>
          <p:nvPr/>
        </p:nvSpPr>
        <p:spPr>
          <a:xfrm>
            <a:off x="229633" y="398000"/>
            <a:ext cx="11695200" cy="615513"/>
          </a:xfrm>
          <a:prstGeom prst="rect">
            <a:avLst/>
          </a:prstGeom>
          <a:noFill/>
          <a:ln>
            <a:noFill/>
          </a:ln>
        </p:spPr>
        <p:txBody>
          <a:bodyPr spcFirstLastPara="1" wrap="square" lIns="121900" tIns="121900" rIns="121900" bIns="121900" anchor="t" anchorCtr="0">
            <a:spAutoFit/>
          </a:bodyPr>
          <a:lstStyle/>
          <a:p>
            <a:endParaRPr sz="2400">
              <a:latin typeface="Lato Light"/>
              <a:ea typeface="Lato Light"/>
              <a:cs typeface="Lato Light"/>
              <a:sym typeface="Lato Light"/>
            </a:endParaRPr>
          </a:p>
        </p:txBody>
      </p:sp>
      <p:sp>
        <p:nvSpPr>
          <p:cNvPr id="636" name="Google Shape;636;p93"/>
          <p:cNvSpPr txBox="1"/>
          <p:nvPr/>
        </p:nvSpPr>
        <p:spPr>
          <a:xfrm>
            <a:off x="872567" y="3153434"/>
            <a:ext cx="10240800" cy="921750"/>
          </a:xfrm>
          <a:prstGeom prst="rect">
            <a:avLst/>
          </a:prstGeom>
          <a:noFill/>
          <a:ln>
            <a:noFill/>
          </a:ln>
        </p:spPr>
        <p:txBody>
          <a:bodyPr spcFirstLastPara="1" wrap="square" lIns="121900" tIns="121900" rIns="121900" bIns="121900" anchor="t" anchorCtr="0">
            <a:spAutoFit/>
          </a:bodyPr>
          <a:lstStyle/>
          <a:p>
            <a:pPr algn="ctr">
              <a:lnSpc>
                <a:spcPct val="107000"/>
              </a:lnSpc>
              <a:spcBef>
                <a:spcPts val="1600"/>
              </a:spcBef>
              <a:spcAft>
                <a:spcPts val="1067"/>
              </a:spcAft>
            </a:pPr>
            <a:endParaRPr sz="2000" b="1">
              <a:latin typeface="Calibri"/>
              <a:ea typeface="Calibri"/>
              <a:cs typeface="Calibri"/>
              <a:sym typeface="Calibri"/>
            </a:endParaRPr>
          </a:p>
        </p:txBody>
      </p:sp>
      <p:sp>
        <p:nvSpPr>
          <p:cNvPr id="637" name="Google Shape;637;p93"/>
          <p:cNvSpPr txBox="1"/>
          <p:nvPr/>
        </p:nvSpPr>
        <p:spPr>
          <a:xfrm>
            <a:off x="92967" y="107201"/>
            <a:ext cx="11800000" cy="5593670"/>
          </a:xfrm>
          <a:prstGeom prst="rect">
            <a:avLst/>
          </a:prstGeom>
          <a:noFill/>
          <a:ln>
            <a:noFill/>
          </a:ln>
        </p:spPr>
        <p:txBody>
          <a:bodyPr spcFirstLastPara="1" wrap="square" lIns="121900" tIns="121900" rIns="121900" bIns="121900" anchor="t" anchorCtr="0">
            <a:spAutoFit/>
          </a:bodyPr>
          <a:lstStyle/>
          <a:p>
            <a:pPr>
              <a:lnSpc>
                <a:spcPct val="107000"/>
              </a:lnSpc>
              <a:spcBef>
                <a:spcPts val="1600"/>
              </a:spcBef>
            </a:pPr>
            <a:r>
              <a:rPr lang="en" sz="2267">
                <a:latin typeface="Calibri"/>
                <a:ea typeface="Calibri"/>
                <a:cs typeface="Calibri"/>
                <a:sym typeface="Calibri"/>
              </a:rPr>
              <a:t>Q5. How strong was the communication in your outcome? Tick what you did well:</a:t>
            </a:r>
            <a:endParaRPr sz="2267">
              <a:latin typeface="Calibri"/>
              <a:ea typeface="Calibri"/>
              <a:cs typeface="Calibri"/>
              <a:sym typeface="Calibri"/>
            </a:endParaRPr>
          </a:p>
          <a:p>
            <a:pPr marL="609585" indent="-304792">
              <a:lnSpc>
                <a:spcPct val="107000"/>
              </a:lnSpc>
              <a:spcBef>
                <a:spcPts val="1600"/>
              </a:spcBef>
            </a:pPr>
            <a:r>
              <a:rPr lang="en" sz="2267">
                <a:latin typeface="Calibri"/>
                <a:ea typeface="Calibri"/>
                <a:cs typeface="Calibri"/>
                <a:sym typeface="Calibri"/>
              </a:rPr>
              <a:t>-</a:t>
            </a:r>
            <a:r>
              <a:rPr lang="en" sz="1733">
                <a:latin typeface="Times New Roman"/>
                <a:ea typeface="Times New Roman"/>
                <a:cs typeface="Times New Roman"/>
                <a:sym typeface="Times New Roman"/>
              </a:rPr>
              <a:t>          </a:t>
            </a:r>
            <a:r>
              <a:rPr lang="en" sz="2267">
                <a:latin typeface="Calibri"/>
                <a:ea typeface="Calibri"/>
                <a:cs typeface="Calibri"/>
                <a:sym typeface="Calibri"/>
              </a:rPr>
              <a:t>The structure was very clear</a:t>
            </a:r>
            <a:endParaRPr sz="2267">
              <a:latin typeface="Calibri"/>
              <a:ea typeface="Calibri"/>
              <a:cs typeface="Calibri"/>
              <a:sym typeface="Calibri"/>
            </a:endParaRPr>
          </a:p>
          <a:p>
            <a:pPr marL="609585" indent="-304792">
              <a:lnSpc>
                <a:spcPct val="107000"/>
              </a:lnSpc>
              <a:spcBef>
                <a:spcPts val="1600"/>
              </a:spcBef>
            </a:pPr>
            <a:r>
              <a:rPr lang="en" sz="2267">
                <a:latin typeface="Calibri"/>
                <a:ea typeface="Calibri"/>
                <a:cs typeface="Calibri"/>
                <a:sym typeface="Calibri"/>
              </a:rPr>
              <a:t>-</a:t>
            </a:r>
            <a:r>
              <a:rPr lang="en" sz="1733">
                <a:latin typeface="Times New Roman"/>
                <a:ea typeface="Times New Roman"/>
                <a:cs typeface="Times New Roman"/>
                <a:sym typeface="Times New Roman"/>
              </a:rPr>
              <a:t>          </a:t>
            </a:r>
            <a:r>
              <a:rPr lang="en" sz="2267">
                <a:latin typeface="Calibri"/>
                <a:ea typeface="Calibri"/>
                <a:cs typeface="Calibri"/>
                <a:sym typeface="Calibri"/>
              </a:rPr>
              <a:t>Subheadings help the reader know what they are reading</a:t>
            </a:r>
            <a:endParaRPr sz="2267">
              <a:latin typeface="Calibri"/>
              <a:ea typeface="Calibri"/>
              <a:cs typeface="Calibri"/>
              <a:sym typeface="Calibri"/>
            </a:endParaRPr>
          </a:p>
          <a:p>
            <a:pPr marL="609585" indent="-304792">
              <a:lnSpc>
                <a:spcPct val="107000"/>
              </a:lnSpc>
              <a:spcBef>
                <a:spcPts val="1600"/>
              </a:spcBef>
            </a:pPr>
            <a:r>
              <a:rPr lang="en" sz="2267">
                <a:latin typeface="Calibri"/>
                <a:ea typeface="Calibri"/>
                <a:cs typeface="Calibri"/>
                <a:sym typeface="Calibri"/>
              </a:rPr>
              <a:t>-</a:t>
            </a:r>
            <a:r>
              <a:rPr lang="en" sz="1733">
                <a:latin typeface="Times New Roman"/>
                <a:ea typeface="Times New Roman"/>
                <a:cs typeface="Times New Roman"/>
                <a:sym typeface="Times New Roman"/>
              </a:rPr>
              <a:t>          </a:t>
            </a:r>
            <a:r>
              <a:rPr lang="en" sz="2267">
                <a:latin typeface="Calibri"/>
                <a:ea typeface="Calibri"/>
                <a:cs typeface="Calibri"/>
                <a:sym typeface="Calibri"/>
              </a:rPr>
              <a:t>Topic sentences answer the question</a:t>
            </a:r>
            <a:endParaRPr sz="2267">
              <a:latin typeface="Calibri"/>
              <a:ea typeface="Calibri"/>
              <a:cs typeface="Calibri"/>
              <a:sym typeface="Calibri"/>
            </a:endParaRPr>
          </a:p>
          <a:p>
            <a:pPr marL="609585" indent="-304792">
              <a:lnSpc>
                <a:spcPct val="107000"/>
              </a:lnSpc>
              <a:spcBef>
                <a:spcPts val="1600"/>
              </a:spcBef>
            </a:pPr>
            <a:r>
              <a:rPr lang="en" sz="2267">
                <a:latin typeface="Calibri"/>
                <a:ea typeface="Calibri"/>
                <a:cs typeface="Calibri"/>
                <a:sym typeface="Calibri"/>
              </a:rPr>
              <a:t>-</a:t>
            </a:r>
            <a:r>
              <a:rPr lang="en" sz="1733">
                <a:latin typeface="Times New Roman"/>
                <a:ea typeface="Times New Roman"/>
                <a:cs typeface="Times New Roman"/>
                <a:sym typeface="Times New Roman"/>
              </a:rPr>
              <a:t>          </a:t>
            </a:r>
            <a:r>
              <a:rPr lang="en" sz="2267">
                <a:latin typeface="Calibri"/>
                <a:ea typeface="Calibri"/>
                <a:cs typeface="Calibri"/>
                <a:sym typeface="Calibri"/>
              </a:rPr>
              <a:t>Paragraphs are separated into key ideas</a:t>
            </a:r>
            <a:endParaRPr sz="2267">
              <a:latin typeface="Calibri"/>
              <a:ea typeface="Calibri"/>
              <a:cs typeface="Calibri"/>
              <a:sym typeface="Calibri"/>
            </a:endParaRPr>
          </a:p>
          <a:p>
            <a:pPr marL="609585" indent="-304792">
              <a:lnSpc>
                <a:spcPct val="107000"/>
              </a:lnSpc>
              <a:spcBef>
                <a:spcPts val="1600"/>
              </a:spcBef>
            </a:pPr>
            <a:r>
              <a:rPr lang="en" sz="2267">
                <a:latin typeface="Calibri"/>
                <a:ea typeface="Calibri"/>
                <a:cs typeface="Calibri"/>
                <a:sym typeface="Calibri"/>
              </a:rPr>
              <a:t>-</a:t>
            </a:r>
            <a:r>
              <a:rPr lang="en" sz="1733">
                <a:latin typeface="Times New Roman"/>
                <a:ea typeface="Times New Roman"/>
                <a:cs typeface="Times New Roman"/>
                <a:sym typeface="Times New Roman"/>
              </a:rPr>
              <a:t>          </a:t>
            </a:r>
            <a:r>
              <a:rPr lang="en" sz="2267">
                <a:latin typeface="Calibri"/>
                <a:ea typeface="Calibri"/>
                <a:cs typeface="Calibri"/>
                <a:sym typeface="Calibri"/>
              </a:rPr>
              <a:t>Comparison is made between sources</a:t>
            </a:r>
            <a:endParaRPr sz="2267">
              <a:latin typeface="Calibri"/>
              <a:ea typeface="Calibri"/>
              <a:cs typeface="Calibri"/>
              <a:sym typeface="Calibri"/>
            </a:endParaRPr>
          </a:p>
          <a:p>
            <a:pPr marL="609585" indent="-304792">
              <a:lnSpc>
                <a:spcPct val="107000"/>
              </a:lnSpc>
              <a:spcBef>
                <a:spcPts val="1600"/>
              </a:spcBef>
            </a:pPr>
            <a:r>
              <a:rPr lang="en" sz="2267">
                <a:latin typeface="Calibri"/>
                <a:ea typeface="Calibri"/>
                <a:cs typeface="Calibri"/>
                <a:sym typeface="Calibri"/>
              </a:rPr>
              <a:t>-</a:t>
            </a:r>
            <a:r>
              <a:rPr lang="en" sz="1733">
                <a:latin typeface="Times New Roman"/>
                <a:ea typeface="Times New Roman"/>
                <a:cs typeface="Times New Roman"/>
                <a:sym typeface="Times New Roman"/>
              </a:rPr>
              <a:t>          </a:t>
            </a:r>
            <a:r>
              <a:rPr lang="en" sz="2267">
                <a:latin typeface="Calibri"/>
                <a:ea typeface="Calibri"/>
                <a:cs typeface="Calibri"/>
                <a:sym typeface="Calibri"/>
              </a:rPr>
              <a:t>References show the credibility and reliability of the sources</a:t>
            </a:r>
            <a:endParaRPr sz="2267">
              <a:latin typeface="Calibri"/>
              <a:ea typeface="Calibri"/>
              <a:cs typeface="Calibri"/>
              <a:sym typeface="Calibri"/>
            </a:endParaRPr>
          </a:p>
          <a:p>
            <a:pPr>
              <a:lnSpc>
                <a:spcPct val="107000"/>
              </a:lnSpc>
              <a:spcBef>
                <a:spcPts val="1600"/>
              </a:spcBef>
            </a:pPr>
            <a:r>
              <a:rPr lang="en" sz="2267">
                <a:latin typeface="Calibri"/>
                <a:ea typeface="Calibri"/>
                <a:cs typeface="Calibri"/>
                <a:sym typeface="Calibri"/>
              </a:rPr>
              <a:t>Q6. Was your outcome the best way for you to show what you learned?</a:t>
            </a:r>
            <a:endParaRPr sz="2267">
              <a:latin typeface="Calibri"/>
              <a:ea typeface="Calibri"/>
              <a:cs typeface="Calibri"/>
              <a:sym typeface="Calibri"/>
            </a:endParaRPr>
          </a:p>
          <a:p>
            <a:pPr>
              <a:lnSpc>
                <a:spcPct val="107000"/>
              </a:lnSpc>
              <a:spcBef>
                <a:spcPts val="1600"/>
              </a:spcBef>
              <a:spcAft>
                <a:spcPts val="1067"/>
              </a:spcAft>
            </a:pPr>
            <a:r>
              <a:rPr lang="en" sz="2267">
                <a:latin typeface="Calibri"/>
                <a:ea typeface="Calibri"/>
                <a:cs typeface="Calibri"/>
                <a:sym typeface="Calibri"/>
              </a:rPr>
              <a:t>Q7. How did writing your outcome help you understand your topic more? </a:t>
            </a:r>
            <a:endParaRPr sz="2267">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382428-33D6-1B94-7FCA-3603C96D46A9}"/>
              </a:ext>
            </a:extLst>
          </p:cNvPr>
          <p:cNvSpPr txBox="1"/>
          <p:nvPr/>
        </p:nvSpPr>
        <p:spPr>
          <a:xfrm>
            <a:off x="152400" y="144816"/>
            <a:ext cx="12125325" cy="6713184"/>
          </a:xfrm>
          <a:prstGeom prst="rect">
            <a:avLst/>
          </a:prstGeom>
          <a:noFill/>
        </p:spPr>
        <p:txBody>
          <a:bodyPr wrap="square">
            <a:spAutoFit/>
          </a:bodyPr>
          <a:lstStyle/>
          <a:p>
            <a:pPr>
              <a:lnSpc>
                <a:spcPct val="107000"/>
              </a:lnSpc>
              <a:spcAft>
                <a:spcPts val="800"/>
              </a:spcAft>
            </a:pPr>
            <a:r>
              <a:rPr lang="en-AU" sz="1800" dirty="0">
                <a:effectLst/>
                <a:latin typeface="Calibri" panose="020F0502020204030204" pitchFamily="34" charset="0"/>
                <a:ea typeface="Yu Mincho" panose="02020400000000000000" pitchFamily="18" charset="-128"/>
                <a:cs typeface="Times New Roman" panose="02020603050405020304" pitchFamily="18" charset="0"/>
              </a:rPr>
              <a:t>R3- Reflection on the quality of the Research Outcome </a:t>
            </a:r>
          </a:p>
          <a:p>
            <a:pPr>
              <a:lnSpc>
                <a:spcPct val="107000"/>
              </a:lnSpc>
              <a:spcAft>
                <a:spcPts val="800"/>
              </a:spcAft>
            </a:pPr>
            <a:r>
              <a:rPr lang="en-AU" sz="1800" dirty="0">
                <a:effectLst/>
                <a:latin typeface="Calibri" panose="020F0502020204030204" pitchFamily="34" charset="0"/>
                <a:ea typeface="Yu Mincho" panose="02020400000000000000" pitchFamily="18" charset="-128"/>
                <a:cs typeface="Times New Roman" panose="02020603050405020304" pitchFamily="18" charset="0"/>
              </a:rPr>
              <a:t>I was extremely happy with the quality of my written Outcome and how it answered my research project question of “In what ways can mobile phone apps assist in preventing still births?”. Statistical data made my key findings reliable as </a:t>
            </a:r>
            <a:r>
              <a:rPr lang="en-AU" dirty="0">
                <a:latin typeface="Calibri" panose="020F0502020204030204" pitchFamily="34" charset="0"/>
                <a:ea typeface="Yu Mincho" panose="02020400000000000000" pitchFamily="18" charset="-128"/>
                <a:cs typeface="Times New Roman" panose="02020603050405020304" pitchFamily="18" charset="0"/>
              </a:rPr>
              <a:t>they</a:t>
            </a:r>
            <a:r>
              <a:rPr lang="en-AU" sz="1800" dirty="0">
                <a:effectLst/>
                <a:latin typeface="Calibri" panose="020F0502020204030204" pitchFamily="34" charset="0"/>
                <a:ea typeface="Yu Mincho" panose="02020400000000000000" pitchFamily="18" charset="-128"/>
                <a:cs typeface="Times New Roman" panose="02020603050405020304" pitchFamily="18" charset="0"/>
              </a:rPr>
              <a:t> clarified the effect of decreased foetal movement and the slow reporting rate by mothers which increases the risk of a stillbirth. I used only quality in-depth information to support my answer and to substantiate everything I said which makes my Outcome credible to the reader. For example, I was able to use World Health Organisation statistics to show that Australia’s still-birth rate is too high and then also support this with interviews and research papers from world experts such as Professor Vicky </a:t>
            </a:r>
            <a:r>
              <a:rPr lang="en-AU" sz="1800" dirty="0" err="1">
                <a:effectLst/>
                <a:latin typeface="Calibri" panose="020F0502020204030204" pitchFamily="34" charset="0"/>
                <a:ea typeface="Yu Mincho" panose="02020400000000000000" pitchFamily="18" charset="-128"/>
                <a:cs typeface="Times New Roman" panose="02020603050405020304" pitchFamily="18" charset="0"/>
              </a:rPr>
              <a:t>Flenady</a:t>
            </a:r>
            <a:r>
              <a:rPr lang="en-AU" sz="1800" dirty="0">
                <a:effectLst/>
                <a:latin typeface="Calibri" panose="020F0502020204030204" pitchFamily="34" charset="0"/>
                <a:ea typeface="Yu Mincho" panose="02020400000000000000" pitchFamily="18" charset="-128"/>
                <a:cs typeface="Times New Roman" panose="02020603050405020304" pitchFamily="18" charset="0"/>
              </a:rPr>
              <a:t> and Dr Glen Gardner. Since my goal was to convince readers that this is an issue that society needs to address, I think that I achieved my aim. </a:t>
            </a:r>
          </a:p>
          <a:p>
            <a:pPr>
              <a:lnSpc>
                <a:spcPct val="107000"/>
              </a:lnSpc>
              <a:spcAft>
                <a:spcPts val="800"/>
              </a:spcAft>
            </a:pPr>
            <a:r>
              <a:rPr lang="en-AU" sz="1800" dirty="0">
                <a:effectLst/>
                <a:latin typeface="Calibri" panose="020F0502020204030204" pitchFamily="34" charset="0"/>
                <a:ea typeface="Yu Mincho" panose="02020400000000000000" pitchFamily="18" charset="-128"/>
                <a:cs typeface="Times New Roman" panose="02020603050405020304" pitchFamily="18" charset="0"/>
              </a:rPr>
              <a:t>However, I can see that a weakness in my Outcome is the lack of data available linking the foetal tracking app My Baby’s Movement, to a decreased numbers of still births. This is due to the newness of the technology and the limited availability of this app at the moment as it is still in its trail phase. While my Outcome had lots of other evidence indicating that this may be so, it lacked direct evidence which weakens my argument overall. </a:t>
            </a:r>
          </a:p>
          <a:p>
            <a:pPr>
              <a:lnSpc>
                <a:spcPct val="107000"/>
              </a:lnSpc>
              <a:spcAft>
                <a:spcPts val="800"/>
              </a:spcAft>
            </a:pPr>
            <a:r>
              <a:rPr lang="en-AU" sz="1800" dirty="0">
                <a:effectLst/>
                <a:latin typeface="Calibri" panose="020F0502020204030204" pitchFamily="34" charset="0"/>
                <a:ea typeface="Yu Mincho" panose="02020400000000000000" pitchFamily="18" charset="-128"/>
                <a:cs typeface="Times New Roman" panose="02020603050405020304" pitchFamily="18" charset="0"/>
              </a:rPr>
              <a:t>Another area of my Outcome that could have been addressed more thoroughly is related to my argument about how Low Socio Economic Status is a contributing factor to a stillbirth due to the lack of assistance these mothers reach out for from the health industry. My research showed that low SES mothers were more than twice as likely to have a Still-birth. I was able to interview Dr Diane Rodgers from Adelaide University who had done research in to how best to communicate with low SES mothers, and her findings were that phone apps were the best way. However this was the only source I had indicating this and I think that lack of substantiation from other sources weakened this point in my Outcome. </a:t>
            </a:r>
          </a:p>
          <a:p>
            <a:pPr>
              <a:lnSpc>
                <a:spcPct val="107000"/>
              </a:lnSpc>
              <a:spcAft>
                <a:spcPts val="800"/>
              </a:spcAft>
            </a:pPr>
            <a:r>
              <a:rPr lang="en-AU" sz="1800" dirty="0">
                <a:effectLst/>
                <a:latin typeface="Calibri" panose="020F0502020204030204" pitchFamily="34" charset="0"/>
                <a:ea typeface="Yu Mincho" panose="02020400000000000000" pitchFamily="18" charset="-128"/>
                <a:cs typeface="Times New Roman" panose="02020603050405020304" pitchFamily="18" charset="0"/>
              </a:rPr>
              <a:t>Overall readers could examine the information provided and understand the subject of stillbirth. I made clear the point that stillbirth is considered to be a “taboo” topic in society and this fact is affecting the quality of the information that mothers get from health providers. Hopefully my Outcome goes some way towards addressing this important issue.</a:t>
            </a:r>
          </a:p>
        </p:txBody>
      </p:sp>
    </p:spTree>
    <p:extLst>
      <p:ext uri="{BB962C8B-B14F-4D97-AF65-F5344CB8AC3E}">
        <p14:creationId xmlns:p14="http://schemas.microsoft.com/office/powerpoint/2010/main" val="4243514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BB69-4246-1ED7-551F-C9BB8B3C15AB}"/>
              </a:ext>
            </a:extLst>
          </p:cNvPr>
          <p:cNvSpPr>
            <a:spLocks noGrp="1"/>
          </p:cNvSpPr>
          <p:nvPr>
            <p:ph type="title"/>
          </p:nvPr>
        </p:nvSpPr>
        <p:spPr>
          <a:xfrm>
            <a:off x="657225" y="499533"/>
            <a:ext cx="7115176" cy="1658198"/>
          </a:xfrm>
        </p:spPr>
        <p:txBody>
          <a:bodyPr>
            <a:normAutofit/>
          </a:bodyPr>
          <a:lstStyle/>
          <a:p>
            <a:r>
              <a:rPr lang="en-AU" sz="4200"/>
              <a:t>RPA can be used to increase your ability to differentiate in a class</a:t>
            </a:r>
          </a:p>
        </p:txBody>
      </p:sp>
      <p:sp>
        <p:nvSpPr>
          <p:cNvPr id="3" name="Content Placeholder 2">
            <a:extLst>
              <a:ext uri="{FF2B5EF4-FFF2-40B4-BE49-F238E27FC236}">
                <a16:creationId xmlns:a16="http://schemas.microsoft.com/office/drawing/2014/main" id="{D4A33EFE-8A1E-82C8-6070-E08C730D3129}"/>
              </a:ext>
            </a:extLst>
          </p:cNvPr>
          <p:cNvSpPr>
            <a:spLocks noGrp="1"/>
          </p:cNvSpPr>
          <p:nvPr>
            <p:ph idx="1"/>
          </p:nvPr>
        </p:nvSpPr>
        <p:spPr>
          <a:xfrm>
            <a:off x="264160" y="2011680"/>
            <a:ext cx="7599680" cy="4663440"/>
          </a:xfrm>
        </p:spPr>
        <p:txBody>
          <a:bodyPr>
            <a:noAutofit/>
          </a:bodyPr>
          <a:lstStyle/>
          <a:p>
            <a:r>
              <a:rPr lang="en-AU" sz="3200"/>
              <a:t>Most classes are a mixture of RPB and RPA. </a:t>
            </a:r>
          </a:p>
          <a:p>
            <a:r>
              <a:rPr lang="en-AU" sz="3200"/>
              <a:t>This shouldn’t be a problem as the subjects are near to identical in the school assessment.</a:t>
            </a:r>
          </a:p>
          <a:p>
            <a:r>
              <a:rPr lang="en-AU" sz="3200"/>
              <a:t>Assessment type 1 – Folio is the same, and </a:t>
            </a:r>
          </a:p>
          <a:p>
            <a:r>
              <a:rPr lang="en-AU" sz="3200"/>
              <a:t>Assessment type 2 – Outcome, only differs in word count allocation (2000 words or 12 minutes for RPB and 1500 or 10 minutes for RPA).</a:t>
            </a:r>
            <a:endParaRPr lang="en-AU" sz="3200" dirty="0"/>
          </a:p>
        </p:txBody>
      </p:sp>
      <p:pic>
        <p:nvPicPr>
          <p:cNvPr id="5" name="Picture 4" descr="Many question marks on black background">
            <a:extLst>
              <a:ext uri="{FF2B5EF4-FFF2-40B4-BE49-F238E27FC236}">
                <a16:creationId xmlns:a16="http://schemas.microsoft.com/office/drawing/2014/main" id="{0CFE5B82-2B92-F57B-A158-B3D52A36E272}"/>
              </a:ext>
            </a:extLst>
          </p:cNvPr>
          <p:cNvPicPr>
            <a:picLocks noChangeAspect="1"/>
          </p:cNvPicPr>
          <p:nvPr/>
        </p:nvPicPr>
        <p:blipFill rotWithShape="1">
          <a:blip r:embed="rId2"/>
          <a:srcRect l="63051" r="715" b="1"/>
          <a:stretch/>
        </p:blipFill>
        <p:spPr>
          <a:xfrm>
            <a:off x="8114537" y="10"/>
            <a:ext cx="4077463" cy="6864408"/>
          </a:xfrm>
          <a:prstGeom prst="rect">
            <a:avLst/>
          </a:prstGeom>
        </p:spPr>
      </p:pic>
    </p:spTree>
    <p:extLst>
      <p:ext uri="{BB962C8B-B14F-4D97-AF65-F5344CB8AC3E}">
        <p14:creationId xmlns:p14="http://schemas.microsoft.com/office/powerpoint/2010/main" val="2654037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5C3FE1E-0A7F-41BE-A568-1BF85E2E8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0840" y="0"/>
            <a:ext cx="5471160"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97213" y="499533"/>
            <a:ext cx="4345858" cy="1658198"/>
          </a:xfrm>
        </p:spPr>
        <p:txBody>
          <a:bodyPr>
            <a:normAutofit/>
          </a:bodyPr>
          <a:lstStyle/>
          <a:p>
            <a:r>
              <a:rPr lang="en-AU" sz="4800" b="1">
                <a:solidFill>
                  <a:srgbClr val="61409B"/>
                </a:solidFill>
              </a:rPr>
              <a:t>Hint 6 - for success in R3</a:t>
            </a:r>
            <a:endParaRPr lang="en-AU" sz="4800">
              <a:solidFill>
                <a:srgbClr val="61409B"/>
              </a:solidFill>
            </a:endParaRPr>
          </a:p>
        </p:txBody>
      </p:sp>
      <p:pic>
        <p:nvPicPr>
          <p:cNvPr id="5" name="Picture 4">
            <a:extLst>
              <a:ext uri="{FF2B5EF4-FFF2-40B4-BE49-F238E27FC236}">
                <a16:creationId xmlns:a16="http://schemas.microsoft.com/office/drawing/2014/main" id="{115851BD-BEA0-90FC-84BA-FED05A2EA3EB}"/>
              </a:ext>
            </a:extLst>
          </p:cNvPr>
          <p:cNvPicPr>
            <a:picLocks noChangeAspect="1"/>
          </p:cNvPicPr>
          <p:nvPr/>
        </p:nvPicPr>
        <p:blipFill>
          <a:blip r:embed="rId2"/>
          <a:stretch>
            <a:fillRect/>
          </a:stretch>
        </p:blipFill>
        <p:spPr>
          <a:xfrm>
            <a:off x="643192" y="1031607"/>
            <a:ext cx="5451627" cy="4474745"/>
          </a:xfrm>
          <a:prstGeom prst="rect">
            <a:avLst/>
          </a:prstGeom>
        </p:spPr>
      </p:pic>
      <p:sp>
        <p:nvSpPr>
          <p:cNvPr id="3" name="Content Placeholder 2"/>
          <p:cNvSpPr>
            <a:spLocks noGrp="1"/>
          </p:cNvSpPr>
          <p:nvPr>
            <p:ph idx="1"/>
          </p:nvPr>
        </p:nvSpPr>
        <p:spPr>
          <a:xfrm>
            <a:off x="7197213" y="2011680"/>
            <a:ext cx="4345858" cy="3864732"/>
          </a:xfrm>
        </p:spPr>
        <p:txBody>
          <a:bodyPr>
            <a:normAutofit/>
          </a:bodyPr>
          <a:lstStyle/>
          <a:p>
            <a:r>
              <a:rPr lang="en-AU" sz="2000"/>
              <a:t>Highlight both the successes and limitations of the Outcome and the findings.</a:t>
            </a:r>
          </a:p>
          <a:p>
            <a:r>
              <a:rPr lang="en-AU" sz="2000"/>
              <a:t>Articulate what was hoping to be achieved and then reflect realistically on whether that did in fact occur.</a:t>
            </a:r>
          </a:p>
          <a:p>
            <a:r>
              <a:rPr lang="en-AU" sz="2000"/>
              <a:t>Use judgement words like quality, value, worth, significance, importance of, reliability, strengths, limitations.</a:t>
            </a:r>
          </a:p>
          <a:p>
            <a:r>
              <a:rPr lang="en-AU" sz="2000"/>
              <a:t>Don’t exaggerate. </a:t>
            </a:r>
          </a:p>
          <a:p>
            <a:r>
              <a:rPr lang="en-AU" sz="2000"/>
              <a:t>Give equal measure to this component.</a:t>
            </a:r>
          </a:p>
        </p:txBody>
      </p:sp>
    </p:spTree>
    <p:extLst>
      <p:ext uri="{BB962C8B-B14F-4D97-AF65-F5344CB8AC3E}">
        <p14:creationId xmlns:p14="http://schemas.microsoft.com/office/powerpoint/2010/main" val="14264088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6EA1A26-163F-4F15-91F4-F2C51AC9C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rgbClr val="914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73212" y="0"/>
            <a:ext cx="3401568" cy="1419225"/>
          </a:xfrm>
        </p:spPr>
        <p:txBody>
          <a:bodyPr anchor="b">
            <a:normAutofit/>
          </a:bodyPr>
          <a:lstStyle/>
          <a:p>
            <a:r>
              <a:rPr lang="en-AU" sz="4000" dirty="0">
                <a:solidFill>
                  <a:srgbClr val="FFFFFF"/>
                </a:solidFill>
              </a:rPr>
              <a:t>Hints for success- overall</a:t>
            </a:r>
          </a:p>
        </p:txBody>
      </p:sp>
      <p:pic>
        <p:nvPicPr>
          <p:cNvPr id="5" name="Picture 4">
            <a:extLst>
              <a:ext uri="{FF2B5EF4-FFF2-40B4-BE49-F238E27FC236}">
                <a16:creationId xmlns:a16="http://schemas.microsoft.com/office/drawing/2014/main" id="{0526D3B9-ECC8-BB1A-4CAA-1A21A546C6BC}"/>
              </a:ext>
            </a:extLst>
          </p:cNvPr>
          <p:cNvPicPr>
            <a:picLocks noChangeAspect="1"/>
          </p:cNvPicPr>
          <p:nvPr/>
        </p:nvPicPr>
        <p:blipFill rotWithShape="1">
          <a:blip r:embed="rId2"/>
          <a:srcRect l="15298" r="13913" b="1"/>
          <a:stretch/>
        </p:blipFill>
        <p:spPr>
          <a:xfrm>
            <a:off x="20" y="10"/>
            <a:ext cx="7555971" cy="6857990"/>
          </a:xfrm>
          <a:prstGeom prst="rect">
            <a:avLst/>
          </a:prstGeom>
        </p:spPr>
      </p:pic>
      <p:sp>
        <p:nvSpPr>
          <p:cNvPr id="3" name="Content Placeholder 2"/>
          <p:cNvSpPr>
            <a:spLocks noGrp="1"/>
          </p:cNvSpPr>
          <p:nvPr>
            <p:ph idx="1"/>
          </p:nvPr>
        </p:nvSpPr>
        <p:spPr>
          <a:xfrm>
            <a:off x="7724775" y="1533948"/>
            <a:ext cx="3850005" cy="4142952"/>
          </a:xfrm>
        </p:spPr>
        <p:txBody>
          <a:bodyPr>
            <a:noAutofit/>
          </a:bodyPr>
          <a:lstStyle/>
          <a:p>
            <a:r>
              <a:rPr lang="en-AU" dirty="0">
                <a:solidFill>
                  <a:srgbClr val="FFFFFF"/>
                </a:solidFill>
              </a:rPr>
              <a:t>Chunk the work. Teach then write R1, Teach then write R2 and so on.</a:t>
            </a:r>
          </a:p>
          <a:p>
            <a:r>
              <a:rPr lang="en-AU" dirty="0">
                <a:solidFill>
                  <a:srgbClr val="FFFFFF"/>
                </a:solidFill>
              </a:rPr>
              <a:t>Set aside a clear number of weeks for doing this – make sure students aren’t still trying to finish other aspects of the subject. Time passed makes reflection sharper.</a:t>
            </a:r>
          </a:p>
          <a:p>
            <a:r>
              <a:rPr lang="en-AU" dirty="0">
                <a:solidFill>
                  <a:srgbClr val="FFFFFF"/>
                </a:solidFill>
              </a:rPr>
              <a:t>Use oral Reviews – make a power-point that the student can talk to and record the screen using </a:t>
            </a:r>
            <a:r>
              <a:rPr lang="en-AU" dirty="0" err="1">
                <a:solidFill>
                  <a:srgbClr val="FFFFFF"/>
                </a:solidFill>
              </a:rPr>
              <a:t>ScreenCast</a:t>
            </a:r>
            <a:r>
              <a:rPr lang="en-AU" dirty="0">
                <a:solidFill>
                  <a:srgbClr val="FFFFFF"/>
                </a:solidFill>
              </a:rPr>
              <a:t>-O-Matic, or Power-point mix or any other form. </a:t>
            </a:r>
          </a:p>
        </p:txBody>
      </p:sp>
    </p:spTree>
    <p:extLst>
      <p:ext uri="{BB962C8B-B14F-4D97-AF65-F5344CB8AC3E}">
        <p14:creationId xmlns:p14="http://schemas.microsoft.com/office/powerpoint/2010/main" val="92124592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5B459-589A-DF59-C00C-D4CDBF28605A}"/>
              </a:ext>
            </a:extLst>
          </p:cNvPr>
          <p:cNvSpPr>
            <a:spLocks noGrp="1"/>
          </p:cNvSpPr>
          <p:nvPr>
            <p:ph type="title"/>
          </p:nvPr>
        </p:nvSpPr>
        <p:spPr>
          <a:xfrm>
            <a:off x="657225" y="499533"/>
            <a:ext cx="7214566" cy="1658198"/>
          </a:xfrm>
        </p:spPr>
        <p:txBody>
          <a:bodyPr>
            <a:normAutofit/>
          </a:bodyPr>
          <a:lstStyle/>
          <a:p>
            <a:r>
              <a:rPr lang="en-AU" b="1">
                <a:solidFill>
                  <a:srgbClr val="FFFFFF"/>
                </a:solidFill>
              </a:rPr>
              <a:t>Major Difference is in the External Task</a:t>
            </a:r>
          </a:p>
        </p:txBody>
      </p:sp>
      <p:sp>
        <p:nvSpPr>
          <p:cNvPr id="3" name="Content Placeholder 2">
            <a:extLst>
              <a:ext uri="{FF2B5EF4-FFF2-40B4-BE49-F238E27FC236}">
                <a16:creationId xmlns:a16="http://schemas.microsoft.com/office/drawing/2014/main" id="{D7DB1408-E43F-8DB9-DACC-2A7FC6996D2C}"/>
              </a:ext>
            </a:extLst>
          </p:cNvPr>
          <p:cNvSpPr>
            <a:spLocks noGrp="1"/>
          </p:cNvSpPr>
          <p:nvPr>
            <p:ph idx="1"/>
          </p:nvPr>
        </p:nvSpPr>
        <p:spPr>
          <a:xfrm>
            <a:off x="676657" y="2157730"/>
            <a:ext cx="6638543" cy="3718681"/>
          </a:xfrm>
        </p:spPr>
        <p:txBody>
          <a:bodyPr>
            <a:normAutofit/>
          </a:bodyPr>
          <a:lstStyle/>
          <a:p>
            <a:r>
              <a:rPr lang="en-AU">
                <a:solidFill>
                  <a:srgbClr val="FFFFFF"/>
                </a:solidFill>
              </a:rPr>
              <a:t>In RPB this is an </a:t>
            </a:r>
            <a:r>
              <a:rPr lang="en-AU" u="sng">
                <a:solidFill>
                  <a:srgbClr val="FFFFFF"/>
                </a:solidFill>
              </a:rPr>
              <a:t>Evaluation</a:t>
            </a:r>
            <a:r>
              <a:rPr lang="en-AU">
                <a:solidFill>
                  <a:srgbClr val="FFFFFF"/>
                </a:solidFill>
              </a:rPr>
              <a:t> which must be written (1500 words).</a:t>
            </a:r>
          </a:p>
          <a:p>
            <a:endParaRPr lang="en-AU">
              <a:solidFill>
                <a:srgbClr val="FFFFFF"/>
              </a:solidFill>
            </a:endParaRPr>
          </a:p>
          <a:p>
            <a:r>
              <a:rPr lang="en-AU">
                <a:solidFill>
                  <a:srgbClr val="FFFFFF"/>
                </a:solidFill>
              </a:rPr>
              <a:t>In RPA it is a </a:t>
            </a:r>
            <a:r>
              <a:rPr lang="en-AU" u="sng">
                <a:solidFill>
                  <a:srgbClr val="FFFFFF"/>
                </a:solidFill>
              </a:rPr>
              <a:t>Review</a:t>
            </a:r>
            <a:r>
              <a:rPr lang="en-AU">
                <a:solidFill>
                  <a:srgbClr val="FFFFFF"/>
                </a:solidFill>
              </a:rPr>
              <a:t> “</a:t>
            </a:r>
            <a:r>
              <a:rPr lang="en-AU" i="1">
                <a:solidFill>
                  <a:srgbClr val="FFFFFF"/>
                </a:solidFill>
              </a:rPr>
              <a:t>to a maximum of 1500 words if written or a maximum of 10 minutes for an oral presentation, or the equivalent in multimodal form (excluding the written summary)</a:t>
            </a:r>
            <a:r>
              <a:rPr lang="en-AU">
                <a:solidFill>
                  <a:srgbClr val="FFFFFF"/>
                </a:solidFill>
              </a:rPr>
              <a:t>.” </a:t>
            </a:r>
          </a:p>
          <a:p>
            <a:endParaRPr lang="en-AU">
              <a:solidFill>
                <a:srgbClr val="FFFFFF"/>
              </a:solidFill>
            </a:endParaRPr>
          </a:p>
          <a:p>
            <a:endParaRPr lang="en-AU">
              <a:solidFill>
                <a:srgbClr val="FFFFFF"/>
              </a:solidFill>
            </a:endParaRPr>
          </a:p>
        </p:txBody>
      </p:sp>
      <p:pic>
        <p:nvPicPr>
          <p:cNvPr id="13" name="Picture 12">
            <a:extLst>
              <a:ext uri="{FF2B5EF4-FFF2-40B4-BE49-F238E27FC236}">
                <a16:creationId xmlns:a16="http://schemas.microsoft.com/office/drawing/2014/main" id="{892BC318-233C-C17B-2E3C-7AF4B24AAEC6}"/>
              </a:ext>
            </a:extLst>
          </p:cNvPr>
          <p:cNvPicPr>
            <a:picLocks noChangeAspect="1"/>
          </p:cNvPicPr>
          <p:nvPr/>
        </p:nvPicPr>
        <p:blipFill rotWithShape="1">
          <a:blip r:embed="rId2"/>
          <a:srcRect l="3470" r="3768"/>
          <a:stretch/>
        </p:blipFill>
        <p:spPr>
          <a:xfrm>
            <a:off x="8114535" y="12"/>
            <a:ext cx="4077465" cy="2736255"/>
          </a:xfrm>
          <a:prstGeom prst="rect">
            <a:avLst/>
          </a:prstGeom>
          <a:ln>
            <a:noFill/>
          </a:ln>
          <a:effectLst>
            <a:softEdge rad="112500"/>
          </a:effectLst>
        </p:spPr>
      </p:pic>
      <p:pic>
        <p:nvPicPr>
          <p:cNvPr id="11" name="Picture 10">
            <a:extLst>
              <a:ext uri="{FF2B5EF4-FFF2-40B4-BE49-F238E27FC236}">
                <a16:creationId xmlns:a16="http://schemas.microsoft.com/office/drawing/2014/main" id="{78939F03-FB42-B23D-FF45-75F16BE36109}"/>
              </a:ext>
            </a:extLst>
          </p:cNvPr>
          <p:cNvPicPr>
            <a:picLocks noChangeAspect="1"/>
          </p:cNvPicPr>
          <p:nvPr/>
        </p:nvPicPr>
        <p:blipFill rotWithShape="1">
          <a:blip r:embed="rId3"/>
          <a:srcRect l="1810" r="30503" b="-2"/>
          <a:stretch/>
        </p:blipFill>
        <p:spPr>
          <a:xfrm>
            <a:off x="8114536" y="2897118"/>
            <a:ext cx="4077463" cy="3960870"/>
          </a:xfrm>
          <a:prstGeom prst="rect">
            <a:avLst/>
          </a:prstGeom>
          <a:ln>
            <a:noFill/>
          </a:ln>
          <a:effectLst>
            <a:softEdge rad="112500"/>
          </a:effectLst>
        </p:spPr>
      </p:pic>
    </p:spTree>
    <p:extLst>
      <p:ext uri="{BB962C8B-B14F-4D97-AF65-F5344CB8AC3E}">
        <p14:creationId xmlns:p14="http://schemas.microsoft.com/office/powerpoint/2010/main" val="394407369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0644CA4-0116-0758-FFD9-3192B7911286}"/>
              </a:ext>
            </a:extLst>
          </p:cNvPr>
          <p:cNvPicPr>
            <a:picLocks noGrp="1" noChangeAspect="1"/>
          </p:cNvPicPr>
          <p:nvPr>
            <p:ph idx="1"/>
          </p:nvPr>
        </p:nvPicPr>
        <p:blipFill>
          <a:blip r:embed="rId2"/>
          <a:stretch>
            <a:fillRect/>
          </a:stretch>
        </p:blipFill>
        <p:spPr>
          <a:xfrm>
            <a:off x="970597" y="398939"/>
            <a:ext cx="10648950" cy="2609850"/>
          </a:xfrm>
        </p:spPr>
      </p:pic>
      <p:pic>
        <p:nvPicPr>
          <p:cNvPr id="7" name="Picture 6">
            <a:extLst>
              <a:ext uri="{FF2B5EF4-FFF2-40B4-BE49-F238E27FC236}">
                <a16:creationId xmlns:a16="http://schemas.microsoft.com/office/drawing/2014/main" id="{EB2ACBB3-66D6-F286-6968-3895C39314AD}"/>
              </a:ext>
            </a:extLst>
          </p:cNvPr>
          <p:cNvPicPr>
            <a:picLocks noChangeAspect="1"/>
          </p:cNvPicPr>
          <p:nvPr/>
        </p:nvPicPr>
        <p:blipFill>
          <a:blip r:embed="rId3"/>
          <a:stretch>
            <a:fillRect/>
          </a:stretch>
        </p:blipFill>
        <p:spPr>
          <a:xfrm>
            <a:off x="929957" y="4008993"/>
            <a:ext cx="10603545" cy="2127647"/>
          </a:xfrm>
          <a:prstGeom prst="rect">
            <a:avLst/>
          </a:prstGeom>
        </p:spPr>
      </p:pic>
      <p:pic>
        <p:nvPicPr>
          <p:cNvPr id="9" name="Picture 8">
            <a:extLst>
              <a:ext uri="{FF2B5EF4-FFF2-40B4-BE49-F238E27FC236}">
                <a16:creationId xmlns:a16="http://schemas.microsoft.com/office/drawing/2014/main" id="{83E057DE-461C-AFA0-DC20-E653653000A9}"/>
              </a:ext>
            </a:extLst>
          </p:cNvPr>
          <p:cNvPicPr>
            <a:picLocks noChangeAspect="1"/>
          </p:cNvPicPr>
          <p:nvPr/>
        </p:nvPicPr>
        <p:blipFill>
          <a:blip r:embed="rId4"/>
          <a:stretch>
            <a:fillRect/>
          </a:stretch>
        </p:blipFill>
        <p:spPr>
          <a:xfrm>
            <a:off x="3212465" y="3410109"/>
            <a:ext cx="4629150" cy="419100"/>
          </a:xfrm>
          <a:prstGeom prst="rect">
            <a:avLst/>
          </a:prstGeom>
        </p:spPr>
      </p:pic>
    </p:spTree>
    <p:extLst>
      <p:ext uri="{BB962C8B-B14F-4D97-AF65-F5344CB8AC3E}">
        <p14:creationId xmlns:p14="http://schemas.microsoft.com/office/powerpoint/2010/main" val="1906918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2FF8F-6C7E-66D2-2AA2-37A36B60623E}"/>
              </a:ext>
            </a:extLst>
          </p:cNvPr>
          <p:cNvSpPr>
            <a:spLocks noGrp="1"/>
          </p:cNvSpPr>
          <p:nvPr>
            <p:ph type="title"/>
          </p:nvPr>
        </p:nvSpPr>
        <p:spPr>
          <a:xfrm>
            <a:off x="8325612" y="0"/>
            <a:ext cx="3401568" cy="1920240"/>
          </a:xfrm>
        </p:spPr>
        <p:txBody>
          <a:bodyPr anchor="b">
            <a:normAutofit/>
          </a:bodyPr>
          <a:lstStyle/>
          <a:p>
            <a:r>
              <a:rPr lang="en-AU" sz="4000" dirty="0">
                <a:solidFill>
                  <a:srgbClr val="FFFFFF"/>
                </a:solidFill>
              </a:rPr>
              <a:t>RPA and B can be run in the same class</a:t>
            </a:r>
          </a:p>
        </p:txBody>
      </p:sp>
      <p:sp>
        <p:nvSpPr>
          <p:cNvPr id="3" name="Content Placeholder 2">
            <a:extLst>
              <a:ext uri="{FF2B5EF4-FFF2-40B4-BE49-F238E27FC236}">
                <a16:creationId xmlns:a16="http://schemas.microsoft.com/office/drawing/2014/main" id="{0BD14FF3-7E8C-C02F-E57D-5CD5C50488BF}"/>
              </a:ext>
            </a:extLst>
          </p:cNvPr>
          <p:cNvSpPr>
            <a:spLocks noGrp="1"/>
          </p:cNvSpPr>
          <p:nvPr>
            <p:ph idx="1"/>
          </p:nvPr>
        </p:nvSpPr>
        <p:spPr>
          <a:xfrm>
            <a:off x="8173212" y="2040255"/>
            <a:ext cx="3401568" cy="3358092"/>
          </a:xfrm>
        </p:spPr>
        <p:txBody>
          <a:bodyPr>
            <a:noAutofit/>
          </a:bodyPr>
          <a:lstStyle/>
          <a:p>
            <a:r>
              <a:rPr lang="en-AU" dirty="0">
                <a:solidFill>
                  <a:srgbClr val="FFFFFF"/>
                </a:solidFill>
              </a:rPr>
              <a:t>Same teaching – for the majority of the semester – just different focus for the external.</a:t>
            </a:r>
          </a:p>
          <a:p>
            <a:r>
              <a:rPr lang="en-AU" dirty="0">
                <a:solidFill>
                  <a:srgbClr val="FFFFFF"/>
                </a:solidFill>
              </a:rPr>
              <a:t>You can guide and decide on final enrolments in each subject as the term progresses.</a:t>
            </a:r>
          </a:p>
          <a:p>
            <a:r>
              <a:rPr lang="en-AU" dirty="0">
                <a:solidFill>
                  <a:srgbClr val="FFFFFF"/>
                </a:solidFill>
              </a:rPr>
              <a:t>Once students are actually doing the subject they can decide more easily which enrolment will suit them better.</a:t>
            </a:r>
          </a:p>
        </p:txBody>
      </p:sp>
      <p:pic>
        <p:nvPicPr>
          <p:cNvPr id="7" name="Picture 6">
            <a:extLst>
              <a:ext uri="{FF2B5EF4-FFF2-40B4-BE49-F238E27FC236}">
                <a16:creationId xmlns:a16="http://schemas.microsoft.com/office/drawing/2014/main" id="{89C48383-3A31-C5FB-C3D8-A22D90FC0986}"/>
              </a:ext>
            </a:extLst>
          </p:cNvPr>
          <p:cNvPicPr>
            <a:picLocks noChangeAspect="1"/>
          </p:cNvPicPr>
          <p:nvPr/>
        </p:nvPicPr>
        <p:blipFill rotWithShape="1">
          <a:blip r:embed="rId2"/>
          <a:srcRect l="13776" r="13507" b="-1"/>
          <a:stretch/>
        </p:blipFill>
        <p:spPr>
          <a:xfrm>
            <a:off x="20" y="10"/>
            <a:ext cx="7555971" cy="6857990"/>
          </a:xfrm>
          <a:prstGeom prst="rect">
            <a:avLst/>
          </a:prstGeom>
        </p:spPr>
      </p:pic>
    </p:spTree>
    <p:extLst>
      <p:ext uri="{BB962C8B-B14F-4D97-AF65-F5344CB8AC3E}">
        <p14:creationId xmlns:p14="http://schemas.microsoft.com/office/powerpoint/2010/main" val="241622683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4010828" cy="5571066"/>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4" y="809244"/>
            <a:ext cx="3685032" cy="5239512"/>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1292" y="1031634"/>
            <a:ext cx="3368431" cy="4844777"/>
          </a:xfrm>
        </p:spPr>
        <p:txBody>
          <a:bodyPr>
            <a:normAutofit/>
          </a:bodyPr>
          <a:lstStyle/>
          <a:p>
            <a:r>
              <a:rPr lang="en-AU">
                <a:solidFill>
                  <a:srgbClr val="FFFFFF"/>
                </a:solidFill>
              </a:rPr>
              <a:t>How can running both subjects aid your school?</a:t>
            </a:r>
          </a:p>
        </p:txBody>
      </p:sp>
      <p:sp>
        <p:nvSpPr>
          <p:cNvPr id="3" name="Content Placeholder 2"/>
          <p:cNvSpPr>
            <a:spLocks noGrp="1"/>
          </p:cNvSpPr>
          <p:nvPr>
            <p:ph idx="1"/>
          </p:nvPr>
        </p:nvSpPr>
        <p:spPr>
          <a:xfrm>
            <a:off x="5289791" y="1031634"/>
            <a:ext cx="6140590" cy="4746232"/>
          </a:xfrm>
        </p:spPr>
        <p:txBody>
          <a:bodyPr anchor="ctr">
            <a:noAutofit/>
          </a:bodyPr>
          <a:lstStyle/>
          <a:p>
            <a:r>
              <a:rPr lang="en-AU" sz="3600" dirty="0"/>
              <a:t>Students may be more likely to pass the first time – reducing the need to run classes in the following semester. This gives funding back to the school to reduce class sizes, create more specialist classes and so on.</a:t>
            </a:r>
          </a:p>
          <a:p>
            <a:r>
              <a:rPr lang="en-AU" sz="3600" dirty="0"/>
              <a:t>RPA and B students can be all together in the one class which means classes can be more evenly balanced and so reduce cost and load.</a:t>
            </a:r>
          </a:p>
        </p:txBody>
      </p:sp>
    </p:spTree>
    <p:extLst>
      <p:ext uri="{BB962C8B-B14F-4D97-AF65-F5344CB8AC3E}">
        <p14:creationId xmlns:p14="http://schemas.microsoft.com/office/powerpoint/2010/main" val="3740086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55DB8-3F6A-FF6F-1164-9B39BB9B7658}"/>
              </a:ext>
            </a:extLst>
          </p:cNvPr>
          <p:cNvSpPr>
            <a:spLocks noGrp="1"/>
          </p:cNvSpPr>
          <p:nvPr>
            <p:ph type="title"/>
          </p:nvPr>
        </p:nvSpPr>
        <p:spPr>
          <a:xfrm>
            <a:off x="4955458" y="499533"/>
            <a:ext cx="6587613" cy="1658198"/>
          </a:xfrm>
        </p:spPr>
        <p:txBody>
          <a:bodyPr>
            <a:normAutofit/>
          </a:bodyPr>
          <a:lstStyle/>
          <a:p>
            <a:r>
              <a:rPr lang="en-AU">
                <a:solidFill>
                  <a:srgbClr val="85844F"/>
                </a:solidFill>
              </a:rPr>
              <a:t>What factors impact choice of RPA or B?</a:t>
            </a:r>
          </a:p>
        </p:txBody>
      </p:sp>
      <p:sp>
        <p:nvSpPr>
          <p:cNvPr id="3" name="Content Placeholder 2">
            <a:extLst>
              <a:ext uri="{FF2B5EF4-FFF2-40B4-BE49-F238E27FC236}">
                <a16:creationId xmlns:a16="http://schemas.microsoft.com/office/drawing/2014/main" id="{1D06ED95-E2D6-A712-D755-9BC2CDAE3195}"/>
              </a:ext>
            </a:extLst>
          </p:cNvPr>
          <p:cNvSpPr>
            <a:spLocks noGrp="1"/>
          </p:cNvSpPr>
          <p:nvPr>
            <p:ph idx="1"/>
          </p:nvPr>
        </p:nvSpPr>
        <p:spPr>
          <a:xfrm>
            <a:off x="4955458" y="2011680"/>
            <a:ext cx="7063822" cy="4602480"/>
          </a:xfrm>
        </p:spPr>
        <p:txBody>
          <a:bodyPr>
            <a:normAutofit/>
          </a:bodyPr>
          <a:lstStyle/>
          <a:p>
            <a:r>
              <a:rPr lang="en-AU" sz="2000" dirty="0"/>
              <a:t>Topic choice in terms of what would fit better in a 1500 word Outcome than a 2000 word Outcome.</a:t>
            </a:r>
          </a:p>
          <a:p>
            <a:r>
              <a:rPr lang="en-AU" sz="2000" dirty="0"/>
              <a:t>Skills in reflecting compared to evaluating – they are quite different. Many students have had more experience in reflecting during their schooling, than evaluating, and therefore find it easier to do.</a:t>
            </a:r>
          </a:p>
          <a:p>
            <a:r>
              <a:rPr lang="en-AU" sz="2000" dirty="0"/>
              <a:t>Skills in producing extended writing – some students are better at voice recording or multi-modal than writing and can get this done quickly with greater ease.</a:t>
            </a:r>
          </a:p>
          <a:p>
            <a:endParaRPr lang="en-AU" sz="2000" dirty="0"/>
          </a:p>
          <a:p>
            <a:endParaRPr lang="en-AU" sz="2000" dirty="0"/>
          </a:p>
          <a:p>
            <a:r>
              <a:rPr lang="en-AU" sz="2000" i="1" dirty="0">
                <a:solidFill>
                  <a:srgbClr val="0070C0"/>
                </a:solidFill>
              </a:rPr>
              <a:t>You will have plenty of time to work out which students would be better suited to which subject – see the key dates to follow.</a:t>
            </a:r>
          </a:p>
          <a:p>
            <a:endParaRPr lang="en-AU" sz="2000" dirty="0"/>
          </a:p>
          <a:p>
            <a:endParaRPr lang="en-AU" sz="2000" dirty="0"/>
          </a:p>
        </p:txBody>
      </p:sp>
      <p:pic>
        <p:nvPicPr>
          <p:cNvPr id="5" name="Picture 4" descr="Text&#10;&#10;Description automatically generated">
            <a:extLst>
              <a:ext uri="{FF2B5EF4-FFF2-40B4-BE49-F238E27FC236}">
                <a16:creationId xmlns:a16="http://schemas.microsoft.com/office/drawing/2014/main" id="{CF76CA45-15E2-46D5-8E5E-FF270D7594A2}"/>
              </a:ext>
            </a:extLst>
          </p:cNvPr>
          <p:cNvPicPr>
            <a:picLocks noChangeAspect="1"/>
          </p:cNvPicPr>
          <p:nvPr/>
        </p:nvPicPr>
        <p:blipFill rotWithShape="1">
          <a:blip r:embed="rId2"/>
          <a:srcRect l="31113" r="2" b="2"/>
          <a:stretch/>
        </p:blipFill>
        <p:spPr>
          <a:xfrm>
            <a:off x="633999" y="1400293"/>
            <a:ext cx="4001315" cy="4067674"/>
          </a:xfrm>
          <a:prstGeom prst="rect">
            <a:avLst/>
          </a:prstGeom>
        </p:spPr>
      </p:pic>
    </p:spTree>
    <p:extLst>
      <p:ext uri="{BB962C8B-B14F-4D97-AF65-F5344CB8AC3E}">
        <p14:creationId xmlns:p14="http://schemas.microsoft.com/office/powerpoint/2010/main" val="1980139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91FF66-3FB4-CE04-A87F-0F59806EF721}"/>
              </a:ext>
            </a:extLst>
          </p:cNvPr>
          <p:cNvPicPr>
            <a:picLocks noChangeAspect="1"/>
          </p:cNvPicPr>
          <p:nvPr/>
        </p:nvPicPr>
        <p:blipFill>
          <a:blip r:embed="rId2"/>
          <a:stretch>
            <a:fillRect/>
          </a:stretch>
        </p:blipFill>
        <p:spPr>
          <a:xfrm>
            <a:off x="8768715" y="574000"/>
            <a:ext cx="2457450" cy="1362075"/>
          </a:xfrm>
          <a:prstGeom prst="rect">
            <a:avLst/>
          </a:prstGeom>
        </p:spPr>
      </p:pic>
      <p:pic>
        <p:nvPicPr>
          <p:cNvPr id="5" name="Picture 4">
            <a:extLst>
              <a:ext uri="{FF2B5EF4-FFF2-40B4-BE49-F238E27FC236}">
                <a16:creationId xmlns:a16="http://schemas.microsoft.com/office/drawing/2014/main" id="{F335369A-54F5-F0E9-D7BF-CBC40B90592E}"/>
              </a:ext>
            </a:extLst>
          </p:cNvPr>
          <p:cNvPicPr>
            <a:picLocks noChangeAspect="1"/>
          </p:cNvPicPr>
          <p:nvPr/>
        </p:nvPicPr>
        <p:blipFill>
          <a:blip r:embed="rId3"/>
          <a:stretch>
            <a:fillRect/>
          </a:stretch>
        </p:blipFill>
        <p:spPr>
          <a:xfrm>
            <a:off x="325755" y="126683"/>
            <a:ext cx="7568565" cy="4060700"/>
          </a:xfrm>
          <a:prstGeom prst="rect">
            <a:avLst/>
          </a:prstGeom>
        </p:spPr>
      </p:pic>
      <p:pic>
        <p:nvPicPr>
          <p:cNvPr id="7" name="Picture 6">
            <a:extLst>
              <a:ext uri="{FF2B5EF4-FFF2-40B4-BE49-F238E27FC236}">
                <a16:creationId xmlns:a16="http://schemas.microsoft.com/office/drawing/2014/main" id="{0DEE0578-1DFD-EBB4-DEFD-8DA76BC597E1}"/>
              </a:ext>
            </a:extLst>
          </p:cNvPr>
          <p:cNvPicPr>
            <a:picLocks noChangeAspect="1"/>
          </p:cNvPicPr>
          <p:nvPr/>
        </p:nvPicPr>
        <p:blipFill>
          <a:blip r:embed="rId4"/>
          <a:stretch>
            <a:fillRect/>
          </a:stretch>
        </p:blipFill>
        <p:spPr>
          <a:xfrm>
            <a:off x="235903" y="4187383"/>
            <a:ext cx="7241858" cy="2559677"/>
          </a:xfrm>
          <a:prstGeom prst="rect">
            <a:avLst/>
          </a:prstGeom>
        </p:spPr>
      </p:pic>
      <p:sp>
        <p:nvSpPr>
          <p:cNvPr id="8" name="TextBox 7">
            <a:extLst>
              <a:ext uri="{FF2B5EF4-FFF2-40B4-BE49-F238E27FC236}">
                <a16:creationId xmlns:a16="http://schemas.microsoft.com/office/drawing/2014/main" id="{051A3062-B553-B736-A602-4C55B67D75C2}"/>
              </a:ext>
            </a:extLst>
          </p:cNvPr>
          <p:cNvSpPr txBox="1"/>
          <p:nvPr/>
        </p:nvSpPr>
        <p:spPr>
          <a:xfrm>
            <a:off x="8503920" y="2479223"/>
            <a:ext cx="3271520" cy="3416320"/>
          </a:xfrm>
          <a:prstGeom prst="rect">
            <a:avLst/>
          </a:prstGeom>
          <a:solidFill>
            <a:schemeClr val="bg2">
              <a:lumMod val="90000"/>
            </a:schemeClr>
          </a:solidFill>
        </p:spPr>
        <p:txBody>
          <a:bodyPr wrap="square" rtlCol="0">
            <a:spAutoFit/>
          </a:bodyPr>
          <a:lstStyle/>
          <a:p>
            <a:r>
              <a:rPr lang="en-AU" sz="2400" b="1" i="1" dirty="0"/>
              <a:t>Hint:</a:t>
            </a:r>
          </a:p>
          <a:p>
            <a:r>
              <a:rPr lang="en-AU" sz="2400" b="1" i="1" dirty="0"/>
              <a:t>Ensure you have </a:t>
            </a:r>
            <a:r>
              <a:rPr lang="en-AU" sz="2400" b="1" i="1" u="sng" dirty="0"/>
              <a:t>at least one student </a:t>
            </a:r>
            <a:r>
              <a:rPr lang="en-AU" sz="2400" b="1" i="1" dirty="0"/>
              <a:t>enrolled in RPA from the mixed class, and then you can add more students to that </a:t>
            </a:r>
            <a:r>
              <a:rPr lang="en-AU" sz="2400" b="1" i="1" u="sng" dirty="0"/>
              <a:t>Investigation results sheet </a:t>
            </a:r>
            <a:r>
              <a:rPr lang="en-AU" sz="2400" b="1" i="1" dirty="0"/>
              <a:t>even after 12</a:t>
            </a:r>
            <a:r>
              <a:rPr lang="en-AU" sz="2400" b="1" i="1" baseline="30000" dirty="0"/>
              <a:t>th</a:t>
            </a:r>
            <a:r>
              <a:rPr lang="en-AU" sz="2400" b="1" i="1" dirty="0"/>
              <a:t> May to change enrolments.</a:t>
            </a:r>
          </a:p>
        </p:txBody>
      </p:sp>
    </p:spTree>
    <p:extLst>
      <p:ext uri="{BB962C8B-B14F-4D97-AF65-F5344CB8AC3E}">
        <p14:creationId xmlns:p14="http://schemas.microsoft.com/office/powerpoint/2010/main" val="250641747"/>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81479f9d-910b-4079-b266-ce60dd4b85fd" xsi:nil="true"/>
    <Self_Registration_Enabled xmlns="81479f9d-910b-4079-b266-ce60dd4b85fd" xsi:nil="true"/>
    <Templates xmlns="81479f9d-910b-4079-b266-ce60dd4b85fd" xsi:nil="true"/>
    <Teachers xmlns="81479f9d-910b-4079-b266-ce60dd4b85fd">
      <UserInfo>
        <DisplayName/>
        <AccountId xsi:nil="true"/>
        <AccountType/>
      </UserInfo>
    </Teachers>
    <AppVersion xmlns="81479f9d-910b-4079-b266-ce60dd4b85fd" xsi:nil="true"/>
    <Invited_Teachers xmlns="81479f9d-910b-4079-b266-ce60dd4b85fd" xsi:nil="true"/>
    <DefaultSectionNames xmlns="81479f9d-910b-4079-b266-ce60dd4b85fd" xsi:nil="true"/>
    <Self_Registration_Enabled0 xmlns="81479f9d-910b-4079-b266-ce60dd4b85fd" xsi:nil="true"/>
    <CultureName xmlns="81479f9d-910b-4079-b266-ce60dd4b85fd" xsi:nil="true"/>
    <FolderType xmlns="81479f9d-910b-4079-b266-ce60dd4b85fd" xsi:nil="true"/>
    <Owner xmlns="81479f9d-910b-4079-b266-ce60dd4b85fd">
      <UserInfo>
        <DisplayName/>
        <AccountId xsi:nil="true"/>
        <AccountType/>
      </UserInfo>
    </Owner>
    <Student_Groups xmlns="81479f9d-910b-4079-b266-ce60dd4b85fd">
      <UserInfo>
        <DisplayName/>
        <AccountId xsi:nil="true"/>
        <AccountType/>
      </UserInfo>
    </Student_Groups>
    <NotebookType xmlns="81479f9d-910b-4079-b266-ce60dd4b85fd" xsi:nil="true"/>
    <Students xmlns="81479f9d-910b-4079-b266-ce60dd4b85fd">
      <UserInfo>
        <DisplayName/>
        <AccountId xsi:nil="true"/>
        <AccountType/>
      </UserInfo>
    </Students>
    <TeamsChannelId xmlns="81479f9d-910b-4079-b266-ce60dd4b85fd" xsi:nil="true"/>
    <Has_Teacher_Only_SectionGroup xmlns="81479f9d-910b-4079-b266-ce60dd4b85fd" xsi:nil="true"/>
    <Invited_Students xmlns="81479f9d-910b-4079-b266-ce60dd4b85fd" xsi:nil="true"/>
    <IsNotebookLocked xmlns="81479f9d-910b-4079-b266-ce60dd4b85fd" xsi:nil="true"/>
    <Is_Collaboration_Space_Locked xmlns="81479f9d-910b-4079-b266-ce60dd4b85f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7DD5AFE8320CB469DA75205A21C167C" ma:contentTypeVersion="31" ma:contentTypeDescription="Create a new document." ma:contentTypeScope="" ma:versionID="e8910d0b4463906eacad82a163c19e13">
  <xsd:schema xmlns:xsd="http://www.w3.org/2001/XMLSchema" xmlns:xs="http://www.w3.org/2001/XMLSchema" xmlns:p="http://schemas.microsoft.com/office/2006/metadata/properties" xmlns:ns3="a30d57fd-f263-44c1-883c-9e87b3e46e9e" xmlns:ns4="81479f9d-910b-4079-b266-ce60dd4b85fd" targetNamespace="http://schemas.microsoft.com/office/2006/metadata/properties" ma:root="true" ma:fieldsID="cbfdd18e5aab8e265525018c5e76f034" ns3:_="" ns4:_="">
    <xsd:import namespace="a30d57fd-f263-44c1-883c-9e87b3e46e9e"/>
    <xsd:import namespace="81479f9d-910b-4079-b266-ce60dd4b85fd"/>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CultureName" minOccurs="0"/>
                <xsd:element ref="ns4:TeamsChannelId" minOccurs="0"/>
                <xsd:element ref="ns4:Templates" minOccurs="0"/>
                <xsd:element ref="ns4:Self_Registration_Enabled0" minOccurs="0"/>
                <xsd:element ref="ns4:Is_Collaboration_Space_Locked" minOccurs="0"/>
                <xsd:element ref="ns4:IsNotebookLocked"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AutoKeyPoints" minOccurs="0"/>
                <xsd:element ref="ns4:MediaServiceKeyPoint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0d57fd-f263-44c1-883c-9e87b3e46e9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479f9d-910b-4079-b266-ce60dd4b85fd"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AppVersion" ma:index="15" nillable="true" ma:displayName="App Version" ma:internalName="AppVersion">
      <xsd:simpleType>
        <xsd:restriction base="dms:Text"/>
      </xsd:simpleType>
    </xsd:element>
    <xsd:element name="Teachers" ma:index="16"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7"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8"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9" nillable="true" ma:displayName="Invited Teachers" ma:internalName="Invited_Teachers">
      <xsd:simpleType>
        <xsd:restriction base="dms:Note">
          <xsd:maxLength value="255"/>
        </xsd:restriction>
      </xsd:simpleType>
    </xsd:element>
    <xsd:element name="Invited_Students" ma:index="20" nillable="true" ma:displayName="Invited Students" ma:internalName="Invited_Students">
      <xsd:simpleType>
        <xsd:restriction base="dms:Note">
          <xsd:maxLength value="255"/>
        </xsd:restriction>
      </xsd:simpleType>
    </xsd:element>
    <xsd:element name="Self_Registration_Enabled" ma:index="21" nillable="true" ma:displayName="Self_Registration_Enabled" ma:internalName="Self_Registration_Enabled">
      <xsd:simpleType>
        <xsd:restriction base="dms:Boolean"/>
      </xsd:simpleType>
    </xsd:element>
    <xsd:element name="Has_Teacher_Only_SectionGroup" ma:index="22" nillable="true" ma:displayName="Has Teacher Only SectionGroup" ma:internalName="Has_Teacher_Only_SectionGroup">
      <xsd:simpleType>
        <xsd:restriction base="dms:Boolean"/>
      </xsd:simpleType>
    </xsd:element>
    <xsd:element name="CultureName" ma:index="23" nillable="true" ma:displayName="Culture Name" ma:internalName="CultureName">
      <xsd:simpleType>
        <xsd:restriction base="dms:Text"/>
      </xsd:simpleType>
    </xsd:element>
    <xsd:element name="TeamsChannelId" ma:index="24" nillable="true" ma:displayName="Teams Channel Id" ma:internalName="TeamsChannelId">
      <xsd:simpleType>
        <xsd:restriction base="dms:Text"/>
      </xsd:simpleType>
    </xsd:element>
    <xsd:element name="Templates" ma:index="25" nillable="true" ma:displayName="Templates" ma:internalName="Templates">
      <xsd:simpleType>
        <xsd:restriction base="dms:Note">
          <xsd:maxLength value="255"/>
        </xsd:restriction>
      </xsd:simpleType>
    </xsd:element>
    <xsd:element name="Self_Registration_Enabled0" ma:index="26" nillable="true" ma:displayName="Self Registration Enabled" ma:internalName="Self_Registration_Enabled0">
      <xsd:simpleType>
        <xsd:restriction base="dms:Boolean"/>
      </xsd:simpleType>
    </xsd:element>
    <xsd:element name="Is_Collaboration_Space_Locked" ma:index="27" nillable="true" ma:displayName="Is Collaboration Space Locked" ma:internalName="Is_Collaboration_Space_Locked">
      <xsd:simpleType>
        <xsd:restriction base="dms:Boolean"/>
      </xsd:simpleType>
    </xsd:element>
    <xsd:element name="IsNotebookLocked" ma:index="28" nillable="true" ma:displayName="Is Notebook Locked" ma:internalName="IsNotebookLocked">
      <xsd:simpleType>
        <xsd:restriction base="dms:Boolean"/>
      </xsd:simpleType>
    </xsd:element>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DateTaken" ma:index="31" nillable="true" ma:displayName="MediaServiceDateTaken" ma:hidden="true" ma:internalName="MediaServiceDateTaken" ma:readOnly="true">
      <xsd:simpleType>
        <xsd:restriction base="dms:Text"/>
      </xsd:simpleType>
    </xsd:element>
    <xsd:element name="MediaServiceAutoTags" ma:index="32" nillable="true" ma:displayName="Tags" ma:internalName="MediaServiceAutoTags" ma:readOnly="true">
      <xsd:simpleType>
        <xsd:restriction base="dms:Text"/>
      </xsd:simpleType>
    </xsd:element>
    <xsd:element name="MediaServiceOCR" ma:index="33" nillable="true" ma:displayName="Extracted Text" ma:internalName="MediaServiceOCR" ma:readOnly="true">
      <xsd:simpleType>
        <xsd:restriction base="dms:Note">
          <xsd:maxLength value="255"/>
        </xsd:restriction>
      </xsd:simpleType>
    </xsd:element>
    <xsd:element name="MediaServiceLocation" ma:index="34" nillable="true" ma:displayName="Location" ma:internalName="MediaServiceLocation" ma:readOnly="true">
      <xsd:simpleType>
        <xsd:restriction base="dms:Text"/>
      </xsd:simpleType>
    </xsd:element>
    <xsd:element name="MediaServiceAutoKeyPoints" ma:index="35" nillable="true" ma:displayName="MediaServiceAutoKeyPoints" ma:hidden="true" ma:internalName="MediaServiceAutoKeyPoints" ma:readOnly="true">
      <xsd:simpleType>
        <xsd:restriction base="dms:Note"/>
      </xsd:simpleType>
    </xsd:element>
    <xsd:element name="MediaServiceKeyPoints" ma:index="36" nillable="true" ma:displayName="KeyPoints" ma:internalName="MediaServiceKeyPoints" ma:readOnly="true">
      <xsd:simpleType>
        <xsd:restriction base="dms:Note">
          <xsd:maxLength value="255"/>
        </xsd:restriction>
      </xsd:simpleType>
    </xsd:element>
    <xsd:element name="MediaServiceGenerationTime" ma:index="37" nillable="true" ma:displayName="MediaServiceGenerationTime" ma:hidden="true" ma:internalName="MediaServiceGenerationTime"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866CFD-F94E-4AE5-ACEA-86FEC0F48A10}">
  <ds:schemaRefs>
    <ds:schemaRef ds:uri="http://schemas.microsoft.com/office/2006/metadata/properties"/>
    <ds:schemaRef ds:uri="81479f9d-910b-4079-b266-ce60dd4b85fd"/>
    <ds:schemaRef ds:uri="http://purl.org/dc/terms/"/>
    <ds:schemaRef ds:uri="http://schemas.openxmlformats.org/package/2006/metadata/core-properties"/>
    <ds:schemaRef ds:uri="http://schemas.microsoft.com/office/2006/documentManagement/types"/>
    <ds:schemaRef ds:uri="a30d57fd-f263-44c1-883c-9e87b3e46e9e"/>
    <ds:schemaRef ds:uri="http://purl.org/dc/elements/1.1/"/>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E4E3223E-5265-469C-907A-3FE3AA0865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0d57fd-f263-44c1-883c-9e87b3e46e9e"/>
    <ds:schemaRef ds:uri="81479f9d-910b-4079-b266-ce60dd4b85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79702B-25C7-40D7-9E29-7686B11A96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2928</Words>
  <Application>Microsoft Office PowerPoint</Application>
  <PresentationFormat>Widescreen</PresentationFormat>
  <Paragraphs>165</Paragraphs>
  <Slides>31</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Lato</vt:lpstr>
      <vt:lpstr>Lato Black</vt:lpstr>
      <vt:lpstr>Lato Light</vt:lpstr>
      <vt:lpstr>Rockwell</vt:lpstr>
      <vt:lpstr>Tahoma</vt:lpstr>
      <vt:lpstr>Times New Roman</vt:lpstr>
      <vt:lpstr>Metropolitan</vt:lpstr>
      <vt:lpstr>RPA</vt:lpstr>
      <vt:lpstr>Who does this subject?</vt:lpstr>
      <vt:lpstr>RPA can be used to increase your ability to differentiate in a class</vt:lpstr>
      <vt:lpstr>Major Difference is in the External Task</vt:lpstr>
      <vt:lpstr>PowerPoint Presentation</vt:lpstr>
      <vt:lpstr>RPA and B can be run in the same class</vt:lpstr>
      <vt:lpstr>How can running both subjects aid your school?</vt:lpstr>
      <vt:lpstr>What factors impact choice of RPA or B?</vt:lpstr>
      <vt:lpstr>PowerPoint Presentation</vt:lpstr>
      <vt:lpstr>PowerPoint Presentation</vt:lpstr>
      <vt:lpstr>PowerPoint Presentation</vt:lpstr>
      <vt:lpstr>PowerPoint Presentation</vt:lpstr>
      <vt:lpstr>PowerPoint Presentation</vt:lpstr>
      <vt:lpstr>Hint 2- Get the headings in the Review,  exactly right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Hint 5  - for success in R2</vt:lpstr>
      <vt:lpstr>PowerPoint Presentation</vt:lpstr>
      <vt:lpstr>PowerPoint Presentation</vt:lpstr>
      <vt:lpstr>And finally, for R3, students need Pre- work for students to consider:</vt:lpstr>
      <vt:lpstr>PowerPoint Presentation</vt:lpstr>
      <vt:lpstr>PowerPoint Presentation</vt:lpstr>
      <vt:lpstr>PowerPoint Presentation</vt:lpstr>
      <vt:lpstr>Hint 6 - for success in R3</vt:lpstr>
      <vt:lpstr>Hints for success- overall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2020-05-07T05:18:31Z</dcterms:created>
  <dcterms:modified xsi:type="dcterms:W3CDTF">2023-02-13T22:01:11Z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0x01010057DD5AFE8320CB469DA75205A21C167C</vt:lpwstr>
  </property>
</Properties>
</file>