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Default ContentType="image/jpeg" Extension="jpeg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1" Target="ppt/presentation.xml" Type="http://schemas.openxmlformats.org/officeDocument/2006/relationships/officeDocument"/><Relationship Id="rId2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y="5143500" cx="9144000"/>
  <p:notesSz cx="6858000" cy="9144000"/>
  <p:embeddedFontLst>
    <p:embeddedFont>
      <p:font typeface="Average"/>
      <p:regular r:id="rId14"/>
    </p:embeddedFont>
    <p:embeddedFont>
      <p:font typeface="Syncopate"/>
      <p:regular r:id="rId15"/>
      <p:bold r:id="rId16"/>
    </p:embeddedFont>
    <p:embeddedFont>
      <p:font typeface="Oswald"/>
      <p:regular r:id="rId17"/>
      <p:bold r:id="rId18"/>
    </p:embeddedFont>
    <p:embeddedFont>
      <p:font typeface="Eater"/>
      <p:regular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Syncopate-regular.fntdata"/><Relationship Id="rId14" Type="http://schemas.openxmlformats.org/officeDocument/2006/relationships/font" Target="fonts/Average-regular.fntdata"/><Relationship Id="rId17" Type="http://schemas.openxmlformats.org/officeDocument/2006/relationships/font" Target="fonts/Oswald-regular.fntdata"/><Relationship Id="rId16" Type="http://schemas.openxmlformats.org/officeDocument/2006/relationships/font" Target="fonts/Syncopate-bold.fntdata"/><Relationship Id="rId5" Type="http://schemas.openxmlformats.org/officeDocument/2006/relationships/slide" Target="slides/slide1.xml"/><Relationship Id="rId19" Type="http://schemas.openxmlformats.org/officeDocument/2006/relationships/font" Target="fonts/Eater-regular.fntdata"/><Relationship Id="rId6" Type="http://schemas.openxmlformats.org/officeDocument/2006/relationships/slide" Target="slides/slide2.xml"/><Relationship Id="rId18" Type="http://schemas.openxmlformats.org/officeDocument/2006/relationships/font" Target="fonts/Oswald-bold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4f1444985f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4f1444985f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4f1444985f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4f1444985f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4f1444985f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4f1444985f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4f1444985f_0_1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4f1444985f_0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4f1444985f_0_1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4f1444985f_0_1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4f1444985f_0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4f1444985f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4f1444985f_0_1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4f1444985f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4f1444985f_0_1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4f1444985f_0_1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4350279" y="2855377"/>
            <a:ext cx="443589" cy="105632"/>
            <a:chOff x="4137525" y="2915950"/>
            <a:chExt cx="869100" cy="207000"/>
          </a:xfrm>
        </p:grpSpPr>
        <p:sp>
          <p:nvSpPr>
            <p:cNvPr id="11" name="Google Shape;11;p2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255275"/>
            <a:ext cx="8520600" cy="1890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lt2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1" name="Google Shape;4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" name="Google Shape;42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3" name="Google Shape;43;p9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swald"/>
              <a:buNone/>
              <a:defRPr sz="21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/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lat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  <a:defRPr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lvl="1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gif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gif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docs.google.com/forms/d/e/1FAIpQLSdAY9CZfECt65sJUxZoEeykosaBbVKBRFD-s1Nyk2-rFvpSjg/viewform" TargetMode="External"/><Relationship Id="rId4" Type="http://schemas.openxmlformats.org/officeDocument/2006/relationships/image" Target="../media/image4.gif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 ?><Relationships xmlns="http://schemas.openxmlformats.org/package/2006/relationships"><Relationship Id="rId1" Target="../slideLayouts/slideLayout3.xml" Type="http://schemas.openxmlformats.org/officeDocument/2006/relationships/slideLayout"/><Relationship Id="rId2" Target="../notesSlides/notesSlide5.xml" Type="http://schemas.openxmlformats.org/officeDocument/2006/relationships/notesSlide"/><Relationship Id="rId3" Target="../media/image6.jpeg" Type="http://schemas.openxmlformats.org/officeDocument/2006/relationships/image"/><Relationship Id="rId4" Target="../media/image3.png" Type="http://schemas.openxmlformats.org/officeDocument/2006/relationships/image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gif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hyperlink" Target="http://bit.do/asrtdoctopus" TargetMode="External"/><Relationship Id="rId4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title"/>
          </p:nvPr>
        </p:nvSpPr>
        <p:spPr>
          <a:xfrm>
            <a:off x="311700" y="445025"/>
            <a:ext cx="2904000" cy="1329900"/>
          </a:xfrm>
          <a:prstGeom prst="rect">
            <a:avLst/>
          </a:prstGeom>
          <a:effectLst>
            <a:outerShdw blurRad="57150" rotWithShape="0" algn="bl" dir="3660000" dist="19050">
              <a:srgbClr val="000000">
                <a:alpha val="93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Syncopate"/>
                <a:ea typeface="Syncopate"/>
                <a:cs typeface="Syncopate"/>
                <a:sym typeface="Syncopate"/>
              </a:rPr>
              <a:t>Launch into the Power of Google</a:t>
            </a:r>
            <a:endParaRPr sz="3600">
              <a:latin typeface="Syncopate"/>
              <a:ea typeface="Syncopate"/>
              <a:cs typeface="Syncopate"/>
              <a:sym typeface="Syncopat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Create and share learning intentions and expectations ...</a:t>
            </a:r>
            <a:endParaRPr/>
          </a:p>
        </p:txBody>
      </p:sp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4127300" y="1152475"/>
            <a:ext cx="4704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Shared S</a:t>
            </a:r>
            <a:r>
              <a:rPr lang="en"/>
              <a:t>lideshow</a:t>
            </a:r>
            <a:r>
              <a:rPr lang="en"/>
              <a:t> updated week by week.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Editable or just viewable.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Incorporate gif files for impact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Over the RP programme became a 36 page document with links &amp; expectations.</a:t>
            </a:r>
            <a:endParaRPr/>
          </a:p>
        </p:txBody>
      </p:sp>
      <p:pic>
        <p:nvPicPr>
          <p:cNvPr id="66" name="Google Shape;6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52475"/>
            <a:ext cx="3655450" cy="319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D9D2E9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/>
          <p:nvPr/>
        </p:nvSpPr>
        <p:spPr>
          <a:xfrm>
            <a:off x="4572000" y="21875"/>
            <a:ext cx="4639200" cy="5143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15"/>
          <p:cNvSpPr txBox="1"/>
          <p:nvPr>
            <p:ph type="title"/>
          </p:nvPr>
        </p:nvSpPr>
        <p:spPr>
          <a:xfrm>
            <a:off x="-84800" y="249075"/>
            <a:ext cx="5225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Session 2 Week 4 T3</a:t>
            </a:r>
            <a:endParaRPr/>
          </a:p>
        </p:txBody>
      </p:sp>
      <p:sp>
        <p:nvSpPr>
          <p:cNvPr id="73" name="Google Shape;73;p15"/>
          <p:cNvSpPr txBox="1"/>
          <p:nvPr/>
        </p:nvSpPr>
        <p:spPr>
          <a:xfrm>
            <a:off x="-24200" y="821775"/>
            <a:ext cx="5104200" cy="426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/>
              <a:t>Activities</a:t>
            </a:r>
            <a:endParaRPr sz="24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Submitting in the Lab form </a:t>
            </a:r>
            <a:r>
              <a:rPr lang="en" sz="1800" u="sng">
                <a:solidFill>
                  <a:schemeClr val="hlink"/>
                </a:solidFill>
                <a:hlinkClick r:id="rId3"/>
              </a:rPr>
              <a:t>LINK</a:t>
            </a:r>
            <a:r>
              <a:rPr lang="en" sz="1800">
                <a:solidFill>
                  <a:schemeClr val="dk1"/>
                </a:solidFill>
              </a:rPr>
              <a:t> (</a:t>
            </a:r>
            <a:r>
              <a:rPr lang="en" sz="1000">
                <a:solidFill>
                  <a:schemeClr val="dk1"/>
                </a:solidFill>
              </a:rPr>
              <a:t>if nec</a:t>
            </a:r>
            <a:r>
              <a:rPr lang="en" sz="1800">
                <a:solidFill>
                  <a:schemeClr val="dk1"/>
                </a:solidFill>
              </a:rPr>
              <a:t>)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What you should already have: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>
                <a:solidFill>
                  <a:schemeClr val="dk1"/>
                </a:solidFill>
              </a:rPr>
              <a:t>Refinement page</a:t>
            </a:r>
            <a:endParaRPr sz="1800">
              <a:solidFill>
                <a:schemeClr val="dk1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>
                <a:solidFill>
                  <a:schemeClr val="dk1"/>
                </a:solidFill>
              </a:rPr>
              <a:t>Proposal page</a:t>
            </a:r>
            <a:endParaRPr sz="1800">
              <a:solidFill>
                <a:schemeClr val="dk1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>
                <a:solidFill>
                  <a:schemeClr val="dk1"/>
                </a:solidFill>
              </a:rPr>
              <a:t>Source analysis page (RP5/SIP3)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sz="1800">
                <a:solidFill>
                  <a:schemeClr val="dk1"/>
                </a:solidFill>
              </a:rPr>
              <a:t>What you need to be working on:</a:t>
            </a:r>
            <a:endParaRPr sz="1800">
              <a:solidFill>
                <a:schemeClr val="dk1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</a:pPr>
            <a:r>
              <a:rPr lang="en" sz="1800">
                <a:solidFill>
                  <a:schemeClr val="dk1"/>
                </a:solidFill>
              </a:rPr>
              <a:t>Methodologies page + draft survey/interview/experimentation.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 </a:t>
            </a:r>
            <a:endParaRPr sz="1800"/>
          </a:p>
        </p:txBody>
      </p:sp>
      <p:pic>
        <p:nvPicPr>
          <p:cNvPr id="74" name="Google Shape;74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37125" y="950225"/>
            <a:ext cx="2978525" cy="3276375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5"/>
          <p:cNvSpPr txBox="1"/>
          <p:nvPr/>
        </p:nvSpPr>
        <p:spPr>
          <a:xfrm>
            <a:off x="91850" y="3485850"/>
            <a:ext cx="4496100" cy="160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85200C"/>
                </a:solidFill>
              </a:rPr>
              <a:t>Learning intentions:</a:t>
            </a:r>
            <a:endParaRPr b="1" sz="1800">
              <a:solidFill>
                <a:srgbClr val="85200C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85200C"/>
              </a:buClr>
              <a:buSzPts val="1600"/>
              <a:buChar char="●"/>
            </a:pPr>
            <a:r>
              <a:rPr i="1" lang="en" sz="1600">
                <a:solidFill>
                  <a:srgbClr val="85200C"/>
                </a:solidFill>
              </a:rPr>
              <a:t>Students should be finished with 3 pages of their folio and working on their methodologies/ research development pages. For </a:t>
            </a:r>
            <a:r>
              <a:rPr b="1" i="1" lang="en" sz="1600">
                <a:solidFill>
                  <a:srgbClr val="85200C"/>
                </a:solidFill>
              </a:rPr>
              <a:t>Checkpoint 2 on Monday</a:t>
            </a:r>
            <a:r>
              <a:rPr i="1" lang="en" sz="1600">
                <a:solidFill>
                  <a:srgbClr val="85200C"/>
                </a:solidFill>
              </a:rPr>
              <a:t> </a:t>
            </a:r>
            <a:endParaRPr i="1" sz="1600">
              <a:solidFill>
                <a:srgbClr val="85200C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Using Google Forms </a:t>
            </a:r>
            <a:endParaRPr/>
          </a:p>
        </p:txBody>
      </p:sp>
      <p:sp>
        <p:nvSpPr>
          <p:cNvPr id="81" name="Google Shape;81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Free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Customisable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Distribution</a:t>
            </a:r>
            <a:r>
              <a:rPr lang="en"/>
              <a:t> via link or email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No limit on responses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8 question formats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Will prepare some simple graphs of results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All results accessible via spreadsheet.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Using Forms</a:t>
            </a:r>
            <a:endParaRPr/>
          </a:p>
        </p:txBody>
      </p:sp>
      <p:pic>
        <p:nvPicPr>
          <p:cNvPr id="87" name="Google Shape;8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3575" y="1534575"/>
            <a:ext cx="2993702" cy="168395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7"/>
          <p:cNvSpPr txBox="1"/>
          <p:nvPr/>
        </p:nvSpPr>
        <p:spPr>
          <a:xfrm>
            <a:off x="332825" y="1238875"/>
            <a:ext cx="2815200" cy="3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00"/>
                </a:solidFill>
                <a:latin typeface="Average"/>
                <a:ea typeface="Average"/>
                <a:cs typeface="Average"/>
                <a:sym typeface="Average"/>
              </a:rPr>
              <a:t>It all starts here </a:t>
            </a:r>
            <a:endParaRPr>
              <a:solidFill>
                <a:srgbClr val="FFFF00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cxnSp>
        <p:nvCxnSpPr>
          <p:cNvPr id="89" name="Google Shape;89;p17"/>
          <p:cNvCxnSpPr/>
          <p:nvPr/>
        </p:nvCxnSpPr>
        <p:spPr>
          <a:xfrm>
            <a:off x="1774250" y="1436000"/>
            <a:ext cx="1213500" cy="326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90" name="Google Shape;90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22225" y="2112102"/>
            <a:ext cx="3971102" cy="2233726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7"/>
          <p:cNvSpPr txBox="1"/>
          <p:nvPr/>
        </p:nvSpPr>
        <p:spPr>
          <a:xfrm>
            <a:off x="3622225" y="1686950"/>
            <a:ext cx="2815200" cy="3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00"/>
                </a:solidFill>
                <a:latin typeface="Average"/>
                <a:ea typeface="Average"/>
                <a:cs typeface="Average"/>
                <a:sym typeface="Average"/>
              </a:rPr>
              <a:t>Scroll down until you find forms.</a:t>
            </a:r>
            <a:r>
              <a:rPr lang="en">
                <a:solidFill>
                  <a:srgbClr val="FFFF00"/>
                </a:solidFill>
                <a:latin typeface="Average"/>
                <a:ea typeface="Average"/>
                <a:cs typeface="Average"/>
                <a:sym typeface="Average"/>
              </a:rPr>
              <a:t> </a:t>
            </a:r>
            <a:endParaRPr>
              <a:solidFill>
                <a:srgbClr val="FFFF00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/>
          <p:nvPr>
            <p:ph type="title"/>
          </p:nvPr>
        </p:nvSpPr>
        <p:spPr>
          <a:xfrm>
            <a:off x="133075" y="1185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Using Docs and Slides to work collaboratively.</a:t>
            </a:r>
            <a:endParaRPr/>
          </a:p>
        </p:txBody>
      </p:sp>
      <p:sp>
        <p:nvSpPr>
          <p:cNvPr id="97" name="Google Shape;97;p18"/>
          <p:cNvSpPr txBox="1"/>
          <p:nvPr>
            <p:ph idx="1" type="body"/>
          </p:nvPr>
        </p:nvSpPr>
        <p:spPr>
          <a:xfrm>
            <a:off x="96150" y="806825"/>
            <a:ext cx="3834000" cy="371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Presentation of initial ideas for panel critique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Students prepare Slides and submit the link via a Google Form.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Facilitates quick changeover of presentation </a:t>
            </a:r>
            <a:endParaRPr/>
          </a:p>
          <a:p>
            <a:pPr indent="-317500" lvl="4" marL="22860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 Reduces risk of virus spread</a:t>
            </a:r>
            <a:endParaRPr/>
          </a:p>
          <a:p>
            <a:pPr indent="-317500" lvl="4" marL="22860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Allows teacher to ensure all students have submitted prior to session.</a:t>
            </a:r>
            <a:endParaRPr/>
          </a:p>
        </p:txBody>
      </p:sp>
      <p:sp>
        <p:nvSpPr>
          <p:cNvPr id="98" name="Google Shape;98;p18"/>
          <p:cNvSpPr txBox="1"/>
          <p:nvPr/>
        </p:nvSpPr>
        <p:spPr>
          <a:xfrm>
            <a:off x="1201375" y="3924600"/>
            <a:ext cx="5100300" cy="8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verage"/>
              <a:ea typeface="Average"/>
              <a:cs typeface="Average"/>
              <a:sym typeface="Average"/>
            </a:endParaRPr>
          </a:p>
        </p:txBody>
      </p:sp>
      <p:pic>
        <p:nvPicPr>
          <p:cNvPr id="99" name="Google Shape;9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17375" y="868424"/>
            <a:ext cx="3124100" cy="4067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Google has got better </a:t>
            </a:r>
            <a:endParaRPr/>
          </a:p>
        </p:txBody>
      </p:sp>
      <p:sp>
        <p:nvSpPr>
          <p:cNvPr id="105" name="Google Shape;105;p19"/>
          <p:cNvSpPr txBox="1"/>
          <p:nvPr>
            <p:ph idx="1" type="body"/>
          </p:nvPr>
        </p:nvSpPr>
        <p:spPr>
          <a:xfrm>
            <a:off x="311700" y="1152475"/>
            <a:ext cx="44193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Font limitations …...now there are 1200+ fonts available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Drop shadows and reflections can be added 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Add ons facilitate math and music notation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Ease of incorporating Youtube video links and gifs (insert image via URL) into presentations. 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Unlock the power of add-ons - reference manager, voice comments 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Use headings to create table of contents as in Word.</a:t>
            </a:r>
            <a:endParaRPr sz="1600"/>
          </a:p>
        </p:txBody>
      </p:sp>
      <p:pic>
        <p:nvPicPr>
          <p:cNvPr id="106" name="Google Shape;10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83400" y="1170125"/>
            <a:ext cx="2857500" cy="2962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0"/>
          <p:cNvSpPr txBox="1"/>
          <p:nvPr>
            <p:ph type="ctrTitle"/>
          </p:nvPr>
        </p:nvSpPr>
        <p:spPr>
          <a:xfrm>
            <a:off x="671253" y="990800"/>
            <a:ext cx="43923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to Doctopus</a:t>
            </a:r>
            <a:endParaRPr/>
          </a:p>
        </p:txBody>
      </p:sp>
      <p:sp>
        <p:nvSpPr>
          <p:cNvPr id="112" name="Google Shape;112;p20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http://bit.do/asrtdoctopus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Access to a PDF of the step by step instructions.</a:t>
            </a:r>
            <a:endParaRPr/>
          </a:p>
        </p:txBody>
      </p:sp>
      <p:pic>
        <p:nvPicPr>
          <p:cNvPr id="113" name="Google Shape;113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528559">
            <a:off x="5578941" y="704759"/>
            <a:ext cx="3257764" cy="2302205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20"/>
          <p:cNvSpPr txBox="1"/>
          <p:nvPr/>
        </p:nvSpPr>
        <p:spPr>
          <a:xfrm rot="-453820">
            <a:off x="5926055" y="1468279"/>
            <a:ext cx="806820" cy="88734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latin typeface="Eater"/>
                <a:ea typeface="Eater"/>
                <a:cs typeface="Eater"/>
                <a:sym typeface="Eater"/>
              </a:rPr>
              <a:t>D</a:t>
            </a:r>
            <a:endParaRPr sz="7200">
              <a:latin typeface="Eater"/>
              <a:ea typeface="Eater"/>
              <a:cs typeface="Eater"/>
              <a:sym typeface="Eater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1"/>
          <p:cNvSpPr txBox="1"/>
          <p:nvPr>
            <p:ph type="ctrTitle"/>
          </p:nvPr>
        </p:nvSpPr>
        <p:spPr>
          <a:xfrm>
            <a:off x="671250" y="990800"/>
            <a:ext cx="7801500" cy="104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Link to materials </a:t>
            </a:r>
            <a:endParaRPr/>
          </a:p>
        </p:txBody>
      </p:sp>
      <p:sp>
        <p:nvSpPr>
          <p:cNvPr id="120" name="Google Shape;120;p21"/>
          <p:cNvSpPr txBox="1"/>
          <p:nvPr>
            <p:ph idx="1" type="subTitle"/>
          </p:nvPr>
        </p:nvSpPr>
        <p:spPr>
          <a:xfrm>
            <a:off x="794450" y="2033601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http://bit.do/asrtgooglepres</a:t>
            </a:r>
            <a:endParaRPr/>
          </a:p>
        </p:txBody>
      </p:sp>
      <p:pic>
        <p:nvPicPr>
          <p:cNvPr id="121" name="Google Shape;12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82625" y="3208574"/>
            <a:ext cx="1578725" cy="1578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late">
  <a:themeElements>
    <a:clrScheme name="Slate">
      <a:dk1>
        <a:srgbClr val="FFFFFF"/>
      </a:dk1>
      <a:lt1>
        <a:srgbClr val="37474F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D966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15725346</vt:lpwstr>
  </property>
  <property fmtid="{D5CDD505-2E9C-101B-9397-08002B2CF9AE}" name="NXPowerLiteSettings" pid="3">
    <vt:lpwstr>C7000400038000</vt:lpwstr>
  </property>
  <property fmtid="{D5CDD505-2E9C-101B-9397-08002B2CF9AE}" name="NXPowerLiteVersion" pid="4">
    <vt:lpwstr>S8.2.2</vt:lpwstr>
  </property>
</Properties>
</file>