
<file path=[Content_Types].xml><?xml version="1.0" encoding="utf-8"?>
<Types xmlns="http://schemas.openxmlformats.org/package/2006/content-types">
  <Default Extension="bin" ContentType="audio/unknown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83" r:id="rId3"/>
    <p:sldId id="288" r:id="rId4"/>
    <p:sldId id="284" r:id="rId5"/>
    <p:sldId id="290" r:id="rId6"/>
    <p:sldId id="285" r:id="rId7"/>
    <p:sldId id="286" r:id="rId8"/>
    <p:sldId id="287" r:id="rId9"/>
    <p:sldId id="28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10002"/>
    <a:srgbClr val="CBCBCB"/>
    <a:srgbClr val="9C9C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28" autoAdjust="0"/>
    <p:restoredTop sz="94660"/>
  </p:normalViewPr>
  <p:slideViewPr>
    <p:cSldViewPr snapToGrid="0">
      <p:cViewPr varScale="1">
        <p:scale>
          <a:sx n="91" d="100"/>
          <a:sy n="91" d="100"/>
        </p:scale>
        <p:origin x="216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853CB2-11D5-0142-AE43-03A02280B11C}" type="datetimeFigureOut">
              <a:rPr lang="en-US" smtClean="0"/>
              <a:t>2/13/19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452B2-CD21-C949-86F0-F01139C63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360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93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5010" y="0"/>
            <a:ext cx="2971800" cy="4593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89A522-8EB9-B74B-AA77-8027033FE20E}" type="datetimeFigureOut">
              <a:rPr lang="en-US" smtClean="0"/>
              <a:t>2/13/19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2"/>
            <a:ext cx="5486400" cy="360044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4685"/>
            <a:ext cx="2971800" cy="459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5010" y="8684685"/>
            <a:ext cx="2971800" cy="459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C5DE95-2999-DE4D-888A-B13FF1731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777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5DE95-2999-DE4D-888A-B13FF173196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43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5DE95-2999-DE4D-888A-B13FF173196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2393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5DE95-2999-DE4D-888A-B13FF173196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9993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5DE95-2999-DE4D-888A-B13FF173196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8062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5DE95-2999-DE4D-888A-B13FF173196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1314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5DE95-2999-DE4D-888A-B13FF173196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4396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5DE95-2999-DE4D-888A-B13FF173196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4003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5DE95-2999-DE4D-888A-B13FF173196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9780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5DE95-2999-DE4D-888A-B13FF173196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652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Relationship Id="rId4" Type="http://schemas.openxmlformats.org/officeDocument/2006/relationships/audio" Target="../media/audio1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2/13/19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1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2/13/19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1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2/13/19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1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2/13/19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1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2/13/19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1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2/13/19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1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2/13/19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1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2/13/19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1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2/13/19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1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2/13/19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1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3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2/13/19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1" name="Explosion.wav"/>
          </p:stSnd>
        </p:sndAc>
      </p:transition>
    </mc:Choice>
    <mc:Fallback xmlns="">
      <p:transition advClick="0" advTm="0">
        <p:push dir="u"/>
        <p:sndAc>
          <p:stSnd>
            <p:snd r:embed="rId4" name="Explosion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bin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2/13/19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13" name="Explosion.wav"/>
          </p:stSnd>
        </p:sndAc>
      </p:transition>
    </mc:Choice>
    <mc:Fallback xmlns="">
      <p:transition advClick="0" advTm="0">
        <p:push dir="u"/>
        <p:sndAc>
          <p:stSnd>
            <p:snd r:embed="rId14" name="Explosion.wav"/>
          </p:stSnd>
        </p:sndAc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6186" y="758952"/>
            <a:ext cx="11001186" cy="3566160"/>
          </a:xfrm>
        </p:spPr>
        <p:txBody>
          <a:bodyPr>
            <a:normAutofit/>
          </a:bodyPr>
          <a:lstStyle/>
          <a:p>
            <a:r>
              <a:rPr lang="en-AU" dirty="0"/>
              <a:t> </a:t>
            </a:r>
            <a:r>
              <a:rPr lang="en-AU" b="1" dirty="0"/>
              <a:t>PRE-LOAD the OUTCOME</a:t>
            </a:r>
            <a:br>
              <a:rPr lang="en-AU" dirty="0"/>
            </a:br>
            <a:r>
              <a:rPr lang="en-AU" sz="4400" dirty="0"/>
              <a:t>Have your more of your students more ready </a:t>
            </a:r>
            <a:r>
              <a:rPr lang="en-AU" sz="6000" dirty="0"/>
              <a:t>….     ….for when they get there!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b="1" dirty="0">
                <a:solidFill>
                  <a:srgbClr val="FF0000"/>
                </a:solidFill>
              </a:rPr>
              <a:t>Key pedagogy you can deliver to support </a:t>
            </a:r>
            <a:r>
              <a:rPr lang="en-AU" b="1" u="sng" dirty="0">
                <a:solidFill>
                  <a:srgbClr val="FF0000"/>
                </a:solidFill>
              </a:rPr>
              <a:t>all</a:t>
            </a:r>
            <a:r>
              <a:rPr lang="en-AU" b="1" dirty="0">
                <a:solidFill>
                  <a:srgbClr val="FF0000"/>
                </a:solidFill>
              </a:rPr>
              <a:t> Outcome modes. 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83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</p:transition>
    </mc:Choice>
    <mc:Fallback xmlns="">
      <p:transition advClick="0" advTm="0">
        <p:push dir="u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4905" y="3048778"/>
            <a:ext cx="9523701" cy="2001524"/>
          </a:xfrm>
        </p:spPr>
        <p:txBody>
          <a:bodyPr>
            <a:normAutofit fontScale="90000"/>
          </a:bodyPr>
          <a:lstStyle/>
          <a:p>
            <a:r>
              <a:rPr lang="en-AU" sz="7200" b="1" dirty="0">
                <a:solidFill>
                  <a:schemeClr val="tx1"/>
                </a:solidFill>
                <a:latin typeface="+mn-lt"/>
              </a:rPr>
              <a:t>Why Pre-LOAD?</a:t>
            </a:r>
            <a:br>
              <a:rPr lang="en-AU" sz="7200" b="1" dirty="0">
                <a:solidFill>
                  <a:schemeClr val="tx1"/>
                </a:solidFill>
                <a:latin typeface="+mn-lt"/>
              </a:rPr>
            </a:br>
            <a:r>
              <a:rPr lang="en-AU" sz="7200" dirty="0">
                <a:solidFill>
                  <a:schemeClr val="tx1"/>
                </a:solidFill>
                <a:latin typeface="+mn-lt"/>
              </a:rPr>
              <a:t>“Out-of-reach” when the student gets there.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3287" y="457200"/>
            <a:ext cx="9804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b="1" dirty="0">
                <a:solidFill>
                  <a:srgbClr val="FF0000"/>
                </a:solidFill>
              </a:rPr>
              <a:t>“PRE-LOAD”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548002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u"/>
      </p:transition>
    </mc:Choice>
    <mc:Fallback xmlns="">
      <p:transition advClick="0">
        <p:push dir="u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4905" y="3048778"/>
            <a:ext cx="9523701" cy="3352022"/>
          </a:xfrm>
        </p:spPr>
        <p:txBody>
          <a:bodyPr>
            <a:normAutofit fontScale="90000"/>
          </a:bodyPr>
          <a:lstStyle/>
          <a:p>
            <a:br>
              <a:rPr lang="en-AU" dirty="0">
                <a:latin typeface="+mn-lt"/>
              </a:rPr>
            </a:br>
            <a:r>
              <a:rPr lang="en-AU" dirty="0">
                <a:latin typeface="+mn-lt"/>
              </a:rPr>
              <a:t>- “SHAPES”</a:t>
            </a:r>
            <a:br>
              <a:rPr lang="en-AU" dirty="0">
                <a:latin typeface="+mn-lt"/>
              </a:rPr>
            </a:br>
            <a:r>
              <a:rPr lang="en-AU" dirty="0">
                <a:latin typeface="+mn-lt"/>
              </a:rPr>
              <a:t>- PRE-LOAD POINTS</a:t>
            </a:r>
            <a:br>
              <a:rPr lang="en-AU" dirty="0">
                <a:latin typeface="+mn-lt"/>
              </a:rPr>
            </a:br>
            <a:r>
              <a:rPr lang="en-AU" dirty="0">
                <a:latin typeface="+mn-lt"/>
              </a:rPr>
              <a:t>- INTRO the gift that keeps giving</a:t>
            </a:r>
            <a:br>
              <a:rPr lang="en-AU" dirty="0">
                <a:latin typeface="+mn-lt"/>
              </a:rPr>
            </a:br>
            <a:r>
              <a:rPr lang="en-AU" dirty="0">
                <a:latin typeface="+mn-lt"/>
              </a:rPr>
              <a:t>- OTHER 	– Modes</a:t>
            </a:r>
            <a:br>
              <a:rPr lang="en-AU" dirty="0">
                <a:latin typeface="+mn-lt"/>
              </a:rPr>
            </a:br>
            <a:r>
              <a:rPr lang="en-AU" dirty="0">
                <a:latin typeface="+mn-lt"/>
              </a:rPr>
              <a:t>			-  Materials</a:t>
            </a:r>
            <a:br>
              <a:rPr lang="en-AU" dirty="0">
                <a:latin typeface="+mn-lt"/>
              </a:rPr>
            </a:br>
            <a:endParaRPr lang="en-AU" sz="72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3287" y="457200"/>
            <a:ext cx="9804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b="1" dirty="0">
                <a:solidFill>
                  <a:srgbClr val="FF0000"/>
                </a:solidFill>
              </a:rPr>
              <a:t>CONTENTS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7340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u"/>
      </p:transition>
    </mc:Choice>
    <mc:Fallback xmlns="">
      <p:transition advClick="0">
        <p:push dir="u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4905" y="3048778"/>
            <a:ext cx="9523701" cy="3352022"/>
          </a:xfrm>
        </p:spPr>
        <p:txBody>
          <a:bodyPr>
            <a:normAutofit/>
          </a:bodyPr>
          <a:lstStyle/>
          <a:p>
            <a:br>
              <a:rPr lang="en-AU" dirty="0">
                <a:latin typeface="+mn-lt"/>
              </a:rPr>
            </a:br>
            <a:endParaRPr lang="en-AU" sz="72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3287" y="457200"/>
            <a:ext cx="9804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b="1" dirty="0">
                <a:solidFill>
                  <a:srgbClr val="FF0000"/>
                </a:solidFill>
              </a:rPr>
              <a:t>SHAPES – a “pedagogical thread”</a:t>
            </a:r>
            <a:endParaRPr lang="en-US" sz="4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E9CA8E-34A0-8149-BBDB-541888E8B415}"/>
              </a:ext>
            </a:extLst>
          </p:cNvPr>
          <p:cNvSpPr txBox="1"/>
          <p:nvPr/>
        </p:nvSpPr>
        <p:spPr>
          <a:xfrm>
            <a:off x="1448973" y="1885071"/>
            <a:ext cx="878812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5400" dirty="0"/>
              <a:t>Clear and Confirming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5400" dirty="0"/>
              <a:t>Mixed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5400" dirty="0"/>
              <a:t>Merely supportive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5400" dirty="0"/>
              <a:t>Inconclusive</a:t>
            </a:r>
          </a:p>
        </p:txBody>
      </p:sp>
    </p:spTree>
    <p:extLst>
      <p:ext uri="{BB962C8B-B14F-4D97-AF65-F5344CB8AC3E}">
        <p14:creationId xmlns:p14="http://schemas.microsoft.com/office/powerpoint/2010/main" val="4025289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u"/>
      </p:transition>
    </mc:Choice>
    <mc:Fallback xmlns="">
      <p:transition advClick="0">
        <p:push dir="u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4905" y="3429000"/>
            <a:ext cx="9523701" cy="2001524"/>
          </a:xfrm>
        </p:spPr>
        <p:txBody>
          <a:bodyPr>
            <a:normAutofit fontScale="90000"/>
          </a:bodyPr>
          <a:lstStyle/>
          <a:p>
            <a:br>
              <a:rPr lang="en-AU" sz="7200" b="1" dirty="0">
                <a:solidFill>
                  <a:schemeClr val="tx1"/>
                </a:solidFill>
                <a:latin typeface="+mn-lt"/>
              </a:rPr>
            </a:br>
            <a:br>
              <a:rPr lang="en-AU" sz="7200" b="1" dirty="0">
                <a:solidFill>
                  <a:schemeClr val="tx1"/>
                </a:solidFill>
                <a:latin typeface="+mn-lt"/>
              </a:rPr>
            </a:br>
            <a:r>
              <a:rPr lang="en-AU" sz="7200" b="1" dirty="0">
                <a:solidFill>
                  <a:schemeClr val="tx1"/>
                </a:solidFill>
                <a:latin typeface="+mn-lt"/>
              </a:rPr>
              <a:t>Pre-LOAD points</a:t>
            </a:r>
            <a:br>
              <a:rPr lang="en-AU" sz="7200" b="1" dirty="0">
                <a:solidFill>
                  <a:schemeClr val="tx1"/>
                </a:solidFill>
                <a:latin typeface="+mn-lt"/>
              </a:rPr>
            </a:br>
            <a:r>
              <a:rPr lang="en-AU" sz="7200" dirty="0">
                <a:solidFill>
                  <a:schemeClr val="tx1"/>
                </a:solidFill>
                <a:latin typeface="+mn-lt"/>
              </a:rPr>
              <a:t>½ way through Folio</a:t>
            </a:r>
            <a:br>
              <a:rPr lang="en-AU" sz="7200" dirty="0">
                <a:solidFill>
                  <a:schemeClr val="tx1"/>
                </a:solidFill>
                <a:latin typeface="+mn-lt"/>
              </a:rPr>
            </a:br>
            <a:r>
              <a:rPr lang="en-AU" sz="7200" dirty="0">
                <a:solidFill>
                  <a:schemeClr val="tx1"/>
                </a:solidFill>
                <a:latin typeface="+mn-lt"/>
              </a:rPr>
              <a:t>Submission of (80%) Folio</a:t>
            </a:r>
            <a:br>
              <a:rPr lang="en-AU" sz="7200" dirty="0">
                <a:solidFill>
                  <a:schemeClr val="tx1"/>
                </a:solidFill>
                <a:latin typeface="+mn-lt"/>
              </a:rPr>
            </a:br>
            <a:r>
              <a:rPr lang="en-AU" sz="7200" dirty="0">
                <a:solidFill>
                  <a:schemeClr val="tx1"/>
                </a:solidFill>
                <a:latin typeface="+mn-lt"/>
              </a:rPr>
              <a:t>Day 1 of Outcome (Intro)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3287" y="457200"/>
            <a:ext cx="9804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b="1" dirty="0">
                <a:solidFill>
                  <a:srgbClr val="FF0000"/>
                </a:solidFill>
              </a:rPr>
              <a:t>“PRE-LOAD”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55789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u"/>
      </p:transition>
    </mc:Choice>
    <mc:Fallback xmlns="">
      <p:transition advClick="0">
        <p:push dir="u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8301" y="2076097"/>
            <a:ext cx="9523701" cy="3649454"/>
          </a:xfrm>
        </p:spPr>
        <p:txBody>
          <a:bodyPr>
            <a:normAutofit fontScale="90000"/>
          </a:bodyPr>
          <a:lstStyle/>
          <a:p>
            <a:br>
              <a:rPr lang="en-AU" b="1" dirty="0">
                <a:latin typeface="+mn-lt"/>
              </a:rPr>
            </a:br>
            <a:br>
              <a:rPr lang="en-AU" b="1" dirty="0">
                <a:latin typeface="+mn-lt"/>
              </a:rPr>
            </a:br>
            <a:br>
              <a:rPr lang="en-AU" b="1" dirty="0">
                <a:latin typeface="+mn-lt"/>
              </a:rPr>
            </a:br>
            <a:br>
              <a:rPr lang="en-AU" b="1" dirty="0">
                <a:latin typeface="+mn-lt"/>
              </a:rPr>
            </a:br>
            <a:br>
              <a:rPr lang="en-AU" dirty="0">
                <a:latin typeface="+mn-lt"/>
              </a:rPr>
            </a:br>
            <a:endParaRPr lang="en-AU" sz="72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8301" y="506437"/>
            <a:ext cx="9804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b="1" dirty="0">
                <a:solidFill>
                  <a:srgbClr val="FF0000"/>
                </a:solidFill>
              </a:rPr>
              <a:t>THE INTRODUCTION  - </a:t>
            </a:r>
            <a:r>
              <a:rPr lang="en-AU" sz="2800" b="1" dirty="0">
                <a:solidFill>
                  <a:srgbClr val="FF0000"/>
                </a:solidFill>
              </a:rPr>
              <a:t>the gift that keeps giving. </a:t>
            </a:r>
            <a:endParaRPr lang="en-US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547149-9B43-0241-9B33-5A2CECDDF1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2551" y="1870384"/>
            <a:ext cx="7315200" cy="406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07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u"/>
      </p:transition>
    </mc:Choice>
    <mc:Fallback xmlns="">
      <p:transition advClick="0">
        <p:push dir="u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4905" y="3048778"/>
            <a:ext cx="9523701" cy="3352022"/>
          </a:xfrm>
        </p:spPr>
        <p:txBody>
          <a:bodyPr>
            <a:normAutofit fontScale="90000"/>
          </a:bodyPr>
          <a:lstStyle/>
          <a:p>
            <a:r>
              <a:rPr lang="en-AU" b="1" dirty="0">
                <a:latin typeface="+mn-lt"/>
              </a:rPr>
              <a:t>Three MODE Points (pre-load)</a:t>
            </a:r>
            <a:br>
              <a:rPr lang="en-AU" b="1" dirty="0">
                <a:latin typeface="+mn-lt"/>
              </a:rPr>
            </a:br>
            <a:br>
              <a:rPr lang="en-AU" b="1" dirty="0">
                <a:latin typeface="+mn-lt"/>
              </a:rPr>
            </a:br>
            <a:r>
              <a:rPr lang="en-AU" dirty="0">
                <a:latin typeface="+mn-lt"/>
              </a:rPr>
              <a:t>Question Decision</a:t>
            </a:r>
            <a:br>
              <a:rPr lang="en-AU" dirty="0">
                <a:latin typeface="+mn-lt"/>
              </a:rPr>
            </a:br>
            <a:r>
              <a:rPr lang="en-AU" dirty="0">
                <a:latin typeface="+mn-lt"/>
              </a:rPr>
              <a:t>Candidate Profile</a:t>
            </a:r>
            <a:br>
              <a:rPr lang="en-AU" dirty="0">
                <a:latin typeface="+mn-lt"/>
              </a:rPr>
            </a:br>
            <a:r>
              <a:rPr lang="en-AU" dirty="0">
                <a:latin typeface="+mn-lt"/>
              </a:rPr>
              <a:t>Findings </a:t>
            </a:r>
            <a:br>
              <a:rPr lang="en-AU" b="1" dirty="0">
                <a:latin typeface="+mn-lt"/>
              </a:rPr>
            </a:br>
            <a:br>
              <a:rPr lang="en-AU" dirty="0">
                <a:latin typeface="+mn-lt"/>
              </a:rPr>
            </a:br>
            <a:endParaRPr lang="en-AU" sz="72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3287" y="457200"/>
            <a:ext cx="9804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b="1" dirty="0">
                <a:solidFill>
                  <a:srgbClr val="FF0000"/>
                </a:solidFill>
              </a:rPr>
              <a:t>MODES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700339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u"/>
      </p:transition>
    </mc:Choice>
    <mc:Fallback xmlns="">
      <p:transition advClick="0">
        <p:push dir="u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4905" y="3048778"/>
            <a:ext cx="9523701" cy="3352022"/>
          </a:xfrm>
        </p:spPr>
        <p:txBody>
          <a:bodyPr>
            <a:normAutofit/>
          </a:bodyPr>
          <a:lstStyle/>
          <a:p>
            <a:r>
              <a:rPr lang="en-AU" b="1" dirty="0">
                <a:latin typeface="+mn-lt"/>
              </a:rPr>
              <a:t>- “</a:t>
            </a:r>
            <a:br>
              <a:rPr lang="en-AU" dirty="0">
                <a:latin typeface="+mn-lt"/>
              </a:rPr>
            </a:br>
            <a:endParaRPr lang="en-AU" sz="72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3287" y="457200"/>
            <a:ext cx="9804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b="1" dirty="0">
                <a:solidFill>
                  <a:srgbClr val="FF0000"/>
                </a:solidFill>
              </a:rPr>
              <a:t>PRODUCTIVITY – YOURS!!!</a:t>
            </a:r>
            <a:endParaRPr lang="en-US" sz="48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534BE48-D04F-DD48-9935-67E7EA8885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1857298"/>
              </p:ext>
            </p:extLst>
          </p:nvPr>
        </p:nvGraphicFramePr>
        <p:xfrm>
          <a:off x="1954905" y="2576599"/>
          <a:ext cx="8117564" cy="3471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9391">
                  <a:extLst>
                    <a:ext uri="{9D8B030D-6E8A-4147-A177-3AD203B41FA5}">
                      <a16:colId xmlns:a16="http://schemas.microsoft.com/office/drawing/2014/main" val="355248363"/>
                    </a:ext>
                  </a:extLst>
                </a:gridCol>
                <a:gridCol w="2029391">
                  <a:extLst>
                    <a:ext uri="{9D8B030D-6E8A-4147-A177-3AD203B41FA5}">
                      <a16:colId xmlns:a16="http://schemas.microsoft.com/office/drawing/2014/main" val="2589867255"/>
                    </a:ext>
                  </a:extLst>
                </a:gridCol>
                <a:gridCol w="2029391">
                  <a:extLst>
                    <a:ext uri="{9D8B030D-6E8A-4147-A177-3AD203B41FA5}">
                      <a16:colId xmlns:a16="http://schemas.microsoft.com/office/drawing/2014/main" val="388022385"/>
                    </a:ext>
                  </a:extLst>
                </a:gridCol>
                <a:gridCol w="2029391">
                  <a:extLst>
                    <a:ext uri="{9D8B030D-6E8A-4147-A177-3AD203B41FA5}">
                      <a16:colId xmlns:a16="http://schemas.microsoft.com/office/drawing/2014/main" val="2682179503"/>
                    </a:ext>
                  </a:extLst>
                </a:gridCol>
              </a:tblGrid>
              <a:tr h="728472">
                <a:tc>
                  <a:txBody>
                    <a:bodyPr/>
                    <a:lstStyle/>
                    <a:p>
                      <a:r>
                        <a:rPr lang="en-A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Friday 30</a:t>
                      </a:r>
                      <a:r>
                        <a:rPr lang="en-AU" sz="18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A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May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Friday 28</a:t>
                      </a:r>
                      <a:r>
                        <a:rPr lang="en-US" sz="18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June</a:t>
                      </a:r>
                      <a:r>
                        <a:rPr lang="en-US" sz="18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 </a:t>
                      </a:r>
                      <a:r>
                        <a:rPr lang="en-A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Friday 9</a:t>
                      </a:r>
                      <a:r>
                        <a:rPr lang="en-AU" sz="18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A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August </a:t>
                      </a:r>
                      <a:endParaRPr lang="en-AU" sz="1200" dirty="0">
                        <a:effectLst/>
                        <a:latin typeface="Helvetica" pitchFamily="2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Friday 30</a:t>
                      </a:r>
                      <a:r>
                        <a:rPr lang="en-US" sz="18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August</a:t>
                      </a:r>
                      <a:r>
                        <a:rPr lang="en-AU" sz="1200" dirty="0">
                          <a:effectLst/>
                        </a:rPr>
                        <a:t> </a:t>
                      </a:r>
                      <a:endParaRPr lang="en-AU" sz="1200" b="1" dirty="0">
                        <a:effectLst/>
                        <a:latin typeface="Helvetica" pitchFamily="2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5574513"/>
                  </a:ext>
                </a:extLst>
              </a:tr>
              <a:tr h="132319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n-AU" sz="2000" b="1" dirty="0">
                        <a:solidFill>
                          <a:srgbClr val="FF0000"/>
                        </a:solidFill>
                        <a:effectLst/>
                        <a:latin typeface="Helvetica" pitchFamily="2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AU" sz="2000" b="1" dirty="0" err="1">
                          <a:solidFill>
                            <a:srgbClr val="FF0000"/>
                          </a:solidFill>
                          <a:effectLst/>
                          <a:latin typeface="Helvetica" pitchFamily="2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ESProgress</a:t>
                      </a:r>
                      <a:r>
                        <a:rPr lang="en-AU" sz="2000" b="1" dirty="0">
                          <a:solidFill>
                            <a:srgbClr val="FF0000"/>
                          </a:solidFill>
                          <a:effectLst/>
                          <a:latin typeface="Helvetica" pitchFamily="2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 #3</a:t>
                      </a:r>
                      <a:endParaRPr lang="en-AU" sz="2000" dirty="0">
                        <a:effectLst/>
                        <a:latin typeface="Helvetica" pitchFamily="2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AU" sz="2000" dirty="0">
                          <a:solidFill>
                            <a:srgbClr val="FF0000"/>
                          </a:solidFill>
                          <a:effectLst/>
                          <a:latin typeface="Helvetica" pitchFamily="2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Justified revision of Action items following Progress Appraisal.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en-AU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AU" sz="2000" b="1" dirty="0" err="1">
                          <a:solidFill>
                            <a:srgbClr val="FF0000"/>
                          </a:solidFill>
                          <a:effectLst/>
                          <a:latin typeface="Helvetica" pitchFamily="2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ESProgress</a:t>
                      </a:r>
                      <a:r>
                        <a:rPr lang="en-AU" sz="2000" b="1" dirty="0">
                          <a:solidFill>
                            <a:srgbClr val="FF0000"/>
                          </a:solidFill>
                          <a:effectLst/>
                          <a:latin typeface="Helvetica" pitchFamily="2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 #4</a:t>
                      </a:r>
                      <a:endParaRPr lang="en-AU" sz="2000" dirty="0">
                        <a:effectLst/>
                        <a:latin typeface="Helvetica" pitchFamily="2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AU" sz="2000" dirty="0">
                          <a:solidFill>
                            <a:srgbClr val="FF0000"/>
                          </a:solidFill>
                          <a:effectLst/>
                          <a:latin typeface="Helvetica" pitchFamily="2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Best Selection of evidence and records from research journey is submitted </a:t>
                      </a:r>
                      <a:endParaRPr lang="en-AU" sz="2000" dirty="0">
                        <a:effectLst/>
                        <a:latin typeface="Helvetica" pitchFamily="2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n-AU" sz="2000" b="1" dirty="0">
                        <a:solidFill>
                          <a:srgbClr val="FF0000"/>
                        </a:solidFill>
                        <a:effectLst/>
                        <a:latin typeface="Helvetica" pitchFamily="2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en-AU" sz="2000" b="1" dirty="0">
                        <a:solidFill>
                          <a:srgbClr val="FF0000"/>
                        </a:solidFill>
                        <a:effectLst/>
                        <a:latin typeface="Helvetica" pitchFamily="2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AU" sz="2000" b="1" dirty="0" err="1">
                          <a:solidFill>
                            <a:srgbClr val="FF0000"/>
                          </a:solidFill>
                          <a:effectLst/>
                          <a:latin typeface="Helvetica" pitchFamily="2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ESProgress</a:t>
                      </a:r>
                      <a:r>
                        <a:rPr lang="en-AU" sz="2000" b="1" dirty="0">
                          <a:solidFill>
                            <a:srgbClr val="FF0000"/>
                          </a:solidFill>
                          <a:effectLst/>
                          <a:latin typeface="Helvetica" pitchFamily="2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 #5</a:t>
                      </a:r>
                      <a:endParaRPr lang="en-AU" sz="2000" dirty="0">
                        <a:effectLst/>
                        <a:latin typeface="Helvetica" pitchFamily="2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AU" sz="2000" dirty="0">
                          <a:solidFill>
                            <a:srgbClr val="FF0000"/>
                          </a:solidFill>
                          <a:effectLst/>
                          <a:latin typeface="Helvetica" pitchFamily="2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Fully  referenced  </a:t>
                      </a:r>
                      <a:endParaRPr lang="en-AU" sz="2000" dirty="0">
                        <a:effectLst/>
                        <a:latin typeface="Helvetica" pitchFamily="2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AU" sz="2000" dirty="0">
                          <a:solidFill>
                            <a:srgbClr val="FF0000"/>
                          </a:solidFill>
                          <a:effectLst/>
                          <a:latin typeface="Helvetica" pitchFamily="2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Draft Outcome </a:t>
                      </a:r>
                      <a:endParaRPr lang="en-AU" sz="2000" dirty="0">
                        <a:effectLst/>
                        <a:latin typeface="Helvetica" pitchFamily="2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AU" sz="2000" dirty="0">
                          <a:solidFill>
                            <a:srgbClr val="FF0000"/>
                          </a:solidFill>
                          <a:effectLst/>
                          <a:latin typeface="Helvetica" pitchFamily="2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Submitted</a:t>
                      </a: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n-AU" sz="2000" b="1" dirty="0">
                        <a:solidFill>
                          <a:srgbClr val="FF0000"/>
                        </a:solidFill>
                        <a:effectLst/>
                        <a:latin typeface="Helvetica" pitchFamily="2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AU" sz="2000" b="1" dirty="0" err="1">
                          <a:solidFill>
                            <a:srgbClr val="FF0000"/>
                          </a:solidFill>
                          <a:effectLst/>
                          <a:latin typeface="Helvetica" pitchFamily="2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ESProgress</a:t>
                      </a:r>
                      <a:r>
                        <a:rPr lang="en-AU" sz="2000" b="1" dirty="0">
                          <a:solidFill>
                            <a:srgbClr val="FF0000"/>
                          </a:solidFill>
                          <a:effectLst/>
                          <a:latin typeface="Helvetica" pitchFamily="2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 #6</a:t>
                      </a:r>
                      <a:endParaRPr lang="en-AU" sz="2000" dirty="0">
                        <a:effectLst/>
                        <a:latin typeface="Helvetica" pitchFamily="2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AU" sz="2000" dirty="0">
                          <a:solidFill>
                            <a:srgbClr val="FF0000"/>
                          </a:solidFill>
                          <a:effectLst/>
                          <a:latin typeface="Helvetica" pitchFamily="2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All final Research Folio evidence  and completed Outcome submitted</a:t>
                      </a: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13400271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487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u"/>
      </p:transition>
    </mc:Choice>
    <mc:Fallback xmlns="">
      <p:transition advClick="0">
        <p:push dir="u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4905" y="3048778"/>
            <a:ext cx="9523701" cy="3352022"/>
          </a:xfrm>
        </p:spPr>
        <p:txBody>
          <a:bodyPr>
            <a:normAutofit/>
          </a:bodyPr>
          <a:lstStyle/>
          <a:p>
            <a:r>
              <a:rPr lang="en-AU" b="1" dirty="0">
                <a:latin typeface="+mn-lt"/>
              </a:rPr>
              <a:t>- “</a:t>
            </a:r>
            <a:br>
              <a:rPr lang="en-AU" dirty="0">
                <a:latin typeface="+mn-lt"/>
              </a:rPr>
            </a:br>
            <a:endParaRPr lang="en-AU" sz="72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3287" y="457200"/>
            <a:ext cx="9804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b="1" dirty="0">
                <a:solidFill>
                  <a:srgbClr val="FF0000"/>
                </a:solidFill>
              </a:rPr>
              <a:t>MODES</a:t>
            </a:r>
            <a:endParaRPr lang="en-US" sz="4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CF692E-D77A-AE45-934F-60BBA3D34E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50" y="139700"/>
            <a:ext cx="11341100" cy="657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825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u"/>
      </p:transition>
    </mc:Choice>
    <mc:Fallback xmlns="">
      <p:transition advClick="0">
        <p:push dir="u"/>
      </p:transition>
    </mc:Fallback>
  </mc:AlternateContent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11013</TotalTime>
  <Words>132</Words>
  <Application>Microsoft Macintosh PowerPoint</Application>
  <PresentationFormat>Widescreen</PresentationFormat>
  <Paragraphs>52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MS Mincho</vt:lpstr>
      <vt:lpstr>Arial</vt:lpstr>
      <vt:lpstr>Calibri</vt:lpstr>
      <vt:lpstr>Calibri Light</vt:lpstr>
      <vt:lpstr>Helvetica</vt:lpstr>
      <vt:lpstr>Times New Roman</vt:lpstr>
      <vt:lpstr>Retrospect</vt:lpstr>
      <vt:lpstr> PRE-LOAD the OUTCOME Have your more of your students more ready ….     ….for when they get there!</vt:lpstr>
      <vt:lpstr>Why Pre-LOAD? “Out-of-reach” when the student gets there. </vt:lpstr>
      <vt:lpstr> - “SHAPES” - PRE-LOAD POINTS - INTRO the gift that keeps giving - OTHER  – Modes    -  Materials </vt:lpstr>
      <vt:lpstr> </vt:lpstr>
      <vt:lpstr>  Pre-LOAD points ½ way through Folio Submission of (80%) Folio Day 1 of Outcome (Intro)</vt:lpstr>
      <vt:lpstr>     </vt:lpstr>
      <vt:lpstr>Three MODE Points (pre-load)  Question Decision Candidate Profile Findings   </vt:lpstr>
      <vt:lpstr>- “ </vt:lpstr>
      <vt:lpstr>- “ </vt:lpstr>
    </vt:vector>
  </TitlesOfParts>
  <Company>Prince Alfred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Evaluation:</dc:title>
  <dc:creator>McGuire, Chris</dc:creator>
  <cp:lastModifiedBy>Microsoft Office User</cp:lastModifiedBy>
  <cp:revision>57</cp:revision>
  <cp:lastPrinted>2019-02-13T22:51:53Z</cp:lastPrinted>
  <dcterms:created xsi:type="dcterms:W3CDTF">2015-02-08T00:09:46Z</dcterms:created>
  <dcterms:modified xsi:type="dcterms:W3CDTF">2019-02-13T22:57:41Z</dcterms:modified>
</cp:coreProperties>
</file>