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  <p:embeddedFont>
      <p:font typeface="Lato"/>
      <p:regular r:id="rId57"/>
      <p:bold r:id="rId58"/>
      <p:italic r:id="rId59"/>
      <p:boldItalic r:id="rId60"/>
    </p:embeddedFont>
    <p:embeddedFont>
      <p:font typeface="Permanent Marker"/>
      <p:regular r:id="rId61"/>
    </p:embeddedFont>
    <p:embeddedFont>
      <p:font typeface="Montserrat Light"/>
      <p:regular r:id="rId62"/>
      <p:bold r:id="rId63"/>
      <p:italic r:id="rId64"/>
      <p:boldItalic r:id="rId65"/>
    </p:embeddedFont>
    <p:embeddedFont>
      <p:font typeface="Montserrat ExtraBold"/>
      <p:bold r:id="rId66"/>
      <p:boldItalic r:id="rId67"/>
    </p:embeddedFont>
    <p:embeddedFont>
      <p:font typeface="Varela"/>
      <p:regular r:id="rId68"/>
    </p:embeddedFont>
    <p:embeddedFont>
      <p:font typeface="Source Sans Pr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2" Type="http://schemas.openxmlformats.org/officeDocument/2006/relationships/font" Target="fonts/SourceSansPro-boldItalic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SourceSansPro-italic.fntdata"/><Relationship Id="rId70" Type="http://schemas.openxmlformats.org/officeDocument/2006/relationships/font" Target="fonts/SourceSansPro-bold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Light-regular.fntdata"/><Relationship Id="rId61" Type="http://schemas.openxmlformats.org/officeDocument/2006/relationships/font" Target="fonts/PermanentMarker-regular.fntdata"/><Relationship Id="rId20" Type="http://schemas.openxmlformats.org/officeDocument/2006/relationships/slide" Target="slides/slide16.xml"/><Relationship Id="rId64" Type="http://schemas.openxmlformats.org/officeDocument/2006/relationships/font" Target="fonts/MontserratLight-italic.fntdata"/><Relationship Id="rId63" Type="http://schemas.openxmlformats.org/officeDocument/2006/relationships/font" Target="fonts/MontserratLight-bold.fntdata"/><Relationship Id="rId22" Type="http://schemas.openxmlformats.org/officeDocument/2006/relationships/slide" Target="slides/slide18.xml"/><Relationship Id="rId66" Type="http://schemas.openxmlformats.org/officeDocument/2006/relationships/font" Target="fonts/MontserratExtraBold-bold.fntdata"/><Relationship Id="rId21" Type="http://schemas.openxmlformats.org/officeDocument/2006/relationships/slide" Target="slides/slide17.xml"/><Relationship Id="rId65" Type="http://schemas.openxmlformats.org/officeDocument/2006/relationships/font" Target="fonts/MontserratLight-boldItalic.fntdata"/><Relationship Id="rId24" Type="http://schemas.openxmlformats.org/officeDocument/2006/relationships/slide" Target="slides/slide20.xml"/><Relationship Id="rId68" Type="http://schemas.openxmlformats.org/officeDocument/2006/relationships/font" Target="fonts/Varela-regular.fntdata"/><Relationship Id="rId23" Type="http://schemas.openxmlformats.org/officeDocument/2006/relationships/slide" Target="slides/slide19.xml"/><Relationship Id="rId67" Type="http://schemas.openxmlformats.org/officeDocument/2006/relationships/font" Target="fonts/MontserratExtraBold-boldItalic.fntdata"/><Relationship Id="rId60" Type="http://schemas.openxmlformats.org/officeDocument/2006/relationships/font" Target="fonts/Lato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SourceSansPro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7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6.xml"/><Relationship Id="rId54" Type="http://schemas.openxmlformats.org/officeDocument/2006/relationships/font" Target="fonts/Montserrat-bold.fntdata"/><Relationship Id="rId13" Type="http://schemas.openxmlformats.org/officeDocument/2006/relationships/slide" Target="slides/slide9.xml"/><Relationship Id="rId57" Type="http://schemas.openxmlformats.org/officeDocument/2006/relationships/font" Target="fonts/Lato-regular.fntdata"/><Relationship Id="rId12" Type="http://schemas.openxmlformats.org/officeDocument/2006/relationships/slide" Target="slides/slide8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59" Type="http://schemas.openxmlformats.org/officeDocument/2006/relationships/font" Target="fonts/Lato-italic.fntdata"/><Relationship Id="rId14" Type="http://schemas.openxmlformats.org/officeDocument/2006/relationships/slide" Target="slides/slide10.xml"/><Relationship Id="rId58" Type="http://schemas.openxmlformats.org/officeDocument/2006/relationships/font" Target="fonts/La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798fc313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798fc31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798fc313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798fc31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798fc313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798fc31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c1f1e6fc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c1f1e6f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c1f1e6fc_0_5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c1f1e6fc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798fc313_0_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f798fc31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f798fc313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f798fc31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798fc313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f798fc31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f798fc313_0_1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f798fc31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f798fc313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f798fc31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b47467a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b47467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Theoretical Ethics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Applied Ethics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 to Ethical Theory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Human Fulfilment/Happiness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Natural Law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Situation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Care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War, Peace and Justice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Euthanasia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Social Responsibility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Human Rights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Kantian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Political Philosophy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Theories of an Afterlife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Justice &amp; Fairness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Freewill and Determinism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Animal Rights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Abortion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Right to Life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Censorship in Science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Utilitarianism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Golden Rule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Absolute and relative 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morality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Emotivism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Virtue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Business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Sports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Environmental Ethics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Sex and Relationships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f798fc313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f798fc31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f798fc313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f798fc31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f798fc313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f798fc313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f798fc313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f798fc31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f798fc313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f798fc31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f798fc313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f798fc31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f798fc313_0_3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f798fc313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f798fc313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f798fc31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f798fc313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f798fc31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f798fc313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f798fc31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341288b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341288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f798fc313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f798fc31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798fc313_0_2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798fc31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f798fc313_0_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f798fc31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f798fc313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f798fc31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f798fc313_0_2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f798fc31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f798fc313_0_2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f798fc313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f798fc313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f798fc31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f798fc313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f798fc31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f798fc313_0_2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f798fc313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f798fc313_0_3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f798fc31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c1f1e6f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c1f1e6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f798fc313_0_2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f798fc313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27ded3b0_1_2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27ded3b0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c1f1e6fc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c1f1e6f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c1f1e6fc_0_3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c1f1e6fc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f798fc313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f798fc31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f798fc313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f798fc31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flipH="1">
            <a:off x="667310" y="-99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0" name="Google Shape;60;p13"/>
          <p:cNvSpPr/>
          <p:nvPr/>
        </p:nvSpPr>
        <p:spPr>
          <a:xfrm>
            <a:off x="0" y="-6600"/>
            <a:ext cx="7968098" cy="1140963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◦"/>
              <a:defRPr i="1" sz="2400"/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SzPts val="2200"/>
              <a:buChar char="◦"/>
              <a:defRPr i="1"/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SzPts val="2200"/>
              <a:buChar char="◦"/>
              <a:defRPr i="1"/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8pPr>
            <a:lvl9pPr indent="-381000" lvl="8" marL="4114800" rtl="0" algn="ctr">
              <a:spcBef>
                <a:spcPts val="1000"/>
              </a:spcBef>
              <a:spcAft>
                <a:spcPts val="1000"/>
              </a:spcAft>
              <a:buSzPts val="2400"/>
              <a:buChar char="◦"/>
              <a:defRPr i="1" sz="2400"/>
            </a:lvl9pPr>
          </a:lstStyle>
          <a:p/>
        </p:txBody>
      </p:sp>
      <p:sp>
        <p:nvSpPr>
          <p:cNvPr id="64" name="Google Shape;64;p14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◦"/>
              <a:defRPr i="1" sz="2400"/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SzPts val="2200"/>
              <a:buChar char="◦"/>
              <a:defRPr i="1"/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SzPts val="2200"/>
              <a:buChar char="◦"/>
              <a:defRPr i="1"/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SzPts val="2400"/>
              <a:buChar char="◦"/>
              <a:defRPr i="1" sz="2400"/>
            </a:lvl8pPr>
            <a:lvl9pPr indent="-381000" lvl="8" marL="4114800" rtl="0" algn="ctr">
              <a:spcBef>
                <a:spcPts val="1000"/>
              </a:spcBef>
              <a:spcAft>
                <a:spcPts val="1000"/>
              </a:spcAft>
              <a:buSzPts val="2400"/>
              <a:buChar char="◦"/>
              <a:defRPr i="1" sz="2400"/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200"/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200"/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indent="-368300" lvl="3" marL="18288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indent="-368300" lvl="4" marL="22860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indent="-368300" lvl="5" marL="27432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indent="-368300" lvl="6" marL="32004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indent="-368300" lvl="7" marL="3657600" rtl="0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indent="-368300" lvl="8" marL="41148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ddiudnHEn-c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\\</a:t>
            </a:r>
            <a:endParaRPr sz="1800"/>
          </a:p>
        </p:txBody>
      </p:sp>
      <p:sp>
        <p:nvSpPr>
          <p:cNvPr id="76" name="Google Shape;76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2024450" y="1710400"/>
            <a:ext cx="56616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ASRT: 2019</a:t>
            </a:r>
            <a:endParaRPr b="1"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CAPABILITIES…</a:t>
            </a:r>
            <a:endParaRPr b="1"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meaningful engagement</a:t>
            </a:r>
            <a:endParaRPr b="1"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00FF"/>
                </a:solidFill>
                <a:latin typeface="Raleway"/>
                <a:ea typeface="Raleway"/>
                <a:cs typeface="Raleway"/>
                <a:sym typeface="Raleway"/>
              </a:rPr>
              <a:t>traceydorian@shc.sa.edu.au</a:t>
            </a:r>
            <a:endParaRPr b="1" sz="1800">
              <a:solidFill>
                <a:srgbClr val="FF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0">
              <a:srgbClr val="8F099E"/>
            </a:gs>
            <a:gs pos="100000">
              <a:srgbClr val="FF6DF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514750" y="1485575"/>
            <a:ext cx="2351400" cy="28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What are the physiological effects of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static and dynamic stretching and how do they impact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performance in elite racewalkers?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844325" y="805325"/>
            <a:ext cx="49944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Various forms of stretching (static or dynamic)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are performed by athletes daily, but most often without a proper understanding of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how to effectively apply them</a:t>
            </a:r>
            <a:r>
              <a:rPr lang="en" sz="1600">
                <a:solidFill>
                  <a:srgbClr val="000000"/>
                </a:solidFill>
              </a:rPr>
              <a:t>, 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lang="en" sz="1600">
                <a:solidFill>
                  <a:srgbClr val="000000"/>
                </a:solidFill>
              </a:rPr>
              <a:t>. 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applies to me as I currently do not have a full understanding of how to properly stretch during my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warm up, cool down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in between sessions (static or dynamic) and the physiology behind why it is even important.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want to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share this knowledge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the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wider athletics community </a:t>
            </a: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many athletes simply complete, without question, the stretching routines given to them by their coach, who may not necessarily have researched the topic themselves.</a:t>
            </a:r>
            <a:endParaRPr b="1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0">
              <a:srgbClr val="8F099E"/>
            </a:gs>
            <a:gs pos="100000">
              <a:srgbClr val="FF6DF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99300" y="315900"/>
            <a:ext cx="3794400" cy="42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I want to gain more </a:t>
            </a:r>
            <a:r>
              <a:rPr b="1" i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understanding 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b="1" i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different types of tyres 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and different </a:t>
            </a:r>
            <a:r>
              <a:rPr b="1" i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types of lift kits 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and why they can </a:t>
            </a:r>
            <a:r>
              <a:rPr b="1" i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improve performance. </a:t>
            </a:r>
            <a:r>
              <a:rPr i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also want to gain knowledge about how to use </a:t>
            </a:r>
            <a:r>
              <a:rPr b="1" i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gears for optimal performance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and a better understanding about more car parts, such as the effective use of </a:t>
            </a:r>
            <a:r>
              <a:rPr b="1" i="1"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safari snorkels.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 I want to do this because this means I can give my car the best I can and get the most out of </a:t>
            </a:r>
            <a:r>
              <a:rPr b="1" i="1"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power and torque </a:t>
            </a:r>
            <a:r>
              <a:rPr i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 that </a:t>
            </a:r>
            <a:r>
              <a:rPr b="1" i="1"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performance wise,</a:t>
            </a:r>
            <a:r>
              <a:rPr i="1"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my vehicle achieves what it was made to do.</a:t>
            </a:r>
            <a:endParaRPr sz="1800"/>
          </a:p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5154400" y="1202075"/>
            <a:ext cx="32751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the essential components of a 4x4 vehicle and how do they and can they enhance the off performance of the vehicle?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5" y="152400"/>
            <a:ext cx="8684626" cy="46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1604050" y="4247350"/>
            <a:ext cx="6402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SO LET’S DIVE IN….THE 7 CAPABILITIES</a:t>
            </a:r>
            <a:endParaRPr b="1" sz="2400">
              <a:solidFill>
                <a:srgbClr val="00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1662275" y="1687149"/>
            <a:ext cx="6029400" cy="204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AND CREATIVE THINKING</a:t>
            </a:r>
            <a:endParaRPr/>
          </a:p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533975" y="2668600"/>
            <a:ext cx="22626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6029900" y="501525"/>
            <a:ext cx="22626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5179675" y="4222100"/>
            <a:ext cx="3662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  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43200" y="3102425"/>
            <a:ext cx="1994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6636400" y="2834175"/>
            <a:ext cx="2262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</a:t>
            </a:r>
            <a:r>
              <a:rPr b="1" i="1" lang="en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b="1" i="1"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CREATIVE THINKING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532800" y="3019900"/>
            <a:ext cx="23532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457200" y="390099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3223525" y="441275"/>
            <a:ext cx="54633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WORKS WELL WITH: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PRACTICAL BASED: DESIGN / ART / CARPENTRY / BUILDING…. </a:t>
            </a:r>
            <a:endParaRPr b="1" sz="2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ENTREPRENEURIAL</a:t>
            </a:r>
            <a:endParaRPr b="1" sz="2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CRITIQUING/EVALUATING ONE THING IN ORDER TO CREATE SOMETHING ELSE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IT IS </a:t>
            </a:r>
            <a:r>
              <a:rPr b="1" lang="en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NOT...</a:t>
            </a: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I am going to be thinking!! We are hoping that everyone in the State will be doing that.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Char char="-"/>
            </a:pPr>
            <a:r>
              <a:t/>
            </a:r>
            <a:endParaRPr b="1"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532800" y="1254850"/>
            <a:ext cx="2353200" cy="298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CAN I BUILD AN ACOUSTIC GUITAR TO SUIT THE FEMALE FRAME?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532800" y="3793700"/>
            <a:ext cx="2353200" cy="3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6332275" y="0"/>
            <a:ext cx="2613600" cy="5143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</a:t>
            </a:r>
            <a:r>
              <a:rPr b="1" lang="en" sz="1800">
                <a:solidFill>
                  <a:srgbClr val="A64D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CREATIVE THINKING</a:t>
            </a:r>
            <a:endParaRPr b="1" sz="1800">
              <a:solidFill>
                <a:srgbClr val="A64D7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experimenting with the design of a guitar how much of the following could actually be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modified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Neck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due to female size of hands?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due to chest / lap dimensions   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changing the materials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used to make an acoustic guitar, could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lighter materials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 used to make it easier to hold...impact on sound quality?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457200" y="390099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3223525" y="0"/>
            <a:ext cx="2885100" cy="51435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</a:t>
            </a:r>
            <a:r>
              <a:rPr b="1" lang="en" sz="1800">
                <a:solidFill>
                  <a:srgbClr val="741B4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THINKING</a:t>
            </a:r>
            <a:endParaRPr b="1" sz="1800">
              <a:solidFill>
                <a:srgbClr val="741B4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Dimensions of a guitar: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have they always been the same and do they suit the male frame more than the female?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Would the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sound quality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 the same if the dimensions were changed?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Can a redesigned guitar accommodate all females especially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variances in female form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How many female artists consider the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mainstream guitar as having a design fault; if so, why has no-one addressed it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532800" y="1447725"/>
            <a:ext cx="2353200" cy="279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HOW CAN HYDROPONICS ASSIST IN FOOD PRODUCTION IN DEVELOPING NATIONS?</a:t>
            </a:r>
            <a:endParaRPr sz="2000">
              <a:solidFill>
                <a:srgbClr val="741B47"/>
              </a:solidFill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532800" y="3793700"/>
            <a:ext cx="2353200" cy="3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6064700" y="275050"/>
            <a:ext cx="2881200" cy="47520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</a:t>
            </a:r>
            <a:r>
              <a:rPr b="1" lang="en" sz="1800">
                <a:solidFill>
                  <a:srgbClr val="A64D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CREATIVE THINKING</a:t>
            </a:r>
            <a:endParaRPr b="1" sz="1800">
              <a:solidFill>
                <a:srgbClr val="A64D7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2C343B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system designs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can I use that could take best advantage of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vertical hydroponics 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rather than more traditional systems like NFT or Ebb and Flow systems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Instead of hard plastics, what other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mediums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can be used (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acrylics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etc)  and how can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grey water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 used if water is an issue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57200" y="3901000"/>
            <a:ext cx="3078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3223525" y="274975"/>
            <a:ext cx="2684400" cy="47520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</a:t>
            </a:r>
            <a:r>
              <a:rPr b="1" lang="en" sz="1800">
                <a:solidFill>
                  <a:srgbClr val="741B4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THINKING</a:t>
            </a:r>
            <a:endParaRPr b="1"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2C343B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already being used in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contemporary hydroculture systems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how effective is it especially in developing nations where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may be limited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Effects of different </a:t>
            </a:r>
            <a:r>
              <a:rPr b="1"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bacterias </a:t>
            </a:r>
            <a:r>
              <a:rPr lang="en"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how these can be used to foster plant growth</a:t>
            </a:r>
            <a:endParaRPr sz="18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00"/>
            </a:gs>
            <a:gs pos="65000">
              <a:srgbClr val="FF8080"/>
            </a:gs>
            <a:gs pos="100000">
              <a:srgbClr val="FF00FF"/>
            </a:gs>
            <a:gs pos="100000">
              <a:srgbClr val="80FF8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INTERCULTURAL UNDERSTANDING</a:t>
            </a:r>
            <a:endParaRPr/>
          </a:p>
        </p:txBody>
      </p:sp>
      <p:sp>
        <p:nvSpPr>
          <p:cNvPr id="198" name="Google Shape;198;p3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00"/>
            </a:gs>
            <a:gs pos="65000">
              <a:srgbClr val="FF8080"/>
            </a:gs>
            <a:gs pos="100000">
              <a:srgbClr val="FF00FF"/>
            </a:gs>
            <a:gs pos="100000">
              <a:srgbClr val="80FF8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517875" y="911700"/>
            <a:ext cx="24246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INTERCULTURAL UNDERSTANDING</a:t>
            </a:r>
            <a:endParaRPr sz="2000"/>
          </a:p>
        </p:txBody>
      </p:sp>
      <p:sp>
        <p:nvSpPr>
          <p:cNvPr id="204" name="Google Shape;204;p34"/>
          <p:cNvSpPr txBox="1"/>
          <p:nvPr>
            <p:ph idx="4294967295" type="subTitle"/>
          </p:nvPr>
        </p:nvSpPr>
        <p:spPr>
          <a:xfrm>
            <a:off x="3542775" y="788600"/>
            <a:ext cx="5355600" cy="354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It’s all about 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ensitivity and respect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...an awareness of the 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rights of individuals, culture, belief systems, ways of thinking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...and the inherent 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complexities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that are often associated when living 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within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community...and from that a greater enlightenment about our 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own beliefs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etc...it is the shared story...and the growth of awareness that makes us </a:t>
            </a:r>
            <a:r>
              <a:rPr b="1" lang="en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agents for change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...thereby fostering a richer community!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00"/>
            </a:gs>
            <a:gs pos="65000">
              <a:srgbClr val="FF8080"/>
            </a:gs>
            <a:gs pos="100000">
              <a:srgbClr val="FF00FF"/>
            </a:gs>
            <a:gs pos="100000">
              <a:srgbClr val="80FF8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600275" y="1239325"/>
            <a:ext cx="2318700" cy="300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4C1130"/>
                </a:solidFill>
              </a:rPr>
              <a:t>How are muslim women portrayed in Western media?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211" name="Google Shape;211;p35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3472150" y="0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2C343B"/>
              </a:buClr>
              <a:buSzPts val="2000"/>
              <a:buFont typeface="Source Sans Pro"/>
              <a:buChar char="-"/>
            </a:pP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analyse the uniqueness of the Muslim religion 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to their community, traditions, values and beliefs; hopefully lead to a deeper understanding of my</a:t>
            </a:r>
            <a:r>
              <a:rPr b="1" lang="en" sz="20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2000">
                <a:solidFill>
                  <a:srgbClr val="CC4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own beliefs</a:t>
            </a:r>
            <a:r>
              <a:rPr lang="en" sz="2000">
                <a:solidFill>
                  <a:srgbClr val="CC4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which stem from a Christian upbringing</a:t>
            </a:r>
            <a:endParaRPr sz="20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000"/>
              <a:buFont typeface="Source Sans Pro"/>
              <a:buChar char="-"/>
            </a:pP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Widen </a:t>
            </a:r>
            <a:r>
              <a:rPr b="1" lang="en" sz="2000">
                <a:solidFill>
                  <a:srgbClr val="CC4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 understanding</a:t>
            </a:r>
            <a:r>
              <a:rPr lang="en" sz="2000">
                <a:solidFill>
                  <a:srgbClr val="4C11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</a:t>
            </a: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complexity of culture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how it relates to countries, religions, genders and individuals</a:t>
            </a:r>
            <a:endParaRPr sz="20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000"/>
              <a:buFont typeface="Source Sans Pro"/>
              <a:buChar char="-"/>
            </a:pP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my capacity to </a:t>
            </a: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sympathise and understand the experiences of others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an important attribute to have in a culturally diverse society and future</a:t>
            </a:r>
            <a:endParaRPr sz="20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000"/>
              <a:buFont typeface="Source Sans Pro"/>
              <a:buChar char="-"/>
            </a:pP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 </a:t>
            </a: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acceptance</a:t>
            </a: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understanding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towards not only </a:t>
            </a:r>
            <a:r>
              <a:rPr b="1"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Muslim women, but also Muslims worldwide</a:t>
            </a:r>
            <a:r>
              <a:rPr lang="en" sz="2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the religion of Islam itself</a:t>
            </a:r>
            <a:endParaRPr sz="20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75" y="460100"/>
            <a:ext cx="8185650" cy="42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69000">
              <a:srgbClr val="8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ctrTitle"/>
          </p:nvPr>
        </p:nvSpPr>
        <p:spPr>
          <a:xfrm>
            <a:off x="2438550" y="1811950"/>
            <a:ext cx="4266900" cy="145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UNDERSTANDING</a:t>
            </a:r>
            <a:endParaRPr/>
          </a:p>
        </p:txBody>
      </p: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69000">
              <a:srgbClr val="8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529650" y="911700"/>
            <a:ext cx="24600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</a:t>
            </a:r>
            <a:r>
              <a:rPr lang="en" sz="2000"/>
              <a:t>UNDERSTANDING</a:t>
            </a:r>
            <a:endParaRPr sz="2000"/>
          </a:p>
        </p:txBody>
      </p:sp>
      <p:sp>
        <p:nvSpPr>
          <p:cNvPr id="225" name="Google Shape;225;p37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7"/>
          <p:cNvSpPr txBox="1"/>
          <p:nvPr/>
        </p:nvSpPr>
        <p:spPr>
          <a:xfrm>
            <a:off x="3378000" y="247175"/>
            <a:ext cx="5484900" cy="4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           CARING THINKING!!!</a:t>
            </a:r>
            <a:endParaRPr b="1"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When working/engaging/interviewing others: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consensual...no coercion or inducement</a:t>
            </a:r>
            <a:endParaRPr b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no physical or emotional harm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voluntary involvement and individuals have the right to discontinue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Besides </a:t>
            </a:r>
            <a:r>
              <a:rPr b="1"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bias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...every student should address </a:t>
            </a:r>
            <a:r>
              <a:rPr b="1"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accuracy of information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integrity and rigour; authenticity of data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no false or misleading results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limitations and shortcomings acknowledged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Focus (and it means being </a:t>
            </a:r>
            <a:r>
              <a:rPr b="1"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sensitive and aware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legal / environmental / workplace / cultural…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69000">
              <a:srgbClr val="8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494350" y="1612500"/>
            <a:ext cx="2495100" cy="287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WHAT EXTENT CAN INDUCED PLURIPOTENT STEM (IPS)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CELL-BASED THERAPY BE USED TO TREAT SPINAL CORD INJURY?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8"/>
          <p:cNvSpPr txBox="1"/>
          <p:nvPr/>
        </p:nvSpPr>
        <p:spPr>
          <a:xfrm>
            <a:off x="3378000" y="58850"/>
            <a:ext cx="5651400" cy="4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have a great interest in the potential applications of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IPS cells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the ethical understanding capability will enable me to gain a greater awareness about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scientifically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what is happening in stem cell research and why it is still considered to be a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contentious issue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 want to know how iPS cells can be used to treat spinal cord injury and what the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positive and negative impacts iPS cell therapy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may pose, as well as what they can be used for in medical research and drug testing. Ethically,  I need to be very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sensitive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I am consistently considering both sides of the argument. The community should care about stem cell research as it has potential to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treat and cure diseases such as Alzheimer’s, diabetes, Parkinson’s and spinal cord injuries,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but from initial research our ethical thinking should also have us considering how the use of IPS therapy may be disadvantageous; nothing is ever that black and white.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100000">
              <a:srgbClr val="FF99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NUMERACY</a:t>
            </a:r>
            <a:endParaRPr/>
          </a:p>
        </p:txBody>
      </p:sp>
      <p:sp>
        <p:nvSpPr>
          <p:cNvPr id="241" name="Google Shape;241;p39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100000">
              <a:srgbClr val="FF99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576725" y="911700"/>
            <a:ext cx="22836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NUMERACY</a:t>
            </a:r>
            <a:endParaRPr/>
          </a:p>
        </p:txBody>
      </p:sp>
      <p:sp>
        <p:nvSpPr>
          <p:cNvPr id="247" name="Google Shape;247;p40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8" name="Google Shape;24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40"/>
          <p:cNvSpPr txBox="1"/>
          <p:nvPr/>
        </p:nvSpPr>
        <p:spPr>
          <a:xfrm>
            <a:off x="3542775" y="470800"/>
            <a:ext cx="5226000" cy="4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Like literacy...it is using language but it’s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mathematical language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...and it is being used to analyse information and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share information</a:t>
            </a:r>
            <a:endParaRPr b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numeracy lens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allows students to: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solve problems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 estimations and predictions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and create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collate and interpret data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rovide reliable evidence that is accurate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students who are engaging in any form of mathematical work...where it is the driving force, they are focusing on how numeracy is playing a significant part in providing a resolution to the question.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100000">
              <a:srgbClr val="FF99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506100" y="1377100"/>
            <a:ext cx="2401200" cy="28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5B0F00"/>
                </a:solidFill>
                <a:latin typeface="Montserrat"/>
                <a:ea typeface="Montserrat"/>
                <a:cs typeface="Montserrat"/>
                <a:sym typeface="Montserrat"/>
              </a:rPr>
              <a:t>TO WHAT EXTENT CAN MATHEMATICAL MODELS OF CLIMATE PREDICT FUTURE CLIMATE?</a:t>
            </a:r>
            <a:endParaRPr sz="1800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1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41"/>
          <p:cNvSpPr txBox="1"/>
          <p:nvPr/>
        </p:nvSpPr>
        <p:spPr>
          <a:xfrm>
            <a:off x="3566275" y="341325"/>
            <a:ext cx="5463000" cy="4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Through my research I hope to learn more about the </a:t>
            </a:r>
            <a:r>
              <a:rPr b="1" lang="en" sz="1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correct terminology used for climate and mathematical models</a:t>
            </a: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hence making it easier to convey my ideas to potential interview participants and in my research outcome.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Additionally, I plan to develop my </a:t>
            </a:r>
            <a:r>
              <a:rPr b="1" lang="en" sz="1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interpretation skills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through </a:t>
            </a:r>
            <a:r>
              <a:rPr b="1" lang="en" sz="1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comparative analysis of statistics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 of physical observations and forecasted climate and hence also develop my </a:t>
            </a:r>
            <a:r>
              <a:rPr b="1" lang="en" sz="1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numerical justification abilities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 when making statements in regard to empirical information. </a:t>
            </a: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Furthermore, when it comes to formulating my conclusions I hope to justify key ideas by incorporating </a:t>
            </a:r>
            <a:r>
              <a:rPr b="1" lang="en" sz="1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statistical evidence</a:t>
            </a: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conjunction to my researched reasoning.</a:t>
            </a:r>
            <a:endParaRPr sz="1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79000">
              <a:srgbClr val="0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ctrTitle"/>
          </p:nvPr>
        </p:nvSpPr>
        <p:spPr>
          <a:xfrm>
            <a:off x="2438550" y="1811950"/>
            <a:ext cx="4266900" cy="18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INFORMATION AND COMMUNICATION TECHNOLOGY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79000">
              <a:srgbClr val="0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517875" y="1588950"/>
            <a:ext cx="2436300" cy="265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INFORMATION AND </a:t>
            </a:r>
            <a:r>
              <a:rPr lang="en" sz="2000">
                <a:solidFill>
                  <a:schemeClr val="lt1"/>
                </a:solidFill>
              </a:rPr>
              <a:t>COMMUNICATION </a:t>
            </a:r>
            <a:r>
              <a:rPr lang="en" sz="2400">
                <a:solidFill>
                  <a:schemeClr val="lt1"/>
                </a:solidFill>
              </a:rPr>
              <a:t>TECHNOLOGY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4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277" name="Google Shape;27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44"/>
          <p:cNvSpPr txBox="1"/>
          <p:nvPr/>
        </p:nvSpPr>
        <p:spPr>
          <a:xfrm>
            <a:off x="3625175" y="506100"/>
            <a:ext cx="5249400" cy="4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It is all about the use of ICT in our world...the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good, the bad, the interesting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...and students being critically aware of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 it is being used in our society (the impact and its potential).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Cyberbullying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Impact of social media in advertising...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This is a great capability where students can focus on the </a:t>
            </a:r>
            <a:r>
              <a:rPr b="1"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skill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 they are developing by using ICT: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software programmes and applications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hardware components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designing and planning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-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transmission and production of information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·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79000">
              <a:srgbClr val="008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517875" y="1235850"/>
            <a:ext cx="2377500" cy="300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HOW IMPORTANT ARE PROGRAMMING LANGUAGES IN THE GAME INDUSTRY?</a:t>
            </a:r>
            <a:endParaRPr b="1" sz="180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5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45"/>
          <p:cNvSpPr txBox="1"/>
          <p:nvPr/>
        </p:nvSpPr>
        <p:spPr>
          <a:xfrm>
            <a:off x="3660475" y="211800"/>
            <a:ext cx="5368800" cy="4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Initially I am going to be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critically evaluating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successful games that are intricately designed but more importantly developing the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skill required to be able to programme a game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a computer language that is industry standard. I am very aware that gaming is a huge industry and its breadth and depth of games range from being quite innocent and fun to dark and destructive; I will be consciously just focusing on the intricacies with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computer languages such as those in Code Academy: HTML and Javascript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 hope that being a part of the gaming industry is a part of my future, and I want this Research Project to be the beginning of always being conscious of </a:t>
            </a:r>
            <a:r>
              <a:rPr b="1" lang="en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the role of a creator when entertaining others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….the use of ICT is at the heart of this.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025" y="0"/>
            <a:ext cx="7476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96000">
              <a:srgbClr val="FFFF00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LITERACY</a:t>
            </a:r>
            <a:endParaRPr/>
          </a:p>
        </p:txBody>
      </p:sp>
      <p:sp>
        <p:nvSpPr>
          <p:cNvPr id="292" name="Google Shape;292;p46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96000">
              <a:srgbClr val="FFFF00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LITERACY</a:t>
            </a:r>
            <a:endParaRPr/>
          </a:p>
        </p:txBody>
      </p:sp>
      <p:sp>
        <p:nvSpPr>
          <p:cNvPr id="298" name="Google Shape;298;p47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47"/>
          <p:cNvSpPr txBox="1"/>
          <p:nvPr/>
        </p:nvSpPr>
        <p:spPr>
          <a:xfrm>
            <a:off x="3789950" y="235400"/>
            <a:ext cx="4860900" cy="4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It is NOT...just reading and writing and speaking to people… EVERYONE IN THE STATE SHOULD BE DOING THAT!!!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It is: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insightfully </a:t>
            </a:r>
            <a:r>
              <a:rPr b="1" lang="en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engaging with language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 (and that may include creating a glossary to build knowledge)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wanting to ensure that the information gathered is </a:t>
            </a:r>
            <a:r>
              <a:rPr b="1" lang="en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accurately disseminated</a:t>
            </a:r>
            <a:endParaRPr b="1" sz="18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it is being </a:t>
            </a:r>
            <a:r>
              <a:rPr b="1" lang="en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articulate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 when engaging with others...and using language precisely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Montserrat"/>
              <a:buChar char="-"/>
            </a:pPr>
            <a:r>
              <a:rPr b="1" lang="en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EFFECTIVELY COMMUNICATING</a:t>
            </a:r>
            <a:endParaRPr b="1" sz="18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96000">
              <a:srgbClr val="FFFF00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529650" y="1330025"/>
            <a:ext cx="2389200" cy="300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A survey revealed that 1 in 4 deaf people quit their jobs due to discrimination. What is the reality of employment discrimination against deaf people in Australia?</a:t>
            </a:r>
            <a:endParaRPr b="1" sz="1800">
              <a:solidFill>
                <a:srgbClr val="8520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8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307" name="Google Shape;307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48"/>
          <p:cNvSpPr txBox="1"/>
          <p:nvPr/>
        </p:nvSpPr>
        <p:spPr>
          <a:xfrm>
            <a:off x="3260300" y="58850"/>
            <a:ext cx="57690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want to improve my awareness of how discrimination affects deaf individuals and the broader deaf community through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critiquing government legislation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then exploring how it is applied by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communicating with deaf people.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In order to communicate effectively, I need to strengthen my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sign language skills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also extend my capacity to communicate with deaf individuals, as not all hearing impaired people, sign. It is important that in gathering information I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accurately portray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not only what the government is attempting to achieve by maintaining an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unbiased perspective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also become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an advocate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those who are deaf and feel that they have been discriminated against. I hope to be able </a:t>
            </a:r>
            <a:r>
              <a:rPr b="1" lang="en" sz="16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to clearly and articulately share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understanding of how the community can help to promote deaf equality and also increase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my awareness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how discrimination can affect the careers, education, and socialisation of a deaf person.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5400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AND SOCIAL</a:t>
            </a:r>
            <a:endParaRPr/>
          </a:p>
        </p:txBody>
      </p:sp>
      <p:sp>
        <p:nvSpPr>
          <p:cNvPr id="314" name="Google Shape;314;p49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5400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AND SOCIAL</a:t>
            </a:r>
            <a:endParaRPr/>
          </a:p>
        </p:txBody>
      </p:sp>
      <p:sp>
        <p:nvSpPr>
          <p:cNvPr id="320" name="Google Shape;320;p50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50"/>
          <p:cNvSpPr txBox="1"/>
          <p:nvPr/>
        </p:nvSpPr>
        <p:spPr>
          <a:xfrm>
            <a:off x="3636925" y="612050"/>
            <a:ext cx="5096400" cy="4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An awareness that the student has their own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identity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goals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and can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actively participate and engage</a:t>
            </a: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in their own life and community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Students are developing knowledge and skills...they are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researchers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...and their findings do have an impact on their community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Basically...are students thinking about their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place in the world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...they are no longer passive absorbers of information...they have </a:t>
            </a:r>
            <a:r>
              <a:rPr b="1" lang="en" sz="18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rights and responsibilities</a:t>
            </a:r>
            <a:endParaRPr b="1" sz="1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5400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/>
          <p:nvPr>
            <p:ph type="title"/>
          </p:nvPr>
        </p:nvSpPr>
        <p:spPr>
          <a:xfrm>
            <a:off x="564950" y="911700"/>
            <a:ext cx="23424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HOW CAN A FREE-DIVER ENHANCE THEIR LUNG CAPACITY?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8" name="Google Shape;328;p51"/>
          <p:cNvSpPr txBox="1"/>
          <p:nvPr>
            <p:ph idx="4294967295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29" name="Google Shape;329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51"/>
          <p:cNvSpPr txBox="1"/>
          <p:nvPr/>
        </p:nvSpPr>
        <p:spPr>
          <a:xfrm>
            <a:off x="3413300" y="107800"/>
            <a:ext cx="2577600" cy="4882800"/>
          </a:xfrm>
          <a:prstGeom prst="rect">
            <a:avLst/>
          </a:prstGeom>
          <a:noFill/>
          <a:ln cap="flat" cmpd="sng" w="28575">
            <a:solidFill>
              <a:srgbClr val="15B4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5B413"/>
                </a:solidFill>
              </a:rPr>
              <a:t>PERSONAL</a:t>
            </a:r>
            <a:endParaRPr b="1" sz="1800">
              <a:solidFill>
                <a:srgbClr val="15B4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1"/>
                </a:solidFill>
              </a:rPr>
              <a:t>understand how to </a:t>
            </a:r>
            <a:r>
              <a:rPr b="1" lang="en" sz="1800">
                <a:solidFill>
                  <a:schemeClr val="dk1"/>
                </a:solidFill>
              </a:rPr>
              <a:t>maximise my diving response and increase lung capacity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increase skill capacity of being </a:t>
            </a:r>
            <a:r>
              <a:rPr b="1" lang="en" sz="1800">
                <a:solidFill>
                  <a:schemeClr val="dk1"/>
                </a:solidFill>
              </a:rPr>
              <a:t>mentally focused</a:t>
            </a:r>
            <a:r>
              <a:rPr lang="en" sz="1800">
                <a:solidFill>
                  <a:schemeClr val="dk1"/>
                </a:solidFill>
              </a:rPr>
              <a:t> in order to manage diaphragm contractions, etc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</a:t>
            </a:r>
            <a:r>
              <a:rPr b="1" lang="en" sz="1800">
                <a:solidFill>
                  <a:schemeClr val="dk1"/>
                </a:solidFill>
              </a:rPr>
              <a:t>network</a:t>
            </a:r>
            <a:r>
              <a:rPr lang="en" sz="1800">
                <a:solidFill>
                  <a:schemeClr val="dk1"/>
                </a:solidFill>
              </a:rPr>
              <a:t> with other free-divers/learn from their experience in order to design a safe and effective programme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6179250" y="107800"/>
            <a:ext cx="2789400" cy="48828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</a:rPr>
              <a:t>SOCIAL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1"/>
                </a:solidFill>
              </a:rPr>
              <a:t>ensure that </a:t>
            </a:r>
            <a:r>
              <a:rPr b="1" lang="en" sz="1800">
                <a:solidFill>
                  <a:schemeClr val="dk1"/>
                </a:solidFill>
              </a:rPr>
              <a:t>safe practices</a:t>
            </a:r>
            <a:r>
              <a:rPr lang="en" sz="1800">
                <a:solidFill>
                  <a:schemeClr val="dk1"/>
                </a:solidFill>
              </a:rPr>
              <a:t> are being upheld &amp; communicated amongst individuals interested in free-diving (particularly surfers)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1"/>
                </a:solidFill>
              </a:rPr>
              <a:t>to be an </a:t>
            </a:r>
            <a:r>
              <a:rPr b="1" lang="en" sz="1800">
                <a:solidFill>
                  <a:schemeClr val="dk1"/>
                </a:solidFill>
              </a:rPr>
              <a:t>advocate for the sport</a:t>
            </a:r>
            <a:r>
              <a:rPr lang="en" sz="1800">
                <a:solidFill>
                  <a:schemeClr val="dk1"/>
                </a:solidFill>
              </a:rPr>
              <a:t> and assist in raising its profile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- </a:t>
            </a:r>
            <a:r>
              <a:rPr b="1" lang="en" sz="1800">
                <a:solidFill>
                  <a:schemeClr val="dk1"/>
                </a:solidFill>
              </a:rPr>
              <a:t>pass on my knowledge</a:t>
            </a:r>
            <a:r>
              <a:rPr lang="en" sz="1800">
                <a:solidFill>
                  <a:schemeClr val="dk1"/>
                </a:solidFill>
              </a:rPr>
              <a:t> of this dive response so as to provide valid and reliable information to others via online forums, etc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2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875" y="920925"/>
            <a:ext cx="5202300" cy="33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100000">
              <a:srgbClr val="FF99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3628350" y="835925"/>
            <a:ext cx="1629300" cy="32307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IN EVERY SINGLE 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REFLECTION (JOURNAL ENTRY) IN RESPONSE TO A SOURCE…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ENDS UP BEING REPETITIVE / GENERIC / EMPTY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53"/>
          <p:cNvSpPr txBox="1"/>
          <p:nvPr>
            <p:ph type="title"/>
          </p:nvPr>
        </p:nvSpPr>
        <p:spPr>
          <a:xfrm>
            <a:off x="597900" y="911700"/>
            <a:ext cx="22437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WHEN DO STUDENTS WRITE ABOUT THE CAPABILITY??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46" name="Google Shape;346;p53"/>
          <p:cNvSpPr txBox="1"/>
          <p:nvPr>
            <p:ph idx="2" type="body"/>
          </p:nvPr>
        </p:nvSpPr>
        <p:spPr>
          <a:xfrm>
            <a:off x="5524775" y="670225"/>
            <a:ext cx="1481700" cy="3540600"/>
          </a:xfrm>
          <a:prstGeom prst="rect">
            <a:avLst/>
          </a:prstGeom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WHENEVER THERE IS A LIGHT BULB MOMENT IN RELATION TO IDEAS / CONCEPTS RAISED IN THE PROPOSAL (COULD BE IN A MAJOR CRITICAL REFLECTION)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3"/>
          <p:cNvSpPr txBox="1"/>
          <p:nvPr>
            <p:ph idx="3" type="body"/>
          </p:nvPr>
        </p:nvSpPr>
        <p:spPr>
          <a:xfrm>
            <a:off x="7205225" y="233450"/>
            <a:ext cx="1481700" cy="4345200"/>
          </a:xfrm>
          <a:prstGeom prst="rect">
            <a:avLst/>
          </a:prstGeom>
          <a:ln cap="flat" cmpd="sng" w="2857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WHENEVER THERE IS MEANINGFUL GROWTH AND INSIGHT PERTAINING TO DEVELOPING A RESOLUTION TO THE RESEARCH QUESTION...and hopefully should not just be tacked on at the end of a reflection or discussion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3"/>
          <p:cNvSpPr txBox="1"/>
          <p:nvPr/>
        </p:nvSpPr>
        <p:spPr>
          <a:xfrm>
            <a:off x="247175" y="4472600"/>
            <a:ext cx="86745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100000">
              <a:srgbClr val="FF99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54"/>
          <p:cNvSpPr txBox="1"/>
          <p:nvPr>
            <p:ph idx="4294967295" type="title"/>
          </p:nvPr>
        </p:nvSpPr>
        <p:spPr>
          <a:xfrm>
            <a:off x="597900" y="911700"/>
            <a:ext cx="71469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Whenever students write about their capability, 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it should show real growth in awareness of the nature and potential of the capability to help drive their investigation…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THEY ARE MORE THAN STUDENTS WHO ARE JUST DOING THE RESEARCH PROJECT…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THEY ARE RESEARCHERS AND GLOBAL CITIZENS MEANINGFULLY ENGAGING WITH THE WORLD.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247175" y="4472600"/>
            <a:ext cx="86745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81000">
              <a:srgbClr val="E0CC20"/>
            </a:gs>
            <a:gs pos="100000">
              <a:srgbClr val="C0FF40"/>
            </a:gs>
            <a:gs pos="100000">
              <a:srgbClr val="80FF8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55"/>
          <p:cNvSpPr txBox="1"/>
          <p:nvPr>
            <p:ph idx="4294967295" type="title"/>
          </p:nvPr>
        </p:nvSpPr>
        <p:spPr>
          <a:xfrm>
            <a:off x="597900" y="911700"/>
            <a:ext cx="71469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5"/>
          <p:cNvSpPr txBox="1"/>
          <p:nvPr/>
        </p:nvSpPr>
        <p:spPr>
          <a:xfrm>
            <a:off x="247175" y="4472600"/>
            <a:ext cx="86745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The Power of Student Driven Learning- Shelly Wright(Edited)" id="363" name="Google Shape;363;p55" title="The Power of Student Driven Learning- Shelly Wright (edited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00" y="508175"/>
            <a:ext cx="8178775" cy="41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4294967295" type="ctrTitle"/>
          </p:nvPr>
        </p:nvSpPr>
        <p:spPr>
          <a:xfrm>
            <a:off x="824200" y="1991813"/>
            <a:ext cx="7340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00"/>
                </a:solidFill>
                <a:latin typeface="Varela"/>
                <a:ea typeface="Varela"/>
                <a:cs typeface="Varela"/>
                <a:sym typeface="Varela"/>
              </a:rPr>
              <a:t>Students who are </a:t>
            </a:r>
            <a:r>
              <a:rPr b="1" i="1" lang="en" sz="2400">
                <a:solidFill>
                  <a:srgbClr val="FF0000"/>
                </a:solidFill>
                <a:latin typeface="Varela"/>
                <a:ea typeface="Varela"/>
                <a:cs typeface="Varela"/>
                <a:sym typeface="Varela"/>
              </a:rPr>
              <a:t>successful</a:t>
            </a:r>
            <a:r>
              <a:rPr b="1" i="1" lang="en" sz="2400">
                <a:solidFill>
                  <a:srgbClr val="000000"/>
                </a:solidFill>
                <a:latin typeface="Varela"/>
                <a:ea typeface="Varela"/>
                <a:cs typeface="Varela"/>
                <a:sym typeface="Varela"/>
              </a:rPr>
              <a:t> are able to demonstrate that their chosen capability/ies, are able to provide </a:t>
            </a:r>
            <a:r>
              <a:rPr b="1" i="1" lang="en" sz="2400">
                <a:solidFill>
                  <a:srgbClr val="FF0000"/>
                </a:solidFill>
                <a:latin typeface="Varela"/>
                <a:ea typeface="Varela"/>
                <a:cs typeface="Varela"/>
                <a:sym typeface="Varela"/>
              </a:rPr>
              <a:t>a lens</a:t>
            </a:r>
            <a:r>
              <a:rPr b="1" i="1" lang="en" sz="2400">
                <a:solidFill>
                  <a:srgbClr val="000000"/>
                </a:solidFill>
                <a:latin typeface="Varela"/>
                <a:ea typeface="Varela"/>
                <a:cs typeface="Varela"/>
                <a:sym typeface="Varela"/>
              </a:rPr>
              <a:t> through which to provide </a:t>
            </a:r>
            <a:r>
              <a:rPr b="1" i="1" lang="en" sz="2400">
                <a:solidFill>
                  <a:srgbClr val="FF0000"/>
                </a:solidFill>
                <a:latin typeface="Varela"/>
                <a:ea typeface="Varela"/>
                <a:cs typeface="Varela"/>
                <a:sym typeface="Varela"/>
              </a:rPr>
              <a:t>depth and an element of complexity </a:t>
            </a:r>
            <a:r>
              <a:rPr b="1" i="1" lang="en" sz="2400">
                <a:solidFill>
                  <a:srgbClr val="000000"/>
                </a:solidFill>
                <a:latin typeface="Varela"/>
                <a:ea typeface="Varela"/>
                <a:cs typeface="Varela"/>
                <a:sym typeface="Varela"/>
              </a:rPr>
              <a:t>to the research being undertaken.’</a:t>
            </a:r>
            <a:endParaRPr b="1" i="1" sz="2400">
              <a:solidFill>
                <a:srgbClr val="000000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rgbClr val="000000"/>
                </a:solidFill>
                <a:latin typeface="Varela"/>
                <a:ea typeface="Varela"/>
                <a:cs typeface="Varela"/>
                <a:sym typeface="Varela"/>
              </a:rPr>
              <a:t>2019 SUBJECT ASSESSMENT ADVICE</a:t>
            </a:r>
            <a:endParaRPr b="1" i="1" sz="1200">
              <a:solidFill>
                <a:srgbClr val="000000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FF0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56"/>
          <p:cNvSpPr txBox="1"/>
          <p:nvPr/>
        </p:nvSpPr>
        <p:spPr>
          <a:xfrm>
            <a:off x="447250" y="482575"/>
            <a:ext cx="82272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56"/>
          <p:cNvPicPr preferRelativeResize="0"/>
          <p:nvPr/>
        </p:nvPicPr>
        <p:blipFill rotWithShape="1">
          <a:blip r:embed="rId3">
            <a:alphaModFix/>
          </a:blip>
          <a:srcRect b="0" l="1739" r="0" t="0"/>
          <a:stretch/>
        </p:blipFill>
        <p:spPr>
          <a:xfrm>
            <a:off x="447250" y="446375"/>
            <a:ext cx="8227200" cy="42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6"/>
          <p:cNvSpPr txBox="1"/>
          <p:nvPr/>
        </p:nvSpPr>
        <p:spPr>
          <a:xfrm>
            <a:off x="679850" y="4319450"/>
            <a:ext cx="2849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traceydorian@shc.sa.edu.au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00FF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6214025" y="135250"/>
            <a:ext cx="2781300" cy="4836000"/>
          </a:xfrm>
          <a:prstGeom prst="rect">
            <a:avLst/>
          </a:prstGeom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indicated both an ‘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and a ‘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of their chosen capability or capabilities; both must be addressed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examined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only one capability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lead to a stronger series of insights, concerning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the growth of knowledge and understanding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relation to the capability.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Lato"/>
                <a:ea typeface="Lato"/>
                <a:cs typeface="Lato"/>
                <a:sym typeface="Lato"/>
              </a:rPr>
              <a:t>D4: </a:t>
            </a:r>
            <a:r>
              <a:rPr b="1" lang="en" sz="2400">
                <a:solidFill>
                  <a:srgbClr val="741B47"/>
                </a:solidFill>
                <a:latin typeface="Lato"/>
                <a:ea typeface="Lato"/>
                <a:cs typeface="Lato"/>
                <a:sym typeface="Lato"/>
              </a:rPr>
              <a:t>SUCCESSFUL STUDENTS</a:t>
            </a:r>
            <a:r>
              <a:rPr b="1" lang="en" sz="3000">
                <a:solidFill>
                  <a:srgbClr val="741B47"/>
                </a:solidFill>
                <a:latin typeface="Lato"/>
                <a:ea typeface="Lato"/>
                <a:cs typeface="Lato"/>
                <a:sym typeface="Lato"/>
              </a:rPr>
              <a:t>...</a:t>
            </a:r>
            <a:endParaRPr b="1" sz="3000">
              <a:solidFill>
                <a:srgbClr val="741B4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3310050" y="135350"/>
            <a:ext cx="2781300" cy="4836000"/>
          </a:xfrm>
          <a:prstGeom prst="rect">
            <a:avLst/>
          </a:prstGeom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the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capability  </a:t>
            </a:r>
            <a:r>
              <a:rPr b="1"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 lens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which the entire research was conducted and viewed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capability was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constantly referred back to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became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intrinsic component of the research.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ovided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explicit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development of the capability;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b="1"/>
          </a:p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00"/>
            </a:gs>
            <a:gs pos="42000">
              <a:srgbClr val="808080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50075" y="184575"/>
            <a:ext cx="2781000" cy="4629300"/>
          </a:xfrm>
          <a:prstGeom prst="rect">
            <a:avLst/>
          </a:prstGeom>
          <a:ln cap="flat" cmpd="sng" w="76200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</a:t>
            </a:r>
            <a:r>
              <a:rPr b="1" lang="en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token, generic, brief, superficial statements</a:t>
            </a:r>
            <a:r>
              <a:rPr lang="en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lang="en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little real evidence of growth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awareness of the nature of the capability and its contribution to the development of the research.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674375" y="1081525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D4: LESS SUCCESSFUL STUDENTS.</a:t>
            </a:r>
            <a:r>
              <a:rPr b="1" lang="en" sz="3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..</a:t>
            </a:r>
            <a:endParaRPr b="1" sz="3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054075" y="184575"/>
            <a:ext cx="2941200" cy="4629300"/>
          </a:xfrm>
          <a:prstGeom prst="rect">
            <a:avLst/>
          </a:prstGeom>
          <a:ln cap="flat" cmpd="sng" w="762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capabilities were only evident in the proposal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making it difficult to demonstrate development of either the capabilities or the student’s understanding.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attempted to respond to</a:t>
            </a:r>
            <a:r>
              <a:rPr b="1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of the capabilities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subsequently not displaying any awareness of the scope for the capabilities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b="1"/>
          </a:p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7200" y="1313475"/>
            <a:ext cx="8229600" cy="23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 WE GET STUDENTS 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ENGAGE WITH THE NATURE OF THE CAPABILITY AND MAKE IT REAL FOR THEM??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STARTS WITH THE PROPOSAL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 sz="1800"/>
              <a:t>a</a:t>
            </a:r>
            <a:r>
              <a:rPr lang="en" sz="1800"/>
              <a:t>nd not making generic statements</a:t>
            </a:r>
            <a:endParaRPr sz="1800"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654600" y="258400"/>
            <a:ext cx="2596200" cy="465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PERSONAL AND SOCIAL:</a:t>
            </a:r>
            <a:endParaRPr b="1" sz="16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" sz="160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rPr>
              <a:t>As I will be using the answer of this question and research to benefit my own life, I have chosen to focus on the personal and social. This will allow me to develop a better understanding of how I can improve myself inside and outside of school and also how to help the wider community.</a:t>
            </a:r>
            <a:endParaRPr b="1" i="1" sz="1600">
              <a:solidFill>
                <a:srgbClr val="4C1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6436625" y="837800"/>
            <a:ext cx="2398500" cy="399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LITERACY: </a:t>
            </a:r>
            <a:endParaRPr b="1"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I hope to develop my confidence in speaking to an expert in the field and be able to have a conversation where I can clarify any misunderstandings; this will </a:t>
            </a:r>
            <a:r>
              <a:rPr b="1" i="1" lang="en" sz="1600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help</a:t>
            </a:r>
            <a:r>
              <a:rPr b="1" i="1" lang="en" sz="1600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 me when I go on to tertiary studies.</a:t>
            </a:r>
            <a:endParaRPr b="1" i="1" sz="1600">
              <a:solidFill>
                <a:srgbClr val="A64D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A64D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A64D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625" y="3796100"/>
            <a:ext cx="1165550" cy="11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00FF"/>
            </a:gs>
            <a:gs pos="93000">
              <a:srgbClr val="8F099E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real in the proposal…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Personal and social</a:t>
            </a:r>
            <a:endParaRPr i="1"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844325" y="164775"/>
            <a:ext cx="4966200" cy="488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knowledge/skills do </a:t>
            </a:r>
            <a:r>
              <a:rPr b="1" lang="en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want to gain?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 do you want to share this knowledge with...why should anyone else (community / society) care?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arenR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Each one of these has to be a very </a:t>
            </a:r>
            <a:r>
              <a:rPr b="1" i="1" lang="en" sz="16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</a:t>
            </a:r>
            <a:r>
              <a:rPr b="1" i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sentence and MUST contain  subject specific vocabulary...</a:t>
            </a:r>
            <a:endParaRPr b="1" i="1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