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29"/>
  </p:notesMasterIdLst>
  <p:sldIdLst>
    <p:sldId id="274" r:id="rId2"/>
    <p:sldId id="257" r:id="rId3"/>
    <p:sldId id="258" r:id="rId4"/>
    <p:sldId id="275" r:id="rId5"/>
    <p:sldId id="261" r:id="rId6"/>
    <p:sldId id="259" r:id="rId7"/>
    <p:sldId id="278" r:id="rId8"/>
    <p:sldId id="277" r:id="rId9"/>
    <p:sldId id="260" r:id="rId10"/>
    <p:sldId id="262" r:id="rId11"/>
    <p:sldId id="263" r:id="rId12"/>
    <p:sldId id="265" r:id="rId13"/>
    <p:sldId id="266" r:id="rId14"/>
    <p:sldId id="268" r:id="rId15"/>
    <p:sldId id="283" r:id="rId16"/>
    <p:sldId id="271" r:id="rId17"/>
    <p:sldId id="284" r:id="rId18"/>
    <p:sldId id="272" r:id="rId19"/>
    <p:sldId id="285" r:id="rId20"/>
    <p:sldId id="273" r:id="rId21"/>
    <p:sldId id="286" r:id="rId22"/>
    <p:sldId id="269" r:id="rId23"/>
    <p:sldId id="276" r:id="rId24"/>
    <p:sldId id="281" r:id="rId25"/>
    <p:sldId id="279" r:id="rId26"/>
    <p:sldId id="280" r:id="rId27"/>
    <p:sldId id="282"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3" autoAdjust="0"/>
    <p:restoredTop sz="94599"/>
  </p:normalViewPr>
  <p:slideViewPr>
    <p:cSldViewPr snapToGrid="0">
      <p:cViewPr varScale="1">
        <p:scale>
          <a:sx n="90" d="100"/>
          <a:sy n="90" d="100"/>
        </p:scale>
        <p:origin x="208" y="5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368C7A-B15F-4915-93F0-15707BE7B8FE}" type="datetimeFigureOut">
              <a:rPr lang="en-AU" smtClean="0"/>
              <a:t>21/2/19</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D2281D-F2C4-4229-851A-707779068DDF}" type="slidenum">
              <a:rPr lang="en-AU" smtClean="0"/>
              <a:t>‹#›</a:t>
            </a:fld>
            <a:endParaRPr lang="en-AU"/>
          </a:p>
        </p:txBody>
      </p:sp>
    </p:spTree>
    <p:extLst>
      <p:ext uri="{BB962C8B-B14F-4D97-AF65-F5344CB8AC3E}">
        <p14:creationId xmlns:p14="http://schemas.microsoft.com/office/powerpoint/2010/main" val="3109132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It is important to note that this criteria is different to the evaluation criteria and students are less successful if they address the evaluation criteria - Students who submit evaluations as reviews hoping for a better grade are often disadvantaged. When you teach RPA it is important to teach to this criteria and successful students will often use headings to ensure they allocate appropriates ‘word counts’ to each section and ensure they are responding to the criteria.</a:t>
            </a:r>
          </a:p>
          <a:p>
            <a:endParaRPr lang="en-AU" dirty="0"/>
          </a:p>
        </p:txBody>
      </p:sp>
      <p:sp>
        <p:nvSpPr>
          <p:cNvPr id="4" name="Slide Number Placeholder 3"/>
          <p:cNvSpPr>
            <a:spLocks noGrp="1"/>
          </p:cNvSpPr>
          <p:nvPr>
            <p:ph type="sldNum" sz="quarter" idx="10"/>
          </p:nvPr>
        </p:nvSpPr>
        <p:spPr/>
        <p:txBody>
          <a:bodyPr/>
          <a:lstStyle/>
          <a:p>
            <a:fld id="{0DD2281D-F2C4-4229-851A-707779068DDF}" type="slidenum">
              <a:rPr lang="en-AU" smtClean="0"/>
              <a:t>13</a:t>
            </a:fld>
            <a:endParaRPr lang="en-AU"/>
          </a:p>
        </p:txBody>
      </p:sp>
    </p:spTree>
    <p:extLst>
      <p:ext uri="{BB962C8B-B14F-4D97-AF65-F5344CB8AC3E}">
        <p14:creationId xmlns:p14="http://schemas.microsoft.com/office/powerpoint/2010/main" val="19048017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TO HELP STUDENTS ADDRESS THE CRITERIA, I FIND IT BENEFICIAL TO SCAFFOLD THE ASSIGNMENT WITH GUIDING QUESTIONS TO HELP THEM</a:t>
            </a:r>
            <a:r>
              <a:rPr lang="en-AU" baseline="0" dirty="0"/>
              <a:t> DISCUSS ALL THE AREAS MENTIONED.</a:t>
            </a:r>
            <a:endParaRPr lang="en-AU" dirty="0"/>
          </a:p>
        </p:txBody>
      </p:sp>
      <p:sp>
        <p:nvSpPr>
          <p:cNvPr id="4" name="Slide Number Placeholder 3"/>
          <p:cNvSpPr>
            <a:spLocks noGrp="1"/>
          </p:cNvSpPr>
          <p:nvPr>
            <p:ph type="sldNum" sz="quarter" idx="10"/>
          </p:nvPr>
        </p:nvSpPr>
        <p:spPr/>
        <p:txBody>
          <a:bodyPr/>
          <a:lstStyle/>
          <a:p>
            <a:fld id="{0DD2281D-F2C4-4229-851A-707779068DDF}" type="slidenum">
              <a:rPr lang="en-AU" smtClean="0"/>
              <a:t>14</a:t>
            </a:fld>
            <a:endParaRPr lang="en-AU"/>
          </a:p>
        </p:txBody>
      </p:sp>
    </p:spTree>
    <p:extLst>
      <p:ext uri="{BB962C8B-B14F-4D97-AF65-F5344CB8AC3E}">
        <p14:creationId xmlns:p14="http://schemas.microsoft.com/office/powerpoint/2010/main" val="20388346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To sum up,</a:t>
            </a:r>
          </a:p>
          <a:p>
            <a:r>
              <a:rPr lang="en-AU" sz="1200" kern="1200" dirty="0">
                <a:solidFill>
                  <a:schemeClr val="tx1"/>
                </a:solidFill>
                <a:effectLst/>
                <a:latin typeface="+mn-lt"/>
                <a:ea typeface="+mn-ea"/>
                <a:cs typeface="+mn-cs"/>
              </a:rPr>
              <a:t>As teachers you can help students by getting them to use headings despite how they chose to present their review. Ensuring they are addressing the criteria and not using their word count or time to discuss irrelevant processes or recount what they did throughout their whole research project. </a:t>
            </a:r>
          </a:p>
          <a:p>
            <a:r>
              <a:rPr lang="en-AU" sz="1200" kern="1200" dirty="0">
                <a:solidFill>
                  <a:schemeClr val="tx1"/>
                </a:solidFill>
                <a:effectLst/>
                <a:latin typeface="+mn-lt"/>
                <a:ea typeface="+mn-ea"/>
                <a:cs typeface="+mn-cs"/>
              </a:rPr>
              <a:t>Providing students with questions to answer and scaffolds can help them to appropriately address the criteria.</a:t>
            </a:r>
          </a:p>
          <a:p>
            <a:r>
              <a:rPr lang="en-AU" sz="1200" kern="1200" dirty="0">
                <a:solidFill>
                  <a:schemeClr val="tx1"/>
                </a:solidFill>
                <a:effectLst/>
                <a:latin typeface="+mn-lt"/>
                <a:ea typeface="+mn-ea"/>
                <a:cs typeface="+mn-cs"/>
              </a:rPr>
              <a:t>Students should avoid</a:t>
            </a:r>
          </a:p>
          <a:p>
            <a:r>
              <a:rPr lang="en-AU" sz="1200" kern="1200" dirty="0">
                <a:solidFill>
                  <a:schemeClr val="tx1"/>
                </a:solidFill>
                <a:effectLst/>
                <a:latin typeface="+mn-lt"/>
                <a:ea typeface="+mn-ea"/>
                <a:cs typeface="+mn-cs"/>
              </a:rPr>
              <a:t>Providing a recount, ignoring criteria, not addressing each criteria enough.</a:t>
            </a:r>
          </a:p>
          <a:p>
            <a:r>
              <a:rPr lang="en-AU" sz="1200" kern="1200" dirty="0">
                <a:solidFill>
                  <a:schemeClr val="tx1"/>
                </a:solidFill>
                <a:effectLst/>
                <a:latin typeface="+mn-lt"/>
                <a:ea typeface="+mn-ea"/>
                <a:cs typeface="+mn-cs"/>
              </a:rPr>
              <a:t>It’s important to note that students are able to be quite successful in RPA and that even though students may be capable of RPB, the RPA criteria may suit them more and therefore allow them to be more successful. Last year in particular, there was a higher standard of reviews produced because teachers realised this and also because it now counting towards the </a:t>
            </a:r>
            <a:r>
              <a:rPr lang="en-AU" sz="1200" kern="1200" dirty="0" err="1">
                <a:solidFill>
                  <a:schemeClr val="tx1"/>
                </a:solidFill>
                <a:effectLst/>
                <a:latin typeface="+mn-lt"/>
                <a:ea typeface="+mn-ea"/>
                <a:cs typeface="+mn-cs"/>
              </a:rPr>
              <a:t>atar</a:t>
            </a:r>
            <a:r>
              <a:rPr lang="en-AU" sz="1200" kern="1200" dirty="0">
                <a:solidFill>
                  <a:schemeClr val="tx1"/>
                </a:solidFill>
                <a:effectLst/>
                <a:latin typeface="+mn-lt"/>
                <a:ea typeface="+mn-ea"/>
                <a:cs typeface="+mn-cs"/>
              </a:rPr>
              <a:t>.</a:t>
            </a:r>
          </a:p>
          <a:p>
            <a:endParaRPr lang="en-AU" dirty="0"/>
          </a:p>
        </p:txBody>
      </p:sp>
      <p:sp>
        <p:nvSpPr>
          <p:cNvPr id="4" name="Slide Number Placeholder 3"/>
          <p:cNvSpPr>
            <a:spLocks noGrp="1"/>
          </p:cNvSpPr>
          <p:nvPr>
            <p:ph type="sldNum" sz="quarter" idx="10"/>
          </p:nvPr>
        </p:nvSpPr>
        <p:spPr/>
        <p:txBody>
          <a:bodyPr/>
          <a:lstStyle/>
          <a:p>
            <a:fld id="{0DD2281D-F2C4-4229-851A-707779068DDF}" type="slidenum">
              <a:rPr lang="en-AU" smtClean="0"/>
              <a:t>22</a:t>
            </a:fld>
            <a:endParaRPr lang="en-AU"/>
          </a:p>
        </p:txBody>
      </p:sp>
    </p:spTree>
    <p:extLst>
      <p:ext uri="{BB962C8B-B14F-4D97-AF65-F5344CB8AC3E}">
        <p14:creationId xmlns:p14="http://schemas.microsoft.com/office/powerpoint/2010/main" val="766705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AF13EEC-1070-412C-BBA3-B67A37CBAD6C}" type="datetimeFigureOut">
              <a:rPr lang="en-AU" smtClean="0"/>
              <a:t>21/2/19</a:t>
            </a:fld>
            <a:endParaRPr lang="en-AU"/>
          </a:p>
        </p:txBody>
      </p:sp>
      <p:sp>
        <p:nvSpPr>
          <p:cNvPr id="5" name="Footer Placeholder 4"/>
          <p:cNvSpPr>
            <a:spLocks noGrp="1"/>
          </p:cNvSpPr>
          <p:nvPr>
            <p:ph type="ftr" sz="quarter" idx="11"/>
          </p:nvPr>
        </p:nvSpPr>
        <p:spPr/>
        <p:txBody>
          <a:bodyPr/>
          <a:lstStyle/>
          <a:p>
            <a:endParaRPr lang="en-A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1CE5AB5-D1A6-4D20-A6BC-045DDD3C30DD}" type="slidenum">
              <a:rPr lang="en-AU" smtClean="0"/>
              <a:t>‹#›</a:t>
            </a:fld>
            <a:endParaRPr lang="en-AU"/>
          </a:p>
        </p:txBody>
      </p:sp>
    </p:spTree>
    <p:extLst>
      <p:ext uri="{BB962C8B-B14F-4D97-AF65-F5344CB8AC3E}">
        <p14:creationId xmlns:p14="http://schemas.microsoft.com/office/powerpoint/2010/main" val="35962013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AF13EEC-1070-412C-BBA3-B67A37CBAD6C}" type="datetimeFigureOut">
              <a:rPr lang="en-AU" smtClean="0"/>
              <a:t>21/2/19</a:t>
            </a:fld>
            <a:endParaRPr lang="en-AU"/>
          </a:p>
        </p:txBody>
      </p:sp>
      <p:sp>
        <p:nvSpPr>
          <p:cNvPr id="5" name="Footer Placeholder 4"/>
          <p:cNvSpPr>
            <a:spLocks noGrp="1"/>
          </p:cNvSpPr>
          <p:nvPr>
            <p:ph type="ftr" sz="quarter" idx="11"/>
          </p:nvPr>
        </p:nvSpPr>
        <p:spPr/>
        <p:txBody>
          <a:bodyPr/>
          <a:lstStyle/>
          <a:p>
            <a:endParaRPr lang="en-A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1CE5AB5-D1A6-4D20-A6BC-045DDD3C30DD}" type="slidenum">
              <a:rPr lang="en-AU" smtClean="0"/>
              <a:t>‹#›</a:t>
            </a:fld>
            <a:endParaRPr lang="en-AU"/>
          </a:p>
        </p:txBody>
      </p:sp>
    </p:spTree>
    <p:extLst>
      <p:ext uri="{BB962C8B-B14F-4D97-AF65-F5344CB8AC3E}">
        <p14:creationId xmlns:p14="http://schemas.microsoft.com/office/powerpoint/2010/main" val="507867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AF13EEC-1070-412C-BBA3-B67A37CBAD6C}" type="datetimeFigureOut">
              <a:rPr lang="en-AU" smtClean="0"/>
              <a:t>21/2/19</a:t>
            </a:fld>
            <a:endParaRPr lang="en-AU"/>
          </a:p>
        </p:txBody>
      </p:sp>
      <p:sp>
        <p:nvSpPr>
          <p:cNvPr id="5" name="Footer Placeholder 4"/>
          <p:cNvSpPr>
            <a:spLocks noGrp="1"/>
          </p:cNvSpPr>
          <p:nvPr>
            <p:ph type="ftr" sz="quarter" idx="11"/>
          </p:nvPr>
        </p:nvSpPr>
        <p:spPr/>
        <p:txBody>
          <a:bodyPr/>
          <a:lstStyle/>
          <a:p>
            <a:endParaRPr lang="en-A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1CE5AB5-D1A6-4D20-A6BC-045DDD3C30DD}" type="slidenum">
              <a:rPr lang="en-AU" smtClean="0"/>
              <a:t>‹#›</a:t>
            </a:fld>
            <a:endParaRPr lang="en-A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523344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AF13EEC-1070-412C-BBA3-B67A37CBAD6C}" type="datetimeFigureOut">
              <a:rPr lang="en-AU" smtClean="0"/>
              <a:t>21/2/19</a:t>
            </a:fld>
            <a:endParaRPr lang="en-AU"/>
          </a:p>
        </p:txBody>
      </p:sp>
      <p:sp>
        <p:nvSpPr>
          <p:cNvPr id="6" name="Footer Placeholder 5"/>
          <p:cNvSpPr>
            <a:spLocks noGrp="1"/>
          </p:cNvSpPr>
          <p:nvPr>
            <p:ph type="ftr" sz="quarter" idx="11"/>
          </p:nvPr>
        </p:nvSpPr>
        <p:spPr/>
        <p:txBody>
          <a:bodyPr/>
          <a:lstStyle/>
          <a:p>
            <a:endParaRPr lang="en-A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1CE5AB5-D1A6-4D20-A6BC-045DDD3C30DD}" type="slidenum">
              <a:rPr lang="en-AU" smtClean="0"/>
              <a:t>‹#›</a:t>
            </a:fld>
            <a:endParaRPr lang="en-AU"/>
          </a:p>
        </p:txBody>
      </p:sp>
    </p:spTree>
    <p:extLst>
      <p:ext uri="{BB962C8B-B14F-4D97-AF65-F5344CB8AC3E}">
        <p14:creationId xmlns:p14="http://schemas.microsoft.com/office/powerpoint/2010/main" val="30522945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AF13EEC-1070-412C-BBA3-B67A37CBAD6C}" type="datetimeFigureOut">
              <a:rPr lang="en-AU" smtClean="0"/>
              <a:t>21/2/19</a:t>
            </a:fld>
            <a:endParaRPr lang="en-AU"/>
          </a:p>
        </p:txBody>
      </p:sp>
      <p:sp>
        <p:nvSpPr>
          <p:cNvPr id="6" name="Footer Placeholder 5"/>
          <p:cNvSpPr>
            <a:spLocks noGrp="1"/>
          </p:cNvSpPr>
          <p:nvPr>
            <p:ph type="ftr" sz="quarter" idx="11"/>
          </p:nvPr>
        </p:nvSpPr>
        <p:spPr/>
        <p:txBody>
          <a:bodyPr/>
          <a:lstStyle/>
          <a:p>
            <a:endParaRPr lang="en-A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1CE5AB5-D1A6-4D20-A6BC-045DDD3C30DD}" type="slidenum">
              <a:rPr lang="en-AU" smtClean="0"/>
              <a:t>‹#›</a:t>
            </a:fld>
            <a:endParaRPr lang="en-A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131859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AF13EEC-1070-412C-BBA3-B67A37CBAD6C}" type="datetimeFigureOut">
              <a:rPr lang="en-AU" smtClean="0"/>
              <a:t>21/2/19</a:t>
            </a:fld>
            <a:endParaRPr lang="en-AU"/>
          </a:p>
        </p:txBody>
      </p:sp>
      <p:sp>
        <p:nvSpPr>
          <p:cNvPr id="6" name="Footer Placeholder 5"/>
          <p:cNvSpPr>
            <a:spLocks noGrp="1"/>
          </p:cNvSpPr>
          <p:nvPr>
            <p:ph type="ftr" sz="quarter" idx="11"/>
          </p:nvPr>
        </p:nvSpPr>
        <p:spPr/>
        <p:txBody>
          <a:bodyPr/>
          <a:lstStyle/>
          <a:p>
            <a:endParaRPr lang="en-A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1CE5AB5-D1A6-4D20-A6BC-045DDD3C30DD}" type="slidenum">
              <a:rPr lang="en-AU" smtClean="0"/>
              <a:t>‹#›</a:t>
            </a:fld>
            <a:endParaRPr lang="en-AU"/>
          </a:p>
        </p:txBody>
      </p:sp>
    </p:spTree>
    <p:extLst>
      <p:ext uri="{BB962C8B-B14F-4D97-AF65-F5344CB8AC3E}">
        <p14:creationId xmlns:p14="http://schemas.microsoft.com/office/powerpoint/2010/main" val="5014137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F13EEC-1070-412C-BBA3-B67A37CBAD6C}" type="datetimeFigureOut">
              <a:rPr lang="en-AU" smtClean="0"/>
              <a:t>21/2/19</a:t>
            </a:fld>
            <a:endParaRPr lang="en-AU"/>
          </a:p>
        </p:txBody>
      </p:sp>
      <p:sp>
        <p:nvSpPr>
          <p:cNvPr id="5" name="Footer Placeholder 4"/>
          <p:cNvSpPr>
            <a:spLocks noGrp="1"/>
          </p:cNvSpPr>
          <p:nvPr>
            <p:ph type="ftr" sz="quarter" idx="11"/>
          </p:nvPr>
        </p:nvSpPr>
        <p:spPr/>
        <p:txBody>
          <a:bodyPr/>
          <a:lstStyle/>
          <a:p>
            <a:endParaRPr lang="en-A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1CE5AB5-D1A6-4D20-A6BC-045DDD3C30DD}" type="slidenum">
              <a:rPr lang="en-AU" smtClean="0"/>
              <a:t>‹#›</a:t>
            </a:fld>
            <a:endParaRPr lang="en-AU"/>
          </a:p>
        </p:txBody>
      </p:sp>
    </p:spTree>
    <p:extLst>
      <p:ext uri="{BB962C8B-B14F-4D97-AF65-F5344CB8AC3E}">
        <p14:creationId xmlns:p14="http://schemas.microsoft.com/office/powerpoint/2010/main" val="37542838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F13EEC-1070-412C-BBA3-B67A37CBAD6C}" type="datetimeFigureOut">
              <a:rPr lang="en-AU" smtClean="0"/>
              <a:t>21/2/19</a:t>
            </a:fld>
            <a:endParaRPr lang="en-AU"/>
          </a:p>
        </p:txBody>
      </p:sp>
      <p:sp>
        <p:nvSpPr>
          <p:cNvPr id="5" name="Footer Placeholder 4"/>
          <p:cNvSpPr>
            <a:spLocks noGrp="1"/>
          </p:cNvSpPr>
          <p:nvPr>
            <p:ph type="ftr" sz="quarter" idx="11"/>
          </p:nvPr>
        </p:nvSpPr>
        <p:spPr/>
        <p:txBody>
          <a:bodyPr/>
          <a:lstStyle/>
          <a:p>
            <a:endParaRPr lang="en-A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1CE5AB5-D1A6-4D20-A6BC-045DDD3C30DD}" type="slidenum">
              <a:rPr lang="en-AU" smtClean="0"/>
              <a:t>‹#›</a:t>
            </a:fld>
            <a:endParaRPr lang="en-AU"/>
          </a:p>
        </p:txBody>
      </p:sp>
    </p:spTree>
    <p:extLst>
      <p:ext uri="{BB962C8B-B14F-4D97-AF65-F5344CB8AC3E}">
        <p14:creationId xmlns:p14="http://schemas.microsoft.com/office/powerpoint/2010/main" val="2108785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F13EEC-1070-412C-BBA3-B67A37CBAD6C}" type="datetimeFigureOut">
              <a:rPr lang="en-AU" smtClean="0"/>
              <a:t>21/2/19</a:t>
            </a:fld>
            <a:endParaRPr lang="en-AU"/>
          </a:p>
        </p:txBody>
      </p:sp>
      <p:sp>
        <p:nvSpPr>
          <p:cNvPr id="5" name="Footer Placeholder 4"/>
          <p:cNvSpPr>
            <a:spLocks noGrp="1"/>
          </p:cNvSpPr>
          <p:nvPr>
            <p:ph type="ftr" sz="quarter" idx="11"/>
          </p:nvPr>
        </p:nvSpPr>
        <p:spPr/>
        <p:txBody>
          <a:bodyPr/>
          <a:lstStyle/>
          <a:p>
            <a:endParaRPr lang="en-A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1CE5AB5-D1A6-4D20-A6BC-045DDD3C30DD}" type="slidenum">
              <a:rPr lang="en-AU" smtClean="0"/>
              <a:t>‹#›</a:t>
            </a:fld>
            <a:endParaRPr lang="en-AU"/>
          </a:p>
        </p:txBody>
      </p:sp>
    </p:spTree>
    <p:extLst>
      <p:ext uri="{BB962C8B-B14F-4D97-AF65-F5344CB8AC3E}">
        <p14:creationId xmlns:p14="http://schemas.microsoft.com/office/powerpoint/2010/main" val="2287401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AF13EEC-1070-412C-BBA3-B67A37CBAD6C}" type="datetimeFigureOut">
              <a:rPr lang="en-AU" smtClean="0"/>
              <a:t>21/2/19</a:t>
            </a:fld>
            <a:endParaRPr lang="en-AU"/>
          </a:p>
        </p:txBody>
      </p:sp>
      <p:sp>
        <p:nvSpPr>
          <p:cNvPr id="5" name="Footer Placeholder 4"/>
          <p:cNvSpPr>
            <a:spLocks noGrp="1"/>
          </p:cNvSpPr>
          <p:nvPr>
            <p:ph type="ftr" sz="quarter" idx="11"/>
          </p:nvPr>
        </p:nvSpPr>
        <p:spPr/>
        <p:txBody>
          <a:bodyPr/>
          <a:lstStyle/>
          <a:p>
            <a:endParaRPr lang="en-A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1CE5AB5-D1A6-4D20-A6BC-045DDD3C30DD}" type="slidenum">
              <a:rPr lang="en-AU" smtClean="0"/>
              <a:t>‹#›</a:t>
            </a:fld>
            <a:endParaRPr lang="en-AU"/>
          </a:p>
        </p:txBody>
      </p:sp>
    </p:spTree>
    <p:extLst>
      <p:ext uri="{BB962C8B-B14F-4D97-AF65-F5344CB8AC3E}">
        <p14:creationId xmlns:p14="http://schemas.microsoft.com/office/powerpoint/2010/main" val="104458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AF13EEC-1070-412C-BBA3-B67A37CBAD6C}" type="datetimeFigureOut">
              <a:rPr lang="en-AU" smtClean="0"/>
              <a:t>21/2/19</a:t>
            </a:fld>
            <a:endParaRPr lang="en-AU"/>
          </a:p>
        </p:txBody>
      </p:sp>
      <p:sp>
        <p:nvSpPr>
          <p:cNvPr id="6" name="Footer Placeholder 5"/>
          <p:cNvSpPr>
            <a:spLocks noGrp="1"/>
          </p:cNvSpPr>
          <p:nvPr>
            <p:ph type="ftr" sz="quarter" idx="11"/>
          </p:nvPr>
        </p:nvSpPr>
        <p:spPr/>
        <p:txBody>
          <a:bodyPr/>
          <a:lstStyle/>
          <a:p>
            <a:endParaRPr lang="en-A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1CE5AB5-D1A6-4D20-A6BC-045DDD3C30DD}" type="slidenum">
              <a:rPr lang="en-AU" smtClean="0"/>
              <a:t>‹#›</a:t>
            </a:fld>
            <a:endParaRPr lang="en-AU"/>
          </a:p>
        </p:txBody>
      </p:sp>
    </p:spTree>
    <p:extLst>
      <p:ext uri="{BB962C8B-B14F-4D97-AF65-F5344CB8AC3E}">
        <p14:creationId xmlns:p14="http://schemas.microsoft.com/office/powerpoint/2010/main" val="2023295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AF13EEC-1070-412C-BBA3-B67A37CBAD6C}" type="datetimeFigureOut">
              <a:rPr lang="en-AU" smtClean="0"/>
              <a:t>21/2/19</a:t>
            </a:fld>
            <a:endParaRPr lang="en-AU"/>
          </a:p>
        </p:txBody>
      </p:sp>
      <p:sp>
        <p:nvSpPr>
          <p:cNvPr id="8" name="Footer Placeholder 7"/>
          <p:cNvSpPr>
            <a:spLocks noGrp="1"/>
          </p:cNvSpPr>
          <p:nvPr>
            <p:ph type="ftr" sz="quarter" idx="11"/>
          </p:nvPr>
        </p:nvSpPr>
        <p:spPr/>
        <p:txBody>
          <a:bodyPr/>
          <a:lstStyle/>
          <a:p>
            <a:endParaRPr lang="en-A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1CE5AB5-D1A6-4D20-A6BC-045DDD3C30DD}" type="slidenum">
              <a:rPr lang="en-AU" smtClean="0"/>
              <a:t>‹#›</a:t>
            </a:fld>
            <a:endParaRPr lang="en-AU"/>
          </a:p>
        </p:txBody>
      </p:sp>
    </p:spTree>
    <p:extLst>
      <p:ext uri="{BB962C8B-B14F-4D97-AF65-F5344CB8AC3E}">
        <p14:creationId xmlns:p14="http://schemas.microsoft.com/office/powerpoint/2010/main" val="24888983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AF13EEC-1070-412C-BBA3-B67A37CBAD6C}" type="datetimeFigureOut">
              <a:rPr lang="en-AU" smtClean="0"/>
              <a:t>21/2/19</a:t>
            </a:fld>
            <a:endParaRPr lang="en-AU"/>
          </a:p>
        </p:txBody>
      </p:sp>
      <p:sp>
        <p:nvSpPr>
          <p:cNvPr id="4" name="Footer Placeholder 3"/>
          <p:cNvSpPr>
            <a:spLocks noGrp="1"/>
          </p:cNvSpPr>
          <p:nvPr>
            <p:ph type="ftr" sz="quarter" idx="11"/>
          </p:nvPr>
        </p:nvSpPr>
        <p:spPr/>
        <p:txBody>
          <a:bodyPr/>
          <a:lstStyle/>
          <a:p>
            <a:endParaRPr lang="en-A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1CE5AB5-D1A6-4D20-A6BC-045DDD3C30DD}" type="slidenum">
              <a:rPr lang="en-AU" smtClean="0"/>
              <a:t>‹#›</a:t>
            </a:fld>
            <a:endParaRPr lang="en-AU"/>
          </a:p>
        </p:txBody>
      </p:sp>
    </p:spTree>
    <p:extLst>
      <p:ext uri="{BB962C8B-B14F-4D97-AF65-F5344CB8AC3E}">
        <p14:creationId xmlns:p14="http://schemas.microsoft.com/office/powerpoint/2010/main" val="2513812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F13EEC-1070-412C-BBA3-B67A37CBAD6C}" type="datetimeFigureOut">
              <a:rPr lang="en-AU" smtClean="0"/>
              <a:t>21/2/19</a:t>
            </a:fld>
            <a:endParaRPr lang="en-AU"/>
          </a:p>
        </p:txBody>
      </p:sp>
      <p:sp>
        <p:nvSpPr>
          <p:cNvPr id="3" name="Footer Placeholder 2"/>
          <p:cNvSpPr>
            <a:spLocks noGrp="1"/>
          </p:cNvSpPr>
          <p:nvPr>
            <p:ph type="ftr" sz="quarter" idx="11"/>
          </p:nvPr>
        </p:nvSpPr>
        <p:spPr/>
        <p:txBody>
          <a:bodyPr/>
          <a:lstStyle/>
          <a:p>
            <a:endParaRPr lang="en-A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1CE5AB5-D1A6-4D20-A6BC-045DDD3C30DD}" type="slidenum">
              <a:rPr lang="en-AU" smtClean="0"/>
              <a:t>‹#›</a:t>
            </a:fld>
            <a:endParaRPr lang="en-AU"/>
          </a:p>
        </p:txBody>
      </p:sp>
    </p:spTree>
    <p:extLst>
      <p:ext uri="{BB962C8B-B14F-4D97-AF65-F5344CB8AC3E}">
        <p14:creationId xmlns:p14="http://schemas.microsoft.com/office/powerpoint/2010/main" val="1935134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AF13EEC-1070-412C-BBA3-B67A37CBAD6C}" type="datetimeFigureOut">
              <a:rPr lang="en-AU" smtClean="0"/>
              <a:t>21/2/19</a:t>
            </a:fld>
            <a:endParaRPr lang="en-AU"/>
          </a:p>
        </p:txBody>
      </p:sp>
      <p:sp>
        <p:nvSpPr>
          <p:cNvPr id="6" name="Footer Placeholder 5"/>
          <p:cNvSpPr>
            <a:spLocks noGrp="1"/>
          </p:cNvSpPr>
          <p:nvPr>
            <p:ph type="ftr" sz="quarter" idx="11"/>
          </p:nvPr>
        </p:nvSpPr>
        <p:spPr/>
        <p:txBody>
          <a:bodyPr/>
          <a:lstStyle/>
          <a:p>
            <a:endParaRPr lang="en-A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1CE5AB5-D1A6-4D20-A6BC-045DDD3C30DD}" type="slidenum">
              <a:rPr lang="en-AU" smtClean="0"/>
              <a:t>‹#›</a:t>
            </a:fld>
            <a:endParaRPr lang="en-AU"/>
          </a:p>
        </p:txBody>
      </p:sp>
    </p:spTree>
    <p:extLst>
      <p:ext uri="{BB962C8B-B14F-4D97-AF65-F5344CB8AC3E}">
        <p14:creationId xmlns:p14="http://schemas.microsoft.com/office/powerpoint/2010/main" val="1404435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AF13EEC-1070-412C-BBA3-B67A37CBAD6C}" type="datetimeFigureOut">
              <a:rPr lang="en-AU" smtClean="0"/>
              <a:t>21/2/19</a:t>
            </a:fld>
            <a:endParaRPr lang="en-AU"/>
          </a:p>
        </p:txBody>
      </p:sp>
      <p:sp>
        <p:nvSpPr>
          <p:cNvPr id="6" name="Footer Placeholder 5"/>
          <p:cNvSpPr>
            <a:spLocks noGrp="1"/>
          </p:cNvSpPr>
          <p:nvPr>
            <p:ph type="ftr" sz="quarter" idx="11"/>
          </p:nvPr>
        </p:nvSpPr>
        <p:spPr/>
        <p:txBody>
          <a:bodyPr/>
          <a:lstStyle/>
          <a:p>
            <a:endParaRPr lang="en-A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1CE5AB5-D1A6-4D20-A6BC-045DDD3C30DD}" type="slidenum">
              <a:rPr lang="en-AU" smtClean="0"/>
              <a:t>‹#›</a:t>
            </a:fld>
            <a:endParaRPr lang="en-AU"/>
          </a:p>
        </p:txBody>
      </p:sp>
    </p:spTree>
    <p:extLst>
      <p:ext uri="{BB962C8B-B14F-4D97-AF65-F5344CB8AC3E}">
        <p14:creationId xmlns:p14="http://schemas.microsoft.com/office/powerpoint/2010/main" val="2487241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AF13EEC-1070-412C-BBA3-B67A37CBAD6C}" type="datetimeFigureOut">
              <a:rPr lang="en-AU" smtClean="0"/>
              <a:t>21/2/19</a:t>
            </a:fld>
            <a:endParaRPr lang="en-A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1CE5AB5-D1A6-4D20-A6BC-045DDD3C30DD}" type="slidenum">
              <a:rPr lang="en-AU" smtClean="0"/>
              <a:t>‹#›</a:t>
            </a:fld>
            <a:endParaRPr lang="en-AU"/>
          </a:p>
        </p:txBody>
      </p:sp>
    </p:spTree>
    <p:extLst>
      <p:ext uri="{BB962C8B-B14F-4D97-AF65-F5344CB8AC3E}">
        <p14:creationId xmlns:p14="http://schemas.microsoft.com/office/powerpoint/2010/main" val="321119744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a:t>Research Project A</a:t>
            </a:r>
          </a:p>
        </p:txBody>
      </p:sp>
      <p:sp>
        <p:nvSpPr>
          <p:cNvPr id="3" name="Subtitle 2"/>
          <p:cNvSpPr>
            <a:spLocks noGrp="1"/>
          </p:cNvSpPr>
          <p:nvPr>
            <p:ph type="subTitle" idx="1"/>
          </p:nvPr>
        </p:nvSpPr>
        <p:spPr/>
        <p:txBody>
          <a:bodyPr>
            <a:normAutofit fontScale="85000" lnSpcReduction="10000"/>
          </a:bodyPr>
          <a:lstStyle/>
          <a:p>
            <a:r>
              <a:rPr lang="en-AU" sz="6600" i="1" dirty="0"/>
              <a:t>A subject for all students.</a:t>
            </a:r>
          </a:p>
        </p:txBody>
      </p:sp>
    </p:spTree>
    <p:extLst>
      <p:ext uri="{BB962C8B-B14F-4D97-AF65-F5344CB8AC3E}">
        <p14:creationId xmlns:p14="http://schemas.microsoft.com/office/powerpoint/2010/main" val="965469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b="1" dirty="0"/>
              <a:t>How easy is it to move between the two subjects?</a:t>
            </a:r>
          </a:p>
        </p:txBody>
      </p:sp>
      <p:pic>
        <p:nvPicPr>
          <p:cNvPr id="6" name="Content Placeholder 5"/>
          <p:cNvPicPr>
            <a:picLocks noGrp="1" noChangeAspect="1"/>
          </p:cNvPicPr>
          <p:nvPr>
            <p:ph idx="1"/>
          </p:nvPr>
        </p:nvPicPr>
        <p:blipFill>
          <a:blip r:embed="rId2"/>
          <a:stretch>
            <a:fillRect/>
          </a:stretch>
        </p:blipFill>
        <p:spPr>
          <a:xfrm>
            <a:off x="1199455" y="2916382"/>
            <a:ext cx="10992545" cy="1849581"/>
          </a:xfrm>
          <a:prstGeom prst="rect">
            <a:avLst/>
          </a:prstGeom>
        </p:spPr>
      </p:pic>
      <p:pic>
        <p:nvPicPr>
          <p:cNvPr id="5" name="Picture 4"/>
          <p:cNvPicPr>
            <a:picLocks noChangeAspect="1"/>
          </p:cNvPicPr>
          <p:nvPr/>
        </p:nvPicPr>
        <p:blipFill>
          <a:blip r:embed="rId3"/>
          <a:stretch>
            <a:fillRect/>
          </a:stretch>
        </p:blipFill>
        <p:spPr>
          <a:xfrm>
            <a:off x="2008910" y="1895366"/>
            <a:ext cx="3778394" cy="767305"/>
          </a:xfrm>
          <a:prstGeom prst="rect">
            <a:avLst/>
          </a:prstGeom>
        </p:spPr>
      </p:pic>
    </p:spTree>
    <p:extLst>
      <p:ext uri="{BB962C8B-B14F-4D97-AF65-F5344CB8AC3E}">
        <p14:creationId xmlns:p14="http://schemas.microsoft.com/office/powerpoint/2010/main" val="26912858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a:t>Friday 10</a:t>
            </a:r>
            <a:r>
              <a:rPr lang="en-AU" b="1" baseline="30000" dirty="0"/>
              <a:t>th</a:t>
            </a:r>
            <a:r>
              <a:rPr lang="en-AU" b="1" dirty="0"/>
              <a:t> of May is closing of enrolments.</a:t>
            </a:r>
          </a:p>
        </p:txBody>
      </p:sp>
      <p:sp>
        <p:nvSpPr>
          <p:cNvPr id="3" name="Content Placeholder 2"/>
          <p:cNvSpPr>
            <a:spLocks noGrp="1"/>
          </p:cNvSpPr>
          <p:nvPr>
            <p:ph idx="1"/>
          </p:nvPr>
        </p:nvSpPr>
        <p:spPr>
          <a:xfrm>
            <a:off x="568036" y="2133599"/>
            <a:ext cx="11443855" cy="4433455"/>
          </a:xfrm>
        </p:spPr>
        <p:txBody>
          <a:bodyPr>
            <a:noAutofit/>
          </a:bodyPr>
          <a:lstStyle/>
          <a:p>
            <a:r>
              <a:rPr lang="en-AU" sz="2800" dirty="0"/>
              <a:t>Up until this time your SACE Coordinator can move students from RPB classes to RPA classes and vis versa.</a:t>
            </a:r>
          </a:p>
          <a:p>
            <a:r>
              <a:rPr lang="en-AU" sz="2800" dirty="0"/>
              <a:t>After this closing date </a:t>
            </a:r>
            <a:r>
              <a:rPr lang="en-AU" sz="2800" u="sng" dirty="0"/>
              <a:t>you can still move students if you need to  </a:t>
            </a:r>
            <a:r>
              <a:rPr lang="en-AU" sz="2800" dirty="0"/>
              <a:t>- just add them to the new subjects results sheet once it has been generated and withdraw them from the previous subjects result sheet.</a:t>
            </a:r>
          </a:p>
          <a:p>
            <a:r>
              <a:rPr lang="en-AU" sz="2800" dirty="0"/>
              <a:t>Make sure your SACE Coordinator has a class of RPA open with at least one student in it. Then you can add students to this class right up until submission and withdraw them from RPB.</a:t>
            </a:r>
          </a:p>
          <a:p>
            <a:endParaRPr lang="en-AU" sz="2800" dirty="0"/>
          </a:p>
        </p:txBody>
      </p:sp>
    </p:spTree>
    <p:extLst>
      <p:ext uri="{BB962C8B-B14F-4D97-AF65-F5344CB8AC3E}">
        <p14:creationId xmlns:p14="http://schemas.microsoft.com/office/powerpoint/2010/main" val="3608989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b="1" dirty="0"/>
              <a:t>How is the RPA Review different to the RPB Evaluation?</a:t>
            </a:r>
          </a:p>
        </p:txBody>
      </p:sp>
      <p:pic>
        <p:nvPicPr>
          <p:cNvPr id="4" name="Content Placeholder 3"/>
          <p:cNvPicPr>
            <a:picLocks noGrp="1" noChangeAspect="1"/>
          </p:cNvPicPr>
          <p:nvPr>
            <p:ph idx="1"/>
          </p:nvPr>
        </p:nvPicPr>
        <p:blipFill>
          <a:blip r:embed="rId2"/>
          <a:stretch>
            <a:fillRect/>
          </a:stretch>
        </p:blipFill>
        <p:spPr>
          <a:xfrm>
            <a:off x="2589213" y="2332317"/>
            <a:ext cx="8915400" cy="3380815"/>
          </a:xfrm>
          <a:prstGeom prst="rect">
            <a:avLst/>
          </a:prstGeom>
        </p:spPr>
      </p:pic>
    </p:spTree>
    <p:extLst>
      <p:ext uri="{BB962C8B-B14F-4D97-AF65-F5344CB8AC3E}">
        <p14:creationId xmlns:p14="http://schemas.microsoft.com/office/powerpoint/2010/main" val="11565880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79933" y="643944"/>
            <a:ext cx="11575755" cy="4718631"/>
          </a:xfrm>
          <a:prstGeom prst="rect">
            <a:avLst/>
          </a:prstGeom>
        </p:spPr>
      </p:pic>
    </p:spTree>
    <p:extLst>
      <p:ext uri="{BB962C8B-B14F-4D97-AF65-F5344CB8AC3E}">
        <p14:creationId xmlns:p14="http://schemas.microsoft.com/office/powerpoint/2010/main" val="16351056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5725" y="142953"/>
            <a:ext cx="8911687" cy="1450320"/>
          </a:xfrm>
        </p:spPr>
        <p:txBody>
          <a:bodyPr>
            <a:normAutofit fontScale="90000"/>
          </a:bodyPr>
          <a:lstStyle/>
          <a:p>
            <a:pPr lvl="0"/>
            <a:r>
              <a:rPr lang="en-AU" dirty="0">
                <a:solidFill>
                  <a:srgbClr val="C00000"/>
                </a:solidFill>
              </a:rPr>
              <a:t>R1 - review the knowledge and skills you have developed in response to your research question</a:t>
            </a:r>
            <a:br>
              <a:rPr lang="en-AU" dirty="0"/>
            </a:br>
            <a:endParaRPr lang="en-AU" dirty="0"/>
          </a:p>
        </p:txBody>
      </p:sp>
      <p:sp>
        <p:nvSpPr>
          <p:cNvPr id="3" name="Content Placeholder 2"/>
          <p:cNvSpPr>
            <a:spLocks noGrp="1"/>
          </p:cNvSpPr>
          <p:nvPr>
            <p:ph idx="1"/>
          </p:nvPr>
        </p:nvSpPr>
        <p:spPr>
          <a:xfrm>
            <a:off x="477983" y="2286169"/>
            <a:ext cx="6767944" cy="3319607"/>
          </a:xfrm>
        </p:spPr>
        <p:txBody>
          <a:bodyPr/>
          <a:lstStyle/>
          <a:p>
            <a:pPr>
              <a:lnSpc>
                <a:spcPct val="100000"/>
              </a:lnSpc>
            </a:pPr>
            <a:r>
              <a:rPr lang="en-AU" dirty="0"/>
              <a:t>Identify and review new knowledge</a:t>
            </a:r>
          </a:p>
          <a:p>
            <a:pPr>
              <a:lnSpc>
                <a:spcPct val="100000"/>
              </a:lnSpc>
            </a:pPr>
            <a:r>
              <a:rPr lang="en-AU" dirty="0"/>
              <a:t>Prioritising knowledge</a:t>
            </a:r>
          </a:p>
          <a:p>
            <a:pPr>
              <a:lnSpc>
                <a:spcPct val="100000"/>
              </a:lnSpc>
            </a:pPr>
            <a:r>
              <a:rPr lang="en-AU" dirty="0"/>
              <a:t>Show how far that has been developed</a:t>
            </a:r>
          </a:p>
          <a:p>
            <a:pPr>
              <a:lnSpc>
                <a:spcPct val="100000"/>
              </a:lnSpc>
            </a:pPr>
            <a:r>
              <a:rPr lang="en-AU" dirty="0"/>
              <a:t>differentiated between knowledge and skills </a:t>
            </a:r>
          </a:p>
          <a:p>
            <a:pPr>
              <a:lnSpc>
                <a:spcPct val="100000"/>
              </a:lnSpc>
            </a:pPr>
            <a:r>
              <a:rPr lang="en-AU" dirty="0"/>
              <a:t>Discuss how that knowledge or skill helped them answer their research project</a:t>
            </a:r>
          </a:p>
        </p:txBody>
      </p:sp>
      <p:sp>
        <p:nvSpPr>
          <p:cNvPr id="5" name="TextBox 4"/>
          <p:cNvSpPr txBox="1"/>
          <p:nvPr/>
        </p:nvSpPr>
        <p:spPr>
          <a:xfrm>
            <a:off x="7398328" y="1912457"/>
            <a:ext cx="4484344" cy="397031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AU" dirty="0"/>
              <a:t>What new knowledge have you learnt? How did you learn it?</a:t>
            </a:r>
          </a:p>
          <a:p>
            <a:r>
              <a:rPr lang="en-AU" dirty="0"/>
              <a:t>What was the most significant aspect you learnt and why was it significant?</a:t>
            </a:r>
          </a:p>
          <a:p>
            <a:r>
              <a:rPr lang="en-AU" dirty="0"/>
              <a:t>What did you know before starting your research, what did you find out along the way and how much do you know now?</a:t>
            </a:r>
          </a:p>
          <a:p>
            <a:r>
              <a:rPr lang="en-AU" dirty="0">
                <a:solidFill>
                  <a:srgbClr val="000000"/>
                </a:solidFill>
                <a:latin typeface="Calibri" panose="020F0502020204030204" pitchFamily="34" charset="0"/>
                <a:ea typeface="Times New Roman" panose="02020603050405020304" pitchFamily="18" charset="0"/>
                <a:cs typeface="Arial" panose="020B0604020202020204" pitchFamily="34" charset="0"/>
              </a:rPr>
              <a:t>What new knowledge did you gain and how did this impact your research project?</a:t>
            </a:r>
          </a:p>
          <a:p>
            <a:r>
              <a:rPr lang="en-AU" dirty="0">
                <a:solidFill>
                  <a:srgbClr val="000000"/>
                </a:solidFill>
                <a:latin typeface="Calibri" panose="020F0502020204030204" pitchFamily="34" charset="0"/>
                <a:cs typeface="Arial" panose="020B0604020202020204" pitchFamily="34" charset="0"/>
              </a:rPr>
              <a:t>What skills did you gain and how will they continue to benefit you?</a:t>
            </a:r>
          </a:p>
          <a:p>
            <a:r>
              <a:rPr lang="en-AU" dirty="0"/>
              <a:t>How did learning….. help you answer your research project question?</a:t>
            </a:r>
          </a:p>
        </p:txBody>
      </p:sp>
      <p:sp>
        <p:nvSpPr>
          <p:cNvPr id="10" name="TextBox 9"/>
          <p:cNvSpPr txBox="1"/>
          <p:nvPr/>
        </p:nvSpPr>
        <p:spPr>
          <a:xfrm>
            <a:off x="8118763" y="1483484"/>
            <a:ext cx="3763908" cy="369332"/>
          </a:xfrm>
          <a:prstGeom prst="rect">
            <a:avLst/>
          </a:prstGeom>
          <a:noFill/>
        </p:spPr>
        <p:txBody>
          <a:bodyPr wrap="square" rtlCol="0">
            <a:spAutoFit/>
          </a:bodyPr>
          <a:lstStyle/>
          <a:p>
            <a:r>
              <a:rPr lang="en-AU" dirty="0"/>
              <a:t>Scaffolding Questions</a:t>
            </a:r>
          </a:p>
        </p:txBody>
      </p:sp>
      <p:sp>
        <p:nvSpPr>
          <p:cNvPr id="11" name="TextBox 10"/>
          <p:cNvSpPr txBox="1"/>
          <p:nvPr/>
        </p:nvSpPr>
        <p:spPr>
          <a:xfrm>
            <a:off x="293975" y="5827545"/>
            <a:ext cx="11588695"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AU" dirty="0"/>
              <a:t>Use words like </a:t>
            </a:r>
            <a:r>
              <a:rPr lang="en-AU" b="1" dirty="0">
                <a:solidFill>
                  <a:srgbClr val="FF0000"/>
                </a:solidFill>
              </a:rPr>
              <a:t>before, after, prior to this, became clearer, now made sense</a:t>
            </a:r>
            <a:r>
              <a:rPr lang="en-AU" dirty="0"/>
              <a:t>….</a:t>
            </a:r>
          </a:p>
          <a:p>
            <a:r>
              <a:rPr lang="en-AU" b="1" dirty="0">
                <a:solidFill>
                  <a:srgbClr val="FF0000"/>
                </a:solidFill>
              </a:rPr>
              <a:t>Don’t</a:t>
            </a:r>
            <a:r>
              <a:rPr lang="en-AU" dirty="0"/>
              <a:t> talk about skills and knowledge that isn’t relevant to your research question.</a:t>
            </a:r>
          </a:p>
          <a:p>
            <a:r>
              <a:rPr lang="en-AU" b="1" dirty="0">
                <a:solidFill>
                  <a:srgbClr val="FF0000"/>
                </a:solidFill>
              </a:rPr>
              <a:t>Don’t</a:t>
            </a:r>
            <a:r>
              <a:rPr lang="en-AU" dirty="0"/>
              <a:t> simply list generic skills like note-taking, reading, etc. Make them nuanced and relevant to </a:t>
            </a:r>
            <a:r>
              <a:rPr lang="en-AU" b="1" dirty="0"/>
              <a:t>your</a:t>
            </a:r>
            <a:r>
              <a:rPr lang="en-AU" dirty="0"/>
              <a:t> project.</a:t>
            </a:r>
          </a:p>
        </p:txBody>
      </p:sp>
    </p:spTree>
    <p:extLst>
      <p:ext uri="{BB962C8B-B14F-4D97-AF65-F5344CB8AC3E}">
        <p14:creationId xmlns:p14="http://schemas.microsoft.com/office/powerpoint/2010/main" val="3290573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R1 Example</a:t>
            </a:r>
          </a:p>
        </p:txBody>
      </p:sp>
      <p:sp>
        <p:nvSpPr>
          <p:cNvPr id="3" name="Content Placeholder 2"/>
          <p:cNvSpPr>
            <a:spLocks noGrp="1"/>
          </p:cNvSpPr>
          <p:nvPr>
            <p:ph idx="1"/>
          </p:nvPr>
        </p:nvSpPr>
        <p:spPr>
          <a:xfrm>
            <a:off x="1468582" y="1607127"/>
            <a:ext cx="10036030" cy="4304095"/>
          </a:xfrm>
        </p:spPr>
        <p:txBody>
          <a:bodyPr>
            <a:noAutofit/>
          </a:bodyPr>
          <a:lstStyle/>
          <a:p>
            <a:r>
              <a:rPr lang="en-US" sz="2400" dirty="0"/>
              <a:t>Before I began research for my question, my initial knowledge was underdeveloped and rudimentary with only a basic understanding of the English monarchy’s involvement in, and relevance to, Australia. Through further research, my understanding of the English monarchy and its role in Australia began to grow immensely so that I gained a comprehensive and nuanced understanding of the executive, social and historical functions of the monarchy. Through interviews with such people as Dr. Steven Anderson, I obtained a further understanding of how Australia’s early history forged its loyalty to the English crown. </a:t>
            </a:r>
            <a:endParaRPr lang="en-AU" sz="2400" dirty="0"/>
          </a:p>
        </p:txBody>
      </p:sp>
    </p:spTree>
    <p:extLst>
      <p:ext uri="{BB962C8B-B14F-4D97-AF65-F5344CB8AC3E}">
        <p14:creationId xmlns:p14="http://schemas.microsoft.com/office/powerpoint/2010/main" val="23040462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18852" y="237399"/>
            <a:ext cx="8911687" cy="1280890"/>
          </a:xfrm>
        </p:spPr>
        <p:txBody>
          <a:bodyPr>
            <a:normAutofit fontScale="90000"/>
          </a:bodyPr>
          <a:lstStyle/>
          <a:p>
            <a:pPr lvl="0"/>
            <a:r>
              <a:rPr lang="en-AU" dirty="0">
                <a:solidFill>
                  <a:srgbClr val="C00000"/>
                </a:solidFill>
              </a:rPr>
              <a:t>R2 - discuss the decisions you made in response to challenges and opportunities</a:t>
            </a:r>
            <a:br>
              <a:rPr lang="en-AU" dirty="0"/>
            </a:br>
            <a:endParaRPr lang="en-AU" dirty="0"/>
          </a:p>
        </p:txBody>
      </p:sp>
      <p:sp>
        <p:nvSpPr>
          <p:cNvPr id="3" name="Content Placeholder 2"/>
          <p:cNvSpPr>
            <a:spLocks noGrp="1"/>
          </p:cNvSpPr>
          <p:nvPr>
            <p:ph idx="1"/>
          </p:nvPr>
        </p:nvSpPr>
        <p:spPr>
          <a:xfrm>
            <a:off x="6941123" y="2074646"/>
            <a:ext cx="4599711" cy="3669290"/>
          </a:xfrm>
        </p:spPr>
        <p:style>
          <a:lnRef idx="2">
            <a:schemeClr val="accent2"/>
          </a:lnRef>
          <a:fillRef idx="1">
            <a:schemeClr val="lt1"/>
          </a:fillRef>
          <a:effectRef idx="0">
            <a:schemeClr val="accent2"/>
          </a:effectRef>
          <a:fontRef idx="minor">
            <a:schemeClr val="dk1"/>
          </a:fontRef>
        </p:style>
        <p:txBody>
          <a:bodyPr/>
          <a:lstStyle/>
          <a:p>
            <a:r>
              <a:rPr lang="en-AU" dirty="0"/>
              <a:t>What was the challenge or opportunity?</a:t>
            </a:r>
          </a:p>
          <a:p>
            <a:r>
              <a:rPr lang="en-AU" dirty="0"/>
              <a:t>What </a:t>
            </a:r>
            <a:r>
              <a:rPr lang="en-AU" b="1" dirty="0"/>
              <a:t>decision</a:t>
            </a:r>
            <a:r>
              <a:rPr lang="en-AU" dirty="0"/>
              <a:t> did you make when you encountered the challenge or opportunity?</a:t>
            </a:r>
          </a:p>
          <a:p>
            <a:r>
              <a:rPr lang="en-AU" dirty="0"/>
              <a:t>How did that </a:t>
            </a:r>
            <a:r>
              <a:rPr lang="en-AU" b="1" dirty="0"/>
              <a:t>decision</a:t>
            </a:r>
            <a:r>
              <a:rPr lang="en-AU" dirty="0"/>
              <a:t> influence/affect your research?</a:t>
            </a:r>
          </a:p>
        </p:txBody>
      </p:sp>
      <p:sp>
        <p:nvSpPr>
          <p:cNvPr id="4" name="Content Placeholder 2"/>
          <p:cNvSpPr txBox="1">
            <a:spLocks/>
          </p:cNvSpPr>
          <p:nvPr/>
        </p:nvSpPr>
        <p:spPr>
          <a:xfrm>
            <a:off x="623453" y="1825625"/>
            <a:ext cx="420485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AU" dirty="0"/>
          </a:p>
        </p:txBody>
      </p:sp>
      <p:sp>
        <p:nvSpPr>
          <p:cNvPr id="6" name="Content Placeholder 2"/>
          <p:cNvSpPr txBox="1">
            <a:spLocks/>
          </p:cNvSpPr>
          <p:nvPr/>
        </p:nvSpPr>
        <p:spPr>
          <a:xfrm>
            <a:off x="408707" y="1690688"/>
            <a:ext cx="6532416" cy="435133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t>discuss </a:t>
            </a:r>
            <a:r>
              <a:rPr lang="en-AU" u="sng" dirty="0"/>
              <a:t>in detail</a:t>
            </a:r>
            <a:r>
              <a:rPr lang="en-AU" dirty="0"/>
              <a:t> the significance of decisions made </a:t>
            </a:r>
          </a:p>
          <a:p>
            <a:r>
              <a:rPr lang="en-AU" dirty="0"/>
              <a:t>discussed both the positive and negative aspects of their decisions How did that decision influence/affect your research?</a:t>
            </a:r>
          </a:p>
          <a:p>
            <a:pPr lvl="0"/>
            <a:r>
              <a:rPr lang="en-AU" dirty="0"/>
              <a:t>Students should avoid generic challenges such as internet being blocked, workload, teacher being away. </a:t>
            </a:r>
            <a:r>
              <a:rPr lang="en-AU" dirty="0">
                <a:solidFill>
                  <a:srgbClr val="FF0000"/>
                </a:solidFill>
              </a:rPr>
              <a:t>When Teaching this section it is important to highlight what some challenges and opportunities may be and what are not.</a:t>
            </a:r>
          </a:p>
          <a:p>
            <a:endParaRPr lang="en-AU" dirty="0"/>
          </a:p>
        </p:txBody>
      </p:sp>
      <p:sp>
        <p:nvSpPr>
          <p:cNvPr id="7" name="TextBox 6"/>
          <p:cNvSpPr txBox="1"/>
          <p:nvPr/>
        </p:nvSpPr>
        <p:spPr>
          <a:xfrm>
            <a:off x="7370617" y="1729848"/>
            <a:ext cx="4599711" cy="369332"/>
          </a:xfrm>
          <a:prstGeom prst="rect">
            <a:avLst/>
          </a:prstGeom>
          <a:noFill/>
        </p:spPr>
        <p:txBody>
          <a:bodyPr wrap="square" rtlCol="0">
            <a:spAutoFit/>
          </a:bodyPr>
          <a:lstStyle/>
          <a:p>
            <a:r>
              <a:rPr lang="en-AU" dirty="0"/>
              <a:t>Scaffolding questions</a:t>
            </a:r>
          </a:p>
        </p:txBody>
      </p:sp>
      <p:sp>
        <p:nvSpPr>
          <p:cNvPr id="8" name="TextBox 7"/>
          <p:cNvSpPr txBox="1"/>
          <p:nvPr/>
        </p:nvSpPr>
        <p:spPr>
          <a:xfrm>
            <a:off x="630379" y="6042026"/>
            <a:ext cx="10910455"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AU" b="1" dirty="0">
                <a:solidFill>
                  <a:srgbClr val="FF0000"/>
                </a:solidFill>
              </a:rPr>
              <a:t>Don’t</a:t>
            </a:r>
            <a:r>
              <a:rPr lang="en-AU" dirty="0"/>
              <a:t> simply recount generic challenges like poor time management, technical difficulties.</a:t>
            </a:r>
          </a:p>
          <a:p>
            <a:r>
              <a:rPr lang="en-AU" b="1" dirty="0">
                <a:solidFill>
                  <a:srgbClr val="FF0000"/>
                </a:solidFill>
              </a:rPr>
              <a:t>Don’t</a:t>
            </a:r>
            <a:r>
              <a:rPr lang="en-AU" dirty="0"/>
              <a:t> only focus on challenges and opportunities without discussing the decisions you made.</a:t>
            </a:r>
          </a:p>
        </p:txBody>
      </p:sp>
    </p:spTree>
    <p:extLst>
      <p:ext uri="{BB962C8B-B14F-4D97-AF65-F5344CB8AC3E}">
        <p14:creationId xmlns:p14="http://schemas.microsoft.com/office/powerpoint/2010/main" val="17730299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R2 Example</a:t>
            </a:r>
          </a:p>
        </p:txBody>
      </p:sp>
      <p:sp>
        <p:nvSpPr>
          <p:cNvPr id="3" name="Content Placeholder 2"/>
          <p:cNvSpPr>
            <a:spLocks noGrp="1"/>
          </p:cNvSpPr>
          <p:nvPr>
            <p:ph idx="1"/>
          </p:nvPr>
        </p:nvSpPr>
        <p:spPr>
          <a:xfrm>
            <a:off x="1690255" y="1496291"/>
            <a:ext cx="9814357" cy="4414931"/>
          </a:xfrm>
        </p:spPr>
        <p:txBody>
          <a:bodyPr>
            <a:normAutofit/>
          </a:bodyPr>
          <a:lstStyle/>
          <a:p>
            <a:r>
              <a:rPr lang="en-US" sz="2000" dirty="0"/>
              <a:t>One of my most difficult challenges was to obtain and confirm interviews. My first decision had been to approach </a:t>
            </a:r>
            <a:r>
              <a:rPr lang="en-US" sz="2000" dirty="0" err="1"/>
              <a:t>Dr.Paul</a:t>
            </a:r>
            <a:r>
              <a:rPr lang="en-US" sz="2000" dirty="0"/>
              <a:t> </a:t>
            </a:r>
            <a:r>
              <a:rPr lang="en-US" sz="2000" dirty="0" err="1"/>
              <a:t>Sendzuik</a:t>
            </a:r>
            <a:r>
              <a:rPr lang="en-US" sz="2000" dirty="0"/>
              <a:t>, a historian from Adelaide University but he did not reply to me. My appropriate decision in response to this was to move on and to find new people to interview in the same field.  As such, I made the choice to ask Dr. Steven Anderson, who is also a historian at Adelaide University, for an interview. This was a good decision because he proved to be the most influential and helpful person towards validating my key findings in the second part of my outcome. He was particularly helpful in his expertise in the history of Australia’s relationship with the monarchy. Therefore, the decision to persevere in contacting an historian effectively shaped this entire section of my outcome for the better, as Anderson was a historian of Australian History who provided very reliable information. </a:t>
            </a:r>
            <a:endParaRPr lang="en-AU" sz="2000" dirty="0"/>
          </a:p>
        </p:txBody>
      </p:sp>
    </p:spTree>
    <p:extLst>
      <p:ext uri="{BB962C8B-B14F-4D97-AF65-F5344CB8AC3E}">
        <p14:creationId xmlns:p14="http://schemas.microsoft.com/office/powerpoint/2010/main" val="20940180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8743" y="146128"/>
            <a:ext cx="8911687" cy="1280890"/>
          </a:xfrm>
        </p:spPr>
        <p:txBody>
          <a:bodyPr>
            <a:normAutofit fontScale="90000"/>
          </a:bodyPr>
          <a:lstStyle/>
          <a:p>
            <a:pPr lvl="0"/>
            <a:r>
              <a:rPr lang="en-AU" dirty="0">
                <a:solidFill>
                  <a:srgbClr val="C00000"/>
                </a:solidFill>
              </a:rPr>
              <a:t>R3 - reflect on the quality of your Research Outcome</a:t>
            </a:r>
            <a:br>
              <a:rPr lang="en-AU" dirty="0"/>
            </a:br>
            <a:endParaRPr lang="en-AU" dirty="0"/>
          </a:p>
        </p:txBody>
      </p:sp>
      <p:sp>
        <p:nvSpPr>
          <p:cNvPr id="3" name="Content Placeholder 2"/>
          <p:cNvSpPr>
            <a:spLocks noGrp="1"/>
          </p:cNvSpPr>
          <p:nvPr>
            <p:ph idx="1"/>
          </p:nvPr>
        </p:nvSpPr>
        <p:spPr>
          <a:xfrm>
            <a:off x="526473" y="1427017"/>
            <a:ext cx="7606145" cy="5284893"/>
          </a:xfrm>
        </p:spPr>
        <p:txBody>
          <a:bodyPr>
            <a:normAutofit/>
          </a:bodyPr>
          <a:lstStyle/>
          <a:p>
            <a:r>
              <a:rPr lang="en-AU" dirty="0"/>
              <a:t>Reflects on successes and limitations of the research outcome </a:t>
            </a:r>
          </a:p>
          <a:p>
            <a:pPr lvl="0"/>
            <a:r>
              <a:rPr lang="en-AU" dirty="0"/>
              <a:t>Reflected on the quality of their Research Outcome </a:t>
            </a:r>
          </a:p>
          <a:p>
            <a:pPr lvl="0"/>
            <a:r>
              <a:rPr lang="en-AU" dirty="0"/>
              <a:t>Discussed the significance of their findings and the features that influenced the overall value and worth of their Research Outcome</a:t>
            </a:r>
          </a:p>
          <a:p>
            <a:pPr lvl="0"/>
            <a:r>
              <a:rPr lang="en-AU" dirty="0"/>
              <a:t>Reflected on the extent to which the question has been answered. </a:t>
            </a:r>
          </a:p>
          <a:p>
            <a:pPr lvl="0"/>
            <a:r>
              <a:rPr lang="en-AU" dirty="0"/>
              <a:t>Assessed the suitability of the research outcome format in relation to the question and their target audience. </a:t>
            </a:r>
          </a:p>
          <a:p>
            <a:pPr marL="0" indent="0">
              <a:buNone/>
            </a:pPr>
            <a:endParaRPr lang="en-AU" dirty="0"/>
          </a:p>
        </p:txBody>
      </p:sp>
      <p:sp>
        <p:nvSpPr>
          <p:cNvPr id="4" name="TextBox 3"/>
          <p:cNvSpPr txBox="1"/>
          <p:nvPr/>
        </p:nvSpPr>
        <p:spPr>
          <a:xfrm>
            <a:off x="8750443" y="1057686"/>
            <a:ext cx="4599711" cy="369332"/>
          </a:xfrm>
          <a:prstGeom prst="rect">
            <a:avLst/>
          </a:prstGeom>
          <a:noFill/>
        </p:spPr>
        <p:txBody>
          <a:bodyPr wrap="square" rtlCol="0">
            <a:spAutoFit/>
          </a:bodyPr>
          <a:lstStyle/>
          <a:p>
            <a:r>
              <a:rPr lang="en-AU" dirty="0"/>
              <a:t>Scaffolding questions</a:t>
            </a:r>
          </a:p>
        </p:txBody>
      </p:sp>
      <p:sp>
        <p:nvSpPr>
          <p:cNvPr id="5" name="Content Placeholder 2"/>
          <p:cNvSpPr txBox="1">
            <a:spLocks/>
          </p:cNvSpPr>
          <p:nvPr/>
        </p:nvSpPr>
        <p:spPr>
          <a:xfrm>
            <a:off x="8164223" y="1427018"/>
            <a:ext cx="3616037" cy="4730895"/>
          </a:xfrm>
          <a:prstGeom prst="rect">
            <a:avLst/>
          </a:prstGeom>
        </p:spPr>
        <p:style>
          <a:lnRef idx="2">
            <a:schemeClr val="accent2"/>
          </a:lnRef>
          <a:fillRef idx="1">
            <a:schemeClr val="lt1"/>
          </a:fillRef>
          <a:effectRef idx="0">
            <a:schemeClr val="accent2"/>
          </a:effectRef>
          <a:fontRef idx="minor">
            <a:schemeClr val="dk1"/>
          </a:fontRef>
        </p:style>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r>
              <a:rPr lang="en-AU" dirty="0"/>
              <a:t>What was the strengths of your outcome?</a:t>
            </a:r>
          </a:p>
          <a:p>
            <a:r>
              <a:rPr lang="en-AU" dirty="0"/>
              <a:t>What were the weaknesses?</a:t>
            </a:r>
          </a:p>
          <a:p>
            <a:r>
              <a:rPr lang="en-AU" dirty="0"/>
              <a:t>How well did your outcome answer your question? </a:t>
            </a:r>
          </a:p>
          <a:p>
            <a:r>
              <a:rPr lang="en-AU" dirty="0"/>
              <a:t>How did the outcome target the audience?</a:t>
            </a:r>
          </a:p>
          <a:p>
            <a:r>
              <a:rPr lang="en-AU" dirty="0"/>
              <a:t>How did the outcome benefit you/others?</a:t>
            </a:r>
          </a:p>
        </p:txBody>
      </p:sp>
      <p:sp>
        <p:nvSpPr>
          <p:cNvPr id="6" name="TextBox 5"/>
          <p:cNvSpPr txBox="1"/>
          <p:nvPr/>
        </p:nvSpPr>
        <p:spPr>
          <a:xfrm>
            <a:off x="623887" y="6342579"/>
            <a:ext cx="11156373"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AU" b="1" dirty="0">
                <a:solidFill>
                  <a:srgbClr val="FF0000"/>
                </a:solidFill>
              </a:rPr>
              <a:t>Use</a:t>
            </a:r>
            <a:r>
              <a:rPr lang="en-AU" dirty="0"/>
              <a:t> words like quality, value, worth, significance, importance of, reliability, strengths, limitations</a:t>
            </a:r>
          </a:p>
        </p:txBody>
      </p:sp>
    </p:spTree>
    <p:extLst>
      <p:ext uri="{BB962C8B-B14F-4D97-AF65-F5344CB8AC3E}">
        <p14:creationId xmlns:p14="http://schemas.microsoft.com/office/powerpoint/2010/main" val="12905208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R3 Example</a:t>
            </a:r>
          </a:p>
        </p:txBody>
      </p:sp>
      <p:sp>
        <p:nvSpPr>
          <p:cNvPr id="3" name="Content Placeholder 2"/>
          <p:cNvSpPr>
            <a:spLocks noGrp="1"/>
          </p:cNvSpPr>
          <p:nvPr>
            <p:ph idx="1"/>
          </p:nvPr>
        </p:nvSpPr>
        <p:spPr>
          <a:xfrm>
            <a:off x="1745673" y="1482437"/>
            <a:ext cx="9648103" cy="4650458"/>
          </a:xfrm>
        </p:spPr>
        <p:txBody>
          <a:bodyPr>
            <a:noAutofit/>
          </a:bodyPr>
          <a:lstStyle/>
          <a:p>
            <a:r>
              <a:rPr lang="en-US" sz="2000" dirty="0"/>
              <a:t>Despite many strengths in the answer of my question, there were also limitations because of the reliance on opinionative data that shaped this research. As such, I believe that the quality of my outcome was still very good because it contained a variety of information about the relevance of the monarchy to Australia, which made for interesting reading. The argument presented was cohesive and well documented. The substantiation of the argument was completed to a high standard as I included statistical data, historical perspectives, and points of view from primary sources, as well as from current media articles. This gave the reader a wide range of viewpoints that were well substantiated, so my findings were credible and valid. The clarity of the answer was improved by sectioning findings into focus areas which allowed for a fuller discussion of each point. This allowed for a more objective response to this highly opinionative issue by allowing for contrasting levels of relevance to be explored. </a:t>
            </a:r>
            <a:endParaRPr lang="en-AU" sz="2000" dirty="0"/>
          </a:p>
        </p:txBody>
      </p:sp>
    </p:spTree>
    <p:extLst>
      <p:ext uri="{BB962C8B-B14F-4D97-AF65-F5344CB8AC3E}">
        <p14:creationId xmlns:p14="http://schemas.microsoft.com/office/powerpoint/2010/main" val="941036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2"/>
          <a:stretch>
            <a:fillRect/>
          </a:stretch>
        </p:blipFill>
        <p:spPr>
          <a:xfrm>
            <a:off x="0" y="488950"/>
            <a:ext cx="11109325" cy="5692775"/>
          </a:xfrm>
          <a:prstGeom prst="rect">
            <a:avLst/>
          </a:prstGeom>
        </p:spPr>
      </p:pic>
    </p:spTree>
    <p:extLst>
      <p:ext uri="{BB962C8B-B14F-4D97-AF65-F5344CB8AC3E}">
        <p14:creationId xmlns:p14="http://schemas.microsoft.com/office/powerpoint/2010/main" val="38385297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AU" dirty="0"/>
              <a:t>S3 - organise your information coherently and communicate ideas accurately and appropriately.</a:t>
            </a:r>
            <a:br>
              <a:rPr lang="en-AU" dirty="0"/>
            </a:br>
            <a:endParaRPr lang="en-AU" dirty="0"/>
          </a:p>
        </p:txBody>
      </p:sp>
      <p:sp>
        <p:nvSpPr>
          <p:cNvPr id="3" name="Content Placeholder 2"/>
          <p:cNvSpPr>
            <a:spLocks noGrp="1"/>
          </p:cNvSpPr>
          <p:nvPr>
            <p:ph idx="1"/>
          </p:nvPr>
        </p:nvSpPr>
        <p:spPr/>
        <p:txBody>
          <a:bodyPr/>
          <a:lstStyle/>
          <a:p>
            <a:pPr lvl="0"/>
            <a:r>
              <a:rPr lang="en-AU" b="1" dirty="0"/>
              <a:t>Expression</a:t>
            </a:r>
            <a:r>
              <a:rPr lang="en-AU" dirty="0"/>
              <a:t> should be  fluent and ideas are well organised </a:t>
            </a:r>
          </a:p>
          <a:p>
            <a:pPr lvl="0" fontAlgn="base"/>
            <a:r>
              <a:rPr lang="en-AU" b="1" dirty="0"/>
              <a:t>Headings</a:t>
            </a:r>
            <a:r>
              <a:rPr lang="en-AU" dirty="0"/>
              <a:t> that related directly to the 2019 subject outline and so served to organise the review, aiding clarity. </a:t>
            </a:r>
          </a:p>
          <a:p>
            <a:pPr lvl="0" fontAlgn="base"/>
            <a:r>
              <a:rPr lang="en-AU" dirty="0"/>
              <a:t>Students should use a range of vocabulary, </a:t>
            </a:r>
            <a:r>
              <a:rPr lang="en-AU" b="1" dirty="0"/>
              <a:t>including varied qualifiers</a:t>
            </a:r>
            <a:r>
              <a:rPr lang="en-AU" dirty="0"/>
              <a:t>.</a:t>
            </a:r>
          </a:p>
          <a:p>
            <a:pPr lvl="0" fontAlgn="base"/>
            <a:r>
              <a:rPr lang="en-AU" dirty="0"/>
              <a:t>Work should be carefully drafted and edited to ensure effective communication.</a:t>
            </a:r>
          </a:p>
          <a:p>
            <a:pPr lvl="0" fontAlgn="base"/>
            <a:r>
              <a:rPr lang="en-AU" dirty="0"/>
              <a:t>Make good use of the summary!!!!!! It also contributes to S3 and can help to ‘put the marker in the picture’.</a:t>
            </a:r>
          </a:p>
        </p:txBody>
      </p:sp>
    </p:spTree>
    <p:extLst>
      <p:ext uri="{BB962C8B-B14F-4D97-AF65-F5344CB8AC3E}">
        <p14:creationId xmlns:p14="http://schemas.microsoft.com/office/powerpoint/2010/main" val="15884467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Example summary</a:t>
            </a:r>
          </a:p>
        </p:txBody>
      </p:sp>
      <p:sp>
        <p:nvSpPr>
          <p:cNvPr id="3" name="Content Placeholder 2"/>
          <p:cNvSpPr>
            <a:spLocks noGrp="1"/>
          </p:cNvSpPr>
          <p:nvPr>
            <p:ph idx="1"/>
          </p:nvPr>
        </p:nvSpPr>
        <p:spPr>
          <a:xfrm>
            <a:off x="1967345" y="1648691"/>
            <a:ext cx="9989128" cy="4876800"/>
          </a:xfrm>
        </p:spPr>
        <p:txBody>
          <a:bodyPr>
            <a:normAutofit/>
          </a:bodyPr>
          <a:lstStyle/>
          <a:p>
            <a:pPr marL="0" indent="0">
              <a:buNone/>
            </a:pPr>
            <a:r>
              <a:rPr lang="en-US" sz="2000" b="1" dirty="0"/>
              <a:t>Summary </a:t>
            </a:r>
            <a:r>
              <a:rPr lang="en-US" sz="2000" dirty="0"/>
              <a:t> </a:t>
            </a:r>
          </a:p>
          <a:p>
            <a:pPr marL="0" indent="0">
              <a:buNone/>
            </a:pPr>
            <a:r>
              <a:rPr lang="en-US" sz="2000" dirty="0"/>
              <a:t>My research project was driven by my fascination with the Imperial ages of countries during the 18th and 19th century, especially the development of British Empire. My early reading led me to devise my final question “To what extent is the English Monarchy a relevant institution for Australia? Interviews were conducted with several experts in History and Politics including; Dr. Steven Anderson, lecturer in 19th century Australian history; Luke </a:t>
            </a:r>
            <a:r>
              <a:rPr lang="en-US" sz="2000" dirty="0" err="1"/>
              <a:t>Mansillo</a:t>
            </a:r>
            <a:r>
              <a:rPr lang="en-US" sz="2000" dirty="0"/>
              <a:t>, PhD graduate in Government and International Relations and Mr. Ben Rillo, Political advisor and member for the SA committee for a Republic. By conducting these interviews, I was able to establish key findings such as how the monarchy’s popularity in Australia has risen greatly in recent times. Also, it was found that the Queen’s link with Australia is a formal one only, because constitutionally she has no real powers in Australian governance. My outcome was presented as a formal written report.</a:t>
            </a:r>
            <a:endParaRPr lang="en-AU" sz="2000" dirty="0"/>
          </a:p>
        </p:txBody>
      </p:sp>
    </p:spTree>
    <p:extLst>
      <p:ext uri="{BB962C8B-B14F-4D97-AF65-F5344CB8AC3E}">
        <p14:creationId xmlns:p14="http://schemas.microsoft.com/office/powerpoint/2010/main" val="5124678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72145" y="1136073"/>
            <a:ext cx="8091055" cy="1569660"/>
          </a:xfrm>
          <a:prstGeom prst="rect">
            <a:avLst/>
          </a:prstGeom>
          <a:noFill/>
        </p:spPr>
        <p:txBody>
          <a:bodyPr wrap="square" rtlCol="0">
            <a:spAutoFit/>
          </a:bodyPr>
          <a:lstStyle/>
          <a:p>
            <a:r>
              <a:rPr lang="en-AU" sz="9600" b="1" dirty="0">
                <a:ln w="22225">
                  <a:solidFill>
                    <a:schemeClr val="accent2"/>
                  </a:solidFill>
                  <a:prstDash val="solid"/>
                </a:ln>
                <a:solidFill>
                  <a:schemeClr val="accent2">
                    <a:lumMod val="40000"/>
                    <a:lumOff val="60000"/>
                  </a:schemeClr>
                </a:solidFill>
              </a:rPr>
              <a:t>Tips and Advice</a:t>
            </a:r>
          </a:p>
        </p:txBody>
      </p:sp>
    </p:spTree>
    <p:extLst>
      <p:ext uri="{BB962C8B-B14F-4D97-AF65-F5344CB8AC3E}">
        <p14:creationId xmlns:p14="http://schemas.microsoft.com/office/powerpoint/2010/main" val="16973414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8691" y="624110"/>
            <a:ext cx="9855921" cy="1280890"/>
          </a:xfrm>
        </p:spPr>
        <p:txBody>
          <a:bodyPr/>
          <a:lstStyle/>
          <a:p>
            <a:r>
              <a:rPr lang="en-AU" dirty="0"/>
              <a:t>From my experience only – all students and sites are different.</a:t>
            </a:r>
          </a:p>
        </p:txBody>
      </p:sp>
      <p:sp>
        <p:nvSpPr>
          <p:cNvPr id="3" name="Content Placeholder 2"/>
          <p:cNvSpPr>
            <a:spLocks noGrp="1"/>
          </p:cNvSpPr>
          <p:nvPr>
            <p:ph idx="1"/>
          </p:nvPr>
        </p:nvSpPr>
        <p:spPr>
          <a:xfrm>
            <a:off x="1648691" y="2133599"/>
            <a:ext cx="9855921" cy="4502727"/>
          </a:xfrm>
        </p:spPr>
        <p:txBody>
          <a:bodyPr/>
          <a:lstStyle/>
          <a:p>
            <a:r>
              <a:rPr lang="en-AU" dirty="0"/>
              <a:t>My students who have little experience of producing a volume of work find the folio onerous.  This can be overcome by-</a:t>
            </a:r>
          </a:p>
          <a:p>
            <a:r>
              <a:rPr lang="en-AU" dirty="0"/>
              <a:t>Setting it out for them page by page – they will only do 10 pages! </a:t>
            </a:r>
            <a:r>
              <a:rPr lang="en-AU" b="1" dirty="0"/>
              <a:t>Scaffold the pages so all criteria are covered. </a:t>
            </a:r>
          </a:p>
          <a:p>
            <a:r>
              <a:rPr lang="en-AU" dirty="0"/>
              <a:t> Using their phone to tape conversations between us which can then be transcribed – even with ESO help. </a:t>
            </a:r>
          </a:p>
          <a:p>
            <a:r>
              <a:rPr lang="en-AU" dirty="0"/>
              <a:t>Using the phone to record material such as secondary source analyses after watching TED talks and so on. </a:t>
            </a:r>
          </a:p>
          <a:p>
            <a:r>
              <a:rPr lang="en-AU" dirty="0"/>
              <a:t>Making use of the staff in the school for interviews and expert assistance.</a:t>
            </a:r>
          </a:p>
          <a:p>
            <a:r>
              <a:rPr lang="en-AU" dirty="0"/>
              <a:t>Recording their Review orally.</a:t>
            </a:r>
          </a:p>
          <a:p>
            <a:endParaRPr lang="en-AU" dirty="0"/>
          </a:p>
          <a:p>
            <a:pPr marL="0" indent="0">
              <a:buNone/>
            </a:pPr>
            <a:endParaRPr lang="en-AU" dirty="0"/>
          </a:p>
        </p:txBody>
      </p:sp>
    </p:spTree>
    <p:extLst>
      <p:ext uri="{BB962C8B-B14F-4D97-AF65-F5344CB8AC3E}">
        <p14:creationId xmlns:p14="http://schemas.microsoft.com/office/powerpoint/2010/main" val="28236012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Others experiences?</a:t>
            </a:r>
          </a:p>
        </p:txBody>
      </p:sp>
      <p:sp>
        <p:nvSpPr>
          <p:cNvPr id="3" name="Content Placeholder 2"/>
          <p:cNvSpPr>
            <a:spLocks noGrp="1"/>
          </p:cNvSpPr>
          <p:nvPr>
            <p:ph idx="1"/>
          </p:nvPr>
        </p:nvSpPr>
        <p:spPr/>
        <p:txBody>
          <a:bodyPr/>
          <a:lstStyle/>
          <a:p>
            <a:endParaRPr lang="en-AU" dirty="0"/>
          </a:p>
        </p:txBody>
      </p:sp>
    </p:spTree>
    <p:extLst>
      <p:ext uri="{BB962C8B-B14F-4D97-AF65-F5344CB8AC3E}">
        <p14:creationId xmlns:p14="http://schemas.microsoft.com/office/powerpoint/2010/main" val="33805768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dirty="0"/>
              <a:t>Chief assessors report – issues with the Review.</a:t>
            </a:r>
          </a:p>
        </p:txBody>
      </p:sp>
      <p:sp>
        <p:nvSpPr>
          <p:cNvPr id="3" name="Content Placeholder 2"/>
          <p:cNvSpPr>
            <a:spLocks noGrp="1"/>
          </p:cNvSpPr>
          <p:nvPr>
            <p:ph idx="1"/>
          </p:nvPr>
        </p:nvSpPr>
        <p:spPr>
          <a:xfrm>
            <a:off x="1828800" y="2133599"/>
            <a:ext cx="9675812" cy="4239491"/>
          </a:xfrm>
        </p:spPr>
        <p:txBody>
          <a:bodyPr/>
          <a:lstStyle/>
          <a:p>
            <a:r>
              <a:rPr lang="en-AU" dirty="0"/>
              <a:t>As has been identified in previous years, many students are presenting their Review for RPA, in a manner designed to meet the specific features of the Evaluation in RPB. This limits their success, </a:t>
            </a:r>
            <a:r>
              <a:rPr lang="en-AU" b="1" dirty="0"/>
              <a:t>as does a discussion of outdated specific features</a:t>
            </a:r>
            <a:r>
              <a:rPr lang="en-AU" dirty="0"/>
              <a:t> (such as the capabilities developed). </a:t>
            </a:r>
          </a:p>
          <a:p>
            <a:r>
              <a:rPr lang="en-AU" dirty="0"/>
              <a:t>Other students were hampered because they provided a recount of their research project as a whole in R1, rather than focusing on the new skills and knowledge they developed e.g. “First I completed a lotus diagram, then I started to look through the Internet”</a:t>
            </a:r>
          </a:p>
          <a:p>
            <a:r>
              <a:rPr lang="en-AU" dirty="0"/>
              <a:t>Only briefly discussed new knowledge developed and then focused on generic skill development such as searching the internet. </a:t>
            </a:r>
          </a:p>
          <a:p>
            <a:r>
              <a:rPr lang="en-AU" dirty="0"/>
              <a:t>Used the majority of the word-count in addressing specific feature R1 (review of knowledge and skills), often giving only cursory treatment to R2 and R3. In some cases, R3 was not addressed at all</a:t>
            </a:r>
          </a:p>
          <a:p>
            <a:endParaRPr lang="en-AU" dirty="0"/>
          </a:p>
          <a:p>
            <a:endParaRPr lang="en-AU" dirty="0"/>
          </a:p>
          <a:p>
            <a:endParaRPr lang="en-AU" dirty="0"/>
          </a:p>
        </p:txBody>
      </p:sp>
    </p:spTree>
    <p:extLst>
      <p:ext uri="{BB962C8B-B14F-4D97-AF65-F5344CB8AC3E}">
        <p14:creationId xmlns:p14="http://schemas.microsoft.com/office/powerpoint/2010/main" val="25894768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Chief assessors report – issues with the Review.</a:t>
            </a:r>
          </a:p>
        </p:txBody>
      </p:sp>
      <p:sp>
        <p:nvSpPr>
          <p:cNvPr id="3" name="Content Placeholder 2"/>
          <p:cNvSpPr>
            <a:spLocks noGrp="1"/>
          </p:cNvSpPr>
          <p:nvPr>
            <p:ph idx="1"/>
          </p:nvPr>
        </p:nvSpPr>
        <p:spPr/>
        <p:txBody>
          <a:bodyPr/>
          <a:lstStyle/>
          <a:p>
            <a:r>
              <a:rPr lang="en-AU" dirty="0"/>
              <a:t>Less successful students –</a:t>
            </a:r>
          </a:p>
          <a:p>
            <a:r>
              <a:rPr lang="en-AU" dirty="0"/>
              <a:t>devoted much of the discussion to an explanation of the challenges and/or opportunities themselves, rather than the decisions made. A significant number of reviews </a:t>
            </a:r>
            <a:r>
              <a:rPr lang="en-AU" b="1" dirty="0"/>
              <a:t>omitted any mention of decisions at all</a:t>
            </a:r>
            <a:r>
              <a:rPr lang="en-AU" dirty="0"/>
              <a:t>. </a:t>
            </a:r>
          </a:p>
          <a:p>
            <a:r>
              <a:rPr lang="en-AU" dirty="0"/>
              <a:t>made reference to superficial issues of time management/being disorganised/Internet not working/sites being blocked/missing school. Generally, a generic and superficial response to these ‘challenges’ was produced.</a:t>
            </a:r>
          </a:p>
        </p:txBody>
      </p:sp>
    </p:spTree>
    <p:extLst>
      <p:ext uri="{BB962C8B-B14F-4D97-AF65-F5344CB8AC3E}">
        <p14:creationId xmlns:p14="http://schemas.microsoft.com/office/powerpoint/2010/main" val="6351269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Chief assessors report – issues with the Review.</a:t>
            </a:r>
          </a:p>
        </p:txBody>
      </p:sp>
      <p:sp>
        <p:nvSpPr>
          <p:cNvPr id="3" name="Content Placeholder 2"/>
          <p:cNvSpPr>
            <a:spLocks noGrp="1"/>
          </p:cNvSpPr>
          <p:nvPr>
            <p:ph idx="1"/>
          </p:nvPr>
        </p:nvSpPr>
        <p:spPr/>
        <p:txBody>
          <a:bodyPr/>
          <a:lstStyle/>
          <a:p>
            <a:r>
              <a:rPr lang="en-AU" dirty="0"/>
              <a:t>The less successful responses –</a:t>
            </a:r>
          </a:p>
          <a:p>
            <a:r>
              <a:rPr lang="en-AU" dirty="0"/>
              <a:t>reviewed their Research Project, particularly how they conducted their research rather than focusing on their Research Outcome and how they were able to provide a resolution to their research question.</a:t>
            </a:r>
          </a:p>
          <a:p>
            <a:r>
              <a:rPr lang="en-AU" dirty="0"/>
              <a:t>made simplistic or exaggerated comments about the quality of the Research Outcome, including a sole focus on how it was personally meaningful</a:t>
            </a:r>
          </a:p>
        </p:txBody>
      </p:sp>
    </p:spTree>
    <p:extLst>
      <p:ext uri="{BB962C8B-B14F-4D97-AF65-F5344CB8AC3E}">
        <p14:creationId xmlns:p14="http://schemas.microsoft.com/office/powerpoint/2010/main" val="35818997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b="1" dirty="0"/>
              <a:t>Current trends</a:t>
            </a:r>
          </a:p>
        </p:txBody>
      </p:sp>
      <p:sp>
        <p:nvSpPr>
          <p:cNvPr id="3" name="Content Placeholder 2"/>
          <p:cNvSpPr>
            <a:spLocks noGrp="1"/>
          </p:cNvSpPr>
          <p:nvPr>
            <p:ph idx="1"/>
          </p:nvPr>
        </p:nvSpPr>
        <p:spPr>
          <a:xfrm>
            <a:off x="706580" y="1264555"/>
            <a:ext cx="11152909" cy="5403273"/>
          </a:xfrm>
        </p:spPr>
        <p:txBody>
          <a:bodyPr>
            <a:noAutofit/>
          </a:bodyPr>
          <a:lstStyle/>
          <a:p>
            <a:r>
              <a:rPr lang="en-AU" sz="3600" dirty="0"/>
              <a:t>9432 students undertook RPB in 2018</a:t>
            </a:r>
          </a:p>
          <a:p>
            <a:endParaRPr lang="en-AU" sz="3600" dirty="0"/>
          </a:p>
          <a:p>
            <a:r>
              <a:rPr lang="en-AU" sz="3600" dirty="0"/>
              <a:t>1465 students undertook RPA in 2018</a:t>
            </a:r>
          </a:p>
          <a:p>
            <a:pPr marL="0" indent="0">
              <a:buNone/>
            </a:pPr>
            <a:r>
              <a:rPr lang="en-AU" sz="3600" b="1" i="1" dirty="0">
                <a:solidFill>
                  <a:srgbClr val="FF0000"/>
                </a:solidFill>
              </a:rPr>
              <a:t>(This is an increase of about 400 students from 2017).</a:t>
            </a:r>
          </a:p>
          <a:p>
            <a:pPr marL="0" indent="0">
              <a:buNone/>
            </a:pPr>
            <a:endParaRPr lang="en-AU" sz="3600" dirty="0"/>
          </a:p>
          <a:p>
            <a:r>
              <a:rPr lang="en-AU" sz="3600" dirty="0"/>
              <a:t>Xxx students withdrawn from RPB in semester 1 and 2.</a:t>
            </a:r>
          </a:p>
        </p:txBody>
      </p:sp>
    </p:spTree>
    <p:extLst>
      <p:ext uri="{BB962C8B-B14F-4D97-AF65-F5344CB8AC3E}">
        <p14:creationId xmlns:p14="http://schemas.microsoft.com/office/powerpoint/2010/main" val="2166080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1817" y="624110"/>
            <a:ext cx="9772795" cy="1280890"/>
          </a:xfrm>
        </p:spPr>
        <p:txBody>
          <a:bodyPr>
            <a:normAutofit fontScale="90000"/>
          </a:bodyPr>
          <a:lstStyle/>
          <a:p>
            <a:pPr algn="ctr"/>
            <a:r>
              <a:rPr lang="en-AU" sz="4400" b="1" dirty="0"/>
              <a:t>Myth – busting!</a:t>
            </a:r>
            <a:br>
              <a:rPr lang="en-AU" sz="4400" b="1" dirty="0"/>
            </a:br>
            <a:r>
              <a:rPr lang="en-AU" sz="4400" b="1" dirty="0"/>
              <a:t>What do you hear about RPA?</a:t>
            </a:r>
          </a:p>
        </p:txBody>
      </p:sp>
      <p:sp>
        <p:nvSpPr>
          <p:cNvPr id="3" name="Content Placeholder 2"/>
          <p:cNvSpPr>
            <a:spLocks noGrp="1"/>
          </p:cNvSpPr>
          <p:nvPr>
            <p:ph idx="1"/>
          </p:nvPr>
        </p:nvSpPr>
        <p:spPr>
          <a:xfrm>
            <a:off x="1731817" y="2133600"/>
            <a:ext cx="10224655" cy="3777622"/>
          </a:xfrm>
        </p:spPr>
        <p:txBody>
          <a:bodyPr>
            <a:normAutofit lnSpcReduction="10000"/>
          </a:bodyPr>
          <a:lstStyle/>
          <a:p>
            <a:r>
              <a:rPr lang="en-AU" sz="4000" dirty="0"/>
              <a:t>It’s for VET students.</a:t>
            </a:r>
          </a:p>
          <a:p>
            <a:r>
              <a:rPr lang="en-AU" sz="4000" dirty="0"/>
              <a:t>It’s for less able students only.</a:t>
            </a:r>
          </a:p>
          <a:p>
            <a:r>
              <a:rPr lang="en-AU" sz="4000" dirty="0"/>
              <a:t>It’s where you put your RPB students at the end of the course when it doesn’t look like they’ll pass.</a:t>
            </a:r>
          </a:p>
          <a:p>
            <a:r>
              <a:rPr lang="en-AU" sz="4000" b="1" i="1" dirty="0">
                <a:solidFill>
                  <a:srgbClr val="0070C0"/>
                </a:solidFill>
              </a:rPr>
              <a:t>RPA can be so much more than this!</a:t>
            </a:r>
          </a:p>
          <a:p>
            <a:endParaRPr lang="en-AU" dirty="0"/>
          </a:p>
          <a:p>
            <a:endParaRPr lang="en-AU" dirty="0"/>
          </a:p>
        </p:txBody>
      </p:sp>
    </p:spTree>
    <p:extLst>
      <p:ext uri="{BB962C8B-B14F-4D97-AF65-F5344CB8AC3E}">
        <p14:creationId xmlns:p14="http://schemas.microsoft.com/office/powerpoint/2010/main" val="680324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9361" y="254004"/>
            <a:ext cx="8911687" cy="1280890"/>
          </a:xfrm>
        </p:spPr>
        <p:txBody>
          <a:bodyPr/>
          <a:lstStyle/>
          <a:p>
            <a:pPr algn="ctr"/>
            <a:r>
              <a:rPr lang="en-AU" b="1" dirty="0"/>
              <a:t>Quick reminder - What’s the difference between these two subjects?</a:t>
            </a:r>
          </a:p>
        </p:txBody>
      </p:sp>
      <p:sp>
        <p:nvSpPr>
          <p:cNvPr id="3" name="Content Placeholder 2"/>
          <p:cNvSpPr>
            <a:spLocks noGrp="1"/>
          </p:cNvSpPr>
          <p:nvPr>
            <p:ph idx="1"/>
          </p:nvPr>
        </p:nvSpPr>
        <p:spPr>
          <a:xfrm>
            <a:off x="852055" y="2365952"/>
            <a:ext cx="10515600" cy="4691085"/>
          </a:xfrm>
          <a:solidFill>
            <a:srgbClr val="FFC000"/>
          </a:solidFill>
        </p:spPr>
        <p:txBody>
          <a:bodyPr>
            <a:normAutofit/>
          </a:bodyPr>
          <a:lstStyle/>
          <a:p>
            <a:pPr marL="0" indent="0">
              <a:buNone/>
            </a:pPr>
            <a:endParaRPr lang="en-AU" dirty="0"/>
          </a:p>
          <a:p>
            <a:pPr marL="0" indent="0">
              <a:buNone/>
            </a:pPr>
            <a:endParaRPr lang="en-AU" dirty="0"/>
          </a:p>
          <a:p>
            <a:pPr marL="0" indent="0">
              <a:buNone/>
            </a:pPr>
            <a:endParaRPr lang="en-AU" dirty="0"/>
          </a:p>
          <a:p>
            <a:pPr marL="0" indent="0">
              <a:buNone/>
            </a:pPr>
            <a:endParaRPr lang="en-AU" dirty="0"/>
          </a:p>
          <a:p>
            <a:pPr marL="0" indent="0">
              <a:buNone/>
            </a:pPr>
            <a:endParaRPr lang="en-AU" dirty="0"/>
          </a:p>
          <a:p>
            <a:pPr marL="0" indent="0">
              <a:buNone/>
            </a:pPr>
            <a:endParaRPr lang="en-AU" dirty="0"/>
          </a:p>
          <a:p>
            <a:pPr marL="0" indent="0">
              <a:buNone/>
            </a:pPr>
            <a:endParaRPr lang="en-AU" dirty="0"/>
          </a:p>
          <a:p>
            <a:pPr marL="0" indent="0">
              <a:buNone/>
            </a:pPr>
            <a:endParaRPr lang="en-AU" dirty="0"/>
          </a:p>
          <a:p>
            <a:pPr marL="0" indent="0" algn="ctr">
              <a:buNone/>
            </a:pPr>
            <a:r>
              <a:rPr lang="en-AU" sz="3200" b="1" dirty="0">
                <a:solidFill>
                  <a:srgbClr val="7030A0"/>
                </a:solidFill>
              </a:rPr>
              <a:t>Please note – the Review is very different to the Evaluation! – more later.</a:t>
            </a:r>
          </a:p>
        </p:txBody>
      </p:sp>
      <p:graphicFrame>
        <p:nvGraphicFramePr>
          <p:cNvPr id="4" name="Table 3"/>
          <p:cNvGraphicFramePr>
            <a:graphicFrameLocks noGrp="1"/>
          </p:cNvGraphicFramePr>
          <p:nvPr>
            <p:extLst>
              <p:ext uri="{D42A27DB-BD31-4B8C-83A1-F6EECF244321}">
                <p14:modId xmlns:p14="http://schemas.microsoft.com/office/powerpoint/2010/main" val="2592677600"/>
              </p:ext>
            </p:extLst>
          </p:nvPr>
        </p:nvGraphicFramePr>
        <p:xfrm>
          <a:off x="277092" y="1410203"/>
          <a:ext cx="11914908" cy="4092344"/>
        </p:xfrm>
        <a:graphic>
          <a:graphicData uri="http://schemas.openxmlformats.org/drawingml/2006/table">
            <a:tbl>
              <a:tblPr firstRow="1" bandRow="1">
                <a:tableStyleId>{5C22544A-7EE6-4342-B048-85BDC9FD1C3A}</a:tableStyleId>
              </a:tblPr>
              <a:tblGrid>
                <a:gridCol w="3971636">
                  <a:extLst>
                    <a:ext uri="{9D8B030D-6E8A-4147-A177-3AD203B41FA5}">
                      <a16:colId xmlns:a16="http://schemas.microsoft.com/office/drawing/2014/main" val="20000"/>
                    </a:ext>
                  </a:extLst>
                </a:gridCol>
                <a:gridCol w="3971636">
                  <a:extLst>
                    <a:ext uri="{9D8B030D-6E8A-4147-A177-3AD203B41FA5}">
                      <a16:colId xmlns:a16="http://schemas.microsoft.com/office/drawing/2014/main" val="20001"/>
                    </a:ext>
                  </a:extLst>
                </a:gridCol>
                <a:gridCol w="3971636">
                  <a:extLst>
                    <a:ext uri="{9D8B030D-6E8A-4147-A177-3AD203B41FA5}">
                      <a16:colId xmlns:a16="http://schemas.microsoft.com/office/drawing/2014/main" val="20002"/>
                    </a:ext>
                  </a:extLst>
                </a:gridCol>
              </a:tblGrid>
              <a:tr h="529534">
                <a:tc>
                  <a:txBody>
                    <a:bodyPr/>
                    <a:lstStyle/>
                    <a:p>
                      <a:endParaRPr lang="en-AU" sz="3200" dirty="0"/>
                    </a:p>
                  </a:txBody>
                  <a:tcPr/>
                </a:tc>
                <a:tc>
                  <a:txBody>
                    <a:bodyPr/>
                    <a:lstStyle/>
                    <a:p>
                      <a:r>
                        <a:rPr lang="en-AU" sz="3200" dirty="0"/>
                        <a:t>RPA</a:t>
                      </a:r>
                    </a:p>
                  </a:txBody>
                  <a:tcPr/>
                </a:tc>
                <a:tc>
                  <a:txBody>
                    <a:bodyPr/>
                    <a:lstStyle/>
                    <a:p>
                      <a:r>
                        <a:rPr lang="en-AU" sz="3200" dirty="0"/>
                        <a:t>RPB</a:t>
                      </a:r>
                    </a:p>
                  </a:txBody>
                  <a:tcPr/>
                </a:tc>
                <a:extLst>
                  <a:ext uri="{0D108BD9-81ED-4DB2-BD59-A6C34878D82A}">
                    <a16:rowId xmlns:a16="http://schemas.microsoft.com/office/drawing/2014/main" val="10000"/>
                  </a:ext>
                </a:extLst>
              </a:tr>
              <a:tr h="975458">
                <a:tc>
                  <a:txBody>
                    <a:bodyPr/>
                    <a:lstStyle/>
                    <a:p>
                      <a:r>
                        <a:rPr lang="en-AU" sz="3200" dirty="0"/>
                        <a:t>Folio</a:t>
                      </a:r>
                    </a:p>
                  </a:txBody>
                  <a:tcPr/>
                </a:tc>
                <a:tc>
                  <a:txBody>
                    <a:bodyPr/>
                    <a:lstStyle/>
                    <a:p>
                      <a:r>
                        <a:rPr lang="en-AU" sz="3200" dirty="0"/>
                        <a:t>10 pages P1, P2, D1,</a:t>
                      </a:r>
                      <a:r>
                        <a:rPr lang="en-AU" sz="3200" baseline="0" dirty="0"/>
                        <a:t> D2, D3, D4.</a:t>
                      </a:r>
                      <a:r>
                        <a:rPr lang="en-AU" sz="3200" dirty="0"/>
                        <a:t> </a:t>
                      </a:r>
                    </a:p>
                  </a:txBody>
                  <a:tcPr/>
                </a:tc>
                <a:tc>
                  <a:txBody>
                    <a:bodyPr/>
                    <a:lstStyle/>
                    <a:p>
                      <a:r>
                        <a:rPr lang="en-AU" sz="3200" dirty="0"/>
                        <a:t>10 pages P1, P2, D1,</a:t>
                      </a:r>
                      <a:r>
                        <a:rPr lang="en-AU" sz="3200" baseline="0" dirty="0"/>
                        <a:t> D2, D3, D4.</a:t>
                      </a:r>
                      <a:r>
                        <a:rPr lang="en-AU" sz="3200" dirty="0"/>
                        <a:t> </a:t>
                      </a:r>
                    </a:p>
                  </a:txBody>
                  <a:tcPr/>
                </a:tc>
                <a:extLst>
                  <a:ext uri="{0D108BD9-81ED-4DB2-BD59-A6C34878D82A}">
                    <a16:rowId xmlns:a16="http://schemas.microsoft.com/office/drawing/2014/main" val="10001"/>
                  </a:ext>
                </a:extLst>
              </a:tr>
              <a:tr h="1867304">
                <a:tc>
                  <a:txBody>
                    <a:bodyPr/>
                    <a:lstStyle/>
                    <a:p>
                      <a:r>
                        <a:rPr lang="en-AU" sz="3200" dirty="0"/>
                        <a:t>Outcome</a:t>
                      </a:r>
                    </a:p>
                  </a:txBody>
                  <a:tcPr/>
                </a:tc>
                <a:tc>
                  <a:txBody>
                    <a:bodyPr/>
                    <a:lstStyle/>
                    <a:p>
                      <a:r>
                        <a:rPr lang="en-AU" sz="3200" dirty="0">
                          <a:solidFill>
                            <a:srgbClr val="FF0000"/>
                          </a:solidFill>
                        </a:rPr>
                        <a:t>1500</a:t>
                      </a:r>
                      <a:r>
                        <a:rPr lang="en-AU" sz="3200" dirty="0"/>
                        <a:t> words (or </a:t>
                      </a:r>
                      <a:r>
                        <a:rPr lang="en-AU" sz="3200" dirty="0">
                          <a:solidFill>
                            <a:srgbClr val="FF0000"/>
                          </a:solidFill>
                        </a:rPr>
                        <a:t>10</a:t>
                      </a:r>
                      <a:r>
                        <a:rPr lang="en-AU" sz="3200" dirty="0"/>
                        <a:t> minutes equivalent in multi-modal).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3200" dirty="0">
                          <a:solidFill>
                            <a:srgbClr val="FF0000"/>
                          </a:solidFill>
                        </a:rPr>
                        <a:t>2000</a:t>
                      </a:r>
                      <a:r>
                        <a:rPr lang="en-AU" sz="3200" dirty="0"/>
                        <a:t> words (or </a:t>
                      </a:r>
                      <a:r>
                        <a:rPr lang="en-AU" sz="3200" dirty="0">
                          <a:solidFill>
                            <a:srgbClr val="FF0000"/>
                          </a:solidFill>
                        </a:rPr>
                        <a:t>12</a:t>
                      </a:r>
                      <a:r>
                        <a:rPr lang="en-AU" sz="3200" dirty="0"/>
                        <a:t> minutes equivalent in multi-modal).</a:t>
                      </a:r>
                    </a:p>
                  </a:txBody>
                  <a:tcPr/>
                </a:tc>
                <a:extLst>
                  <a:ext uri="{0D108BD9-81ED-4DB2-BD59-A6C34878D82A}">
                    <a16:rowId xmlns:a16="http://schemas.microsoft.com/office/drawing/2014/main" val="10002"/>
                  </a:ext>
                </a:extLst>
              </a:tr>
              <a:tr h="529534">
                <a:tc>
                  <a:txBody>
                    <a:bodyPr/>
                    <a:lstStyle/>
                    <a:p>
                      <a:r>
                        <a:rPr lang="en-AU" sz="3200" dirty="0"/>
                        <a:t>External</a:t>
                      </a:r>
                    </a:p>
                  </a:txBody>
                  <a:tcPr/>
                </a:tc>
                <a:tc>
                  <a:txBody>
                    <a:bodyPr/>
                    <a:lstStyle/>
                    <a:p>
                      <a:r>
                        <a:rPr lang="en-AU" sz="3200" dirty="0">
                          <a:solidFill>
                            <a:srgbClr val="FF0000"/>
                          </a:solidFill>
                        </a:rPr>
                        <a:t>Review</a:t>
                      </a:r>
                      <a:r>
                        <a:rPr lang="en-AU" sz="3200" dirty="0"/>
                        <a:t>  </a:t>
                      </a:r>
                    </a:p>
                  </a:txBody>
                  <a:tcPr/>
                </a:tc>
                <a:tc>
                  <a:txBody>
                    <a:bodyPr/>
                    <a:lstStyle/>
                    <a:p>
                      <a:r>
                        <a:rPr lang="en-AU" sz="3200" dirty="0">
                          <a:solidFill>
                            <a:srgbClr val="FF0000"/>
                          </a:solidFill>
                        </a:rPr>
                        <a:t>Evaluation</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5372852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b="1" dirty="0"/>
              <a:t>Who would be advantaged by doing RPA?</a:t>
            </a:r>
          </a:p>
        </p:txBody>
      </p:sp>
      <p:sp>
        <p:nvSpPr>
          <p:cNvPr id="3" name="Content Placeholder 2"/>
          <p:cNvSpPr>
            <a:spLocks noGrp="1"/>
          </p:cNvSpPr>
          <p:nvPr>
            <p:ph idx="1"/>
          </p:nvPr>
        </p:nvSpPr>
        <p:spPr>
          <a:xfrm>
            <a:off x="2147455" y="1731818"/>
            <a:ext cx="9906000" cy="4179404"/>
          </a:xfrm>
        </p:spPr>
        <p:txBody>
          <a:bodyPr>
            <a:noAutofit/>
          </a:bodyPr>
          <a:lstStyle/>
          <a:p>
            <a:r>
              <a:rPr lang="en-AU" sz="3200" dirty="0"/>
              <a:t>Students who want to do well.</a:t>
            </a:r>
          </a:p>
          <a:p>
            <a:pPr marL="0" indent="0">
              <a:buNone/>
            </a:pPr>
            <a:endParaRPr lang="en-AU" sz="3200" dirty="0"/>
          </a:p>
          <a:p>
            <a:r>
              <a:rPr lang="en-AU" sz="3200" dirty="0"/>
              <a:t>Students who have a topic which is more suited to a shorter, more contained Outcome.</a:t>
            </a:r>
          </a:p>
        </p:txBody>
      </p:sp>
    </p:spTree>
    <p:extLst>
      <p:ext uri="{BB962C8B-B14F-4D97-AF65-F5344CB8AC3E}">
        <p14:creationId xmlns:p14="http://schemas.microsoft.com/office/powerpoint/2010/main" val="3643019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b="1" dirty="0"/>
              <a:t>Who would be advantaged by doing RPA?</a:t>
            </a:r>
            <a:endParaRPr lang="en-AU" dirty="0"/>
          </a:p>
        </p:txBody>
      </p:sp>
      <p:sp>
        <p:nvSpPr>
          <p:cNvPr id="3" name="Content Placeholder 2"/>
          <p:cNvSpPr>
            <a:spLocks noGrp="1"/>
          </p:cNvSpPr>
          <p:nvPr>
            <p:ph idx="1"/>
          </p:nvPr>
        </p:nvSpPr>
        <p:spPr>
          <a:xfrm>
            <a:off x="1842655" y="2133600"/>
            <a:ext cx="9661957" cy="3777622"/>
          </a:xfrm>
        </p:spPr>
        <p:txBody>
          <a:bodyPr/>
          <a:lstStyle/>
          <a:p>
            <a:r>
              <a:rPr lang="en-AU" sz="3200" dirty="0"/>
              <a:t>Students who have more experience in the responding style required in the external for RPA. This may mean they could score higher than they would in RPB and so improve their ATAR. (Look at the example data provided).</a:t>
            </a:r>
          </a:p>
          <a:p>
            <a:endParaRPr lang="en-AU" dirty="0"/>
          </a:p>
          <a:p>
            <a:endParaRPr lang="en-AU" dirty="0"/>
          </a:p>
        </p:txBody>
      </p:sp>
      <p:pic>
        <p:nvPicPr>
          <p:cNvPr id="4" name="Picture 3"/>
          <p:cNvPicPr>
            <a:picLocks noChangeAspect="1"/>
          </p:cNvPicPr>
          <p:nvPr/>
        </p:nvPicPr>
        <p:blipFill>
          <a:blip r:embed="rId2"/>
          <a:stretch>
            <a:fillRect/>
          </a:stretch>
        </p:blipFill>
        <p:spPr>
          <a:xfrm>
            <a:off x="1095808" y="5715959"/>
            <a:ext cx="10582275" cy="795677"/>
          </a:xfrm>
          <a:prstGeom prst="rect">
            <a:avLst/>
          </a:prstGeom>
        </p:spPr>
      </p:pic>
      <p:pic>
        <p:nvPicPr>
          <p:cNvPr id="5" name="Picture 4"/>
          <p:cNvPicPr>
            <a:picLocks noChangeAspect="1"/>
          </p:cNvPicPr>
          <p:nvPr/>
        </p:nvPicPr>
        <p:blipFill>
          <a:blip r:embed="rId3"/>
          <a:stretch>
            <a:fillRect/>
          </a:stretch>
        </p:blipFill>
        <p:spPr>
          <a:xfrm>
            <a:off x="1124383" y="5126182"/>
            <a:ext cx="10553700" cy="589777"/>
          </a:xfrm>
          <a:prstGeom prst="rect">
            <a:avLst/>
          </a:prstGeom>
        </p:spPr>
      </p:pic>
    </p:spTree>
    <p:extLst>
      <p:ext uri="{BB962C8B-B14F-4D97-AF65-F5344CB8AC3E}">
        <p14:creationId xmlns:p14="http://schemas.microsoft.com/office/powerpoint/2010/main" val="2831688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a:t>Who would be advantaged by doing RPA?</a:t>
            </a:r>
            <a:endParaRPr lang="en-AU" dirty="0"/>
          </a:p>
        </p:txBody>
      </p:sp>
      <p:sp>
        <p:nvSpPr>
          <p:cNvPr id="3" name="Content Placeholder 2"/>
          <p:cNvSpPr>
            <a:spLocks noGrp="1"/>
          </p:cNvSpPr>
          <p:nvPr>
            <p:ph idx="1"/>
          </p:nvPr>
        </p:nvSpPr>
        <p:spPr>
          <a:xfrm>
            <a:off x="1925782" y="2133600"/>
            <a:ext cx="9578830" cy="3777622"/>
          </a:xfrm>
        </p:spPr>
        <p:txBody>
          <a:bodyPr/>
          <a:lstStyle/>
          <a:p>
            <a:r>
              <a:rPr lang="en-AU" sz="3200" dirty="0"/>
              <a:t>Students who might be at risk of not passing RPB (and so not getting their SACE), can undertake a subject more suitable to </a:t>
            </a:r>
            <a:r>
              <a:rPr lang="en-AU" sz="3200" u="sng" dirty="0"/>
              <a:t>where they are at now</a:t>
            </a:r>
            <a:r>
              <a:rPr lang="en-AU" sz="3200" dirty="0"/>
              <a:t> and not have to perhaps give up on getting an ATAR. (Allows for increased differentiation in the classroom).</a:t>
            </a:r>
          </a:p>
          <a:p>
            <a:endParaRPr lang="en-AU" dirty="0"/>
          </a:p>
        </p:txBody>
      </p:sp>
    </p:spTree>
    <p:extLst>
      <p:ext uri="{BB962C8B-B14F-4D97-AF65-F5344CB8AC3E}">
        <p14:creationId xmlns:p14="http://schemas.microsoft.com/office/powerpoint/2010/main" val="253112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0365" y="624110"/>
            <a:ext cx="9634248" cy="1280890"/>
          </a:xfrm>
        </p:spPr>
        <p:txBody>
          <a:bodyPr/>
          <a:lstStyle/>
          <a:p>
            <a:pPr algn="ctr"/>
            <a:r>
              <a:rPr lang="en-AU" b="1" dirty="0"/>
              <a:t>How can RPA be advantageous to schools?</a:t>
            </a:r>
          </a:p>
        </p:txBody>
      </p:sp>
      <p:sp>
        <p:nvSpPr>
          <p:cNvPr id="3" name="Content Placeholder 2"/>
          <p:cNvSpPr>
            <a:spLocks noGrp="1"/>
          </p:cNvSpPr>
          <p:nvPr>
            <p:ph idx="1"/>
          </p:nvPr>
        </p:nvSpPr>
        <p:spPr>
          <a:xfrm>
            <a:off x="1496291" y="2133600"/>
            <a:ext cx="10487891" cy="4225636"/>
          </a:xfrm>
        </p:spPr>
        <p:txBody>
          <a:bodyPr>
            <a:normAutofit fontScale="92500" lnSpcReduction="10000"/>
          </a:bodyPr>
          <a:lstStyle/>
          <a:p>
            <a:r>
              <a:rPr lang="en-AU" sz="3600" dirty="0"/>
              <a:t>Students may be more likely to pass RPA the first time – reducing the need to run classes in the following semester. This gives funding back to the school to reduce class sizes, create more specialist classes and so on.</a:t>
            </a:r>
          </a:p>
          <a:p>
            <a:r>
              <a:rPr lang="en-AU" sz="3600" dirty="0"/>
              <a:t>RPA and B students can be all together in the one class which means classes can be more evenly balanced and so reduce cost and load.</a:t>
            </a:r>
          </a:p>
        </p:txBody>
      </p:sp>
    </p:spTree>
    <p:extLst>
      <p:ext uri="{BB962C8B-B14F-4D97-AF65-F5344CB8AC3E}">
        <p14:creationId xmlns:p14="http://schemas.microsoft.com/office/powerpoint/2010/main" val="3740086356"/>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TM02892315[[fn=Wisp]]</Template>
  <TotalTime>4992</TotalTime>
  <Words>2419</Words>
  <Application>Microsoft Macintosh PowerPoint</Application>
  <PresentationFormat>Widescreen</PresentationFormat>
  <Paragraphs>140</Paragraphs>
  <Slides>27</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Century Gothic</vt:lpstr>
      <vt:lpstr>Times New Roman</vt:lpstr>
      <vt:lpstr>Wingdings 3</vt:lpstr>
      <vt:lpstr>Wisp</vt:lpstr>
      <vt:lpstr>Research Project A</vt:lpstr>
      <vt:lpstr>PowerPoint Presentation</vt:lpstr>
      <vt:lpstr>Current trends</vt:lpstr>
      <vt:lpstr>Myth – busting! What do you hear about RPA?</vt:lpstr>
      <vt:lpstr>Quick reminder - What’s the difference between these two subjects?</vt:lpstr>
      <vt:lpstr>Who would be advantaged by doing RPA?</vt:lpstr>
      <vt:lpstr>Who would be advantaged by doing RPA?</vt:lpstr>
      <vt:lpstr>Who would be advantaged by doing RPA?</vt:lpstr>
      <vt:lpstr>How can RPA be advantageous to schools?</vt:lpstr>
      <vt:lpstr>How easy is it to move between the two subjects?</vt:lpstr>
      <vt:lpstr>Friday 10th of May is closing of enrolments.</vt:lpstr>
      <vt:lpstr>How is the RPA Review different to the RPB Evaluation?</vt:lpstr>
      <vt:lpstr>PowerPoint Presentation</vt:lpstr>
      <vt:lpstr>R1 - review the knowledge and skills you have developed in response to your research question </vt:lpstr>
      <vt:lpstr>R1 Example</vt:lpstr>
      <vt:lpstr>R2 - discuss the decisions you made in response to challenges and opportunities </vt:lpstr>
      <vt:lpstr>R2 Example</vt:lpstr>
      <vt:lpstr>R3 - reflect on the quality of your Research Outcome </vt:lpstr>
      <vt:lpstr>R3 Example</vt:lpstr>
      <vt:lpstr>S3 - organise your information coherently and communicate ideas accurately and appropriately. </vt:lpstr>
      <vt:lpstr>Example summary</vt:lpstr>
      <vt:lpstr>PowerPoint Presentation</vt:lpstr>
      <vt:lpstr>From my experience only – all students and sites are different.</vt:lpstr>
      <vt:lpstr>Others experiences?</vt:lpstr>
      <vt:lpstr>Chief assessors report – issues with the Review.</vt:lpstr>
      <vt:lpstr>Chief assessors report – issues with the Review.</vt:lpstr>
      <vt:lpstr>Chief assessors report – issues with the Review.</vt:lpstr>
    </vt:vector>
  </TitlesOfParts>
  <Company>Nazareth Catholic Community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RPA – A subject for every student</dc:title>
  <dc:creator>Virginia Grantham</dc:creator>
  <cp:lastModifiedBy>Microsoft Office User</cp:lastModifiedBy>
  <cp:revision>44</cp:revision>
  <dcterms:created xsi:type="dcterms:W3CDTF">2018-02-14T07:05:39Z</dcterms:created>
  <dcterms:modified xsi:type="dcterms:W3CDTF">2019-02-20T22:20:16Z</dcterms:modified>
</cp:coreProperties>
</file>